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97" r:id="rId12"/>
    <p:sldId id="276" r:id="rId13"/>
    <p:sldId id="291" r:id="rId14"/>
    <p:sldId id="277" r:id="rId15"/>
    <p:sldId id="278" r:id="rId16"/>
    <p:sldId id="279" r:id="rId17"/>
    <p:sldId id="280" r:id="rId18"/>
    <p:sldId id="289" r:id="rId19"/>
    <p:sldId id="290" r:id="rId20"/>
    <p:sldId id="288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0" r:id="rId33"/>
    <p:sldId id="301" r:id="rId34"/>
    <p:sldId id="302" r:id="rId35"/>
    <p:sldId id="303" r:id="rId36"/>
    <p:sldId id="304" r:id="rId37"/>
    <p:sldId id="292" r:id="rId38"/>
    <p:sldId id="293" r:id="rId39"/>
    <p:sldId id="294" r:id="rId40"/>
    <p:sldId id="295" r:id="rId41"/>
    <p:sldId id="296" r:id="rId42"/>
    <p:sldId id="281" r:id="rId43"/>
    <p:sldId id="282" r:id="rId44"/>
    <p:sldId id="283" r:id="rId45"/>
    <p:sldId id="284" r:id="rId46"/>
    <p:sldId id="28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508F-2A25-4041-93A1-4B46CCC3E46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F6CA1-B50B-42BC-A191-3B86296CA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9B82-8B1E-4784-8C83-73B50602AC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4F6A-49F8-4861-A8F3-E5C0CDE6F854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72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3DA42-9773-421E-A424-62A4985FDE1E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3EACE-02AE-4387-8BB7-0FE3DCE16B52}" type="datetimeFigureOut">
              <a:rPr lang="en-US" smtClean="0"/>
              <a:pPr/>
              <a:t>13-May-11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61A87-D241-4B74-9E78-16FAF404D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nt_cell" TargetMode="External"/><Relationship Id="rId2" Type="http://schemas.openxmlformats.org/officeDocument/2006/relationships/hyperlink" Target="http://en.wikipedia.org/wiki/Organel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Thylakoid" TargetMode="External"/><Relationship Id="rId4" Type="http://schemas.openxmlformats.org/officeDocument/2006/relationships/hyperlink" Target="http://en.wikipedia.org/wiki/Chlorophy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8_G9olr2fA&amp;feature=relat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PLANT NUTRITION AND TRANSPORT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bethlehemcatholichs.org/175310823161155650/lib/175310823161155650/LUV_fig4_chloroplast_v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162800" cy="548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50752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Chloroplasts</a:t>
            </a:r>
            <a:r>
              <a:rPr lang="en-US" dirty="0" smtClean="0"/>
              <a:t> are</a:t>
            </a:r>
            <a:r>
              <a:rPr lang="en-US" dirty="0" smtClean="0"/>
              <a:t> </a:t>
            </a:r>
            <a:r>
              <a:rPr lang="en-US" dirty="0" smtClean="0">
                <a:hlinkClick r:id="rId2" tooltip="Organelle"/>
              </a:rPr>
              <a:t>organelles</a:t>
            </a:r>
            <a:r>
              <a:rPr lang="en-US" dirty="0" smtClean="0"/>
              <a:t> found in </a:t>
            </a:r>
            <a:r>
              <a:rPr lang="en-US" dirty="0" smtClean="0">
                <a:hlinkClick r:id="rId3" tooltip="Plant cell"/>
              </a:rPr>
              <a:t>plant cells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Chloroplasts are green because they contain the pigment </a:t>
            </a:r>
            <a:r>
              <a:rPr lang="en-US" u="sng" dirty="0" smtClean="0">
                <a:hlinkClick r:id="rId4" tooltip="Chlorophyll"/>
              </a:rPr>
              <a:t>chlorophyll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Within the </a:t>
            </a:r>
            <a:r>
              <a:rPr lang="en-US" dirty="0" err="1" smtClean="0"/>
              <a:t>stroma</a:t>
            </a:r>
            <a:r>
              <a:rPr lang="en-US" dirty="0" smtClean="0"/>
              <a:t> are stacks of </a:t>
            </a:r>
            <a:r>
              <a:rPr lang="en-US" dirty="0" err="1" smtClean="0">
                <a:hlinkClick r:id="rId5" tooltip="Thylakoid"/>
              </a:rPr>
              <a:t>thylakoids</a:t>
            </a:r>
            <a:r>
              <a:rPr lang="en-US" dirty="0" smtClean="0"/>
              <a:t>, which </a:t>
            </a:r>
            <a:r>
              <a:rPr lang="en-US" dirty="0" smtClean="0"/>
              <a:t>are the site of photosynthesis. The </a:t>
            </a:r>
            <a:r>
              <a:rPr lang="en-US" dirty="0" err="1" smtClean="0"/>
              <a:t>thylakoids</a:t>
            </a:r>
            <a:r>
              <a:rPr lang="en-US" dirty="0" smtClean="0"/>
              <a:t> are arranged in stacks called </a:t>
            </a:r>
            <a:r>
              <a:rPr lang="en-US" dirty="0" err="1" smtClean="0"/>
              <a:t>grana</a:t>
            </a:r>
            <a:r>
              <a:rPr lang="en-US" dirty="0" smtClean="0"/>
              <a:t> (singular: </a:t>
            </a:r>
            <a:r>
              <a:rPr lang="en-US" dirty="0" err="1" smtClean="0"/>
              <a:t>granum</a:t>
            </a:r>
            <a:r>
              <a:rPr lang="en-US" dirty="0" smtClean="0"/>
              <a:t>).</a:t>
            </a:r>
            <a:r>
              <a:rPr lang="en-US" baseline="30000" dirty="0" smtClean="0"/>
              <a:t> </a:t>
            </a:r>
            <a:r>
              <a:rPr lang="en-US" dirty="0" smtClean="0"/>
              <a:t>Inside </a:t>
            </a:r>
            <a:r>
              <a:rPr lang="en-US" dirty="0" smtClean="0"/>
              <a:t>it is an empty area called the </a:t>
            </a:r>
            <a:r>
              <a:rPr lang="en-US" dirty="0" err="1" smtClean="0"/>
              <a:t>thylakoid</a:t>
            </a:r>
            <a:r>
              <a:rPr lang="en-US" dirty="0" smtClean="0"/>
              <a:t> space or lumen. </a:t>
            </a:r>
            <a:endParaRPr lang="en-US" dirty="0" smtClean="0"/>
          </a:p>
          <a:p>
            <a:r>
              <a:rPr lang="en-US" dirty="0" smtClean="0"/>
              <a:t>Chloroplasts are unique as they contain their own DNA. </a:t>
            </a:r>
          </a:p>
          <a:p>
            <a:r>
              <a:rPr lang="en-US" dirty="0" smtClean="0"/>
              <a:t>The outer and inner membrane are present to provide protection to the chloroplast.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guard cells control the opening and closing of the stomata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52C6CF-D110-4FBD-A84F-1FFAE6296810}" type="slidenum">
              <a:rPr lang="en-GB"/>
              <a:pPr/>
              <a:t>12</a:t>
            </a:fld>
            <a:endParaRPr lang="en-GB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124200" y="2209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Thin outer wall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219200" y="2057400"/>
            <a:ext cx="1676400" cy="3581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038350" y="2057400"/>
            <a:ext cx="76200" cy="3581400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7400" y="2057400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2081213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3600" y="2133600"/>
            <a:ext cx="2514600" cy="3581400"/>
            <a:chOff x="3744" y="1344"/>
            <a:chExt cx="1584" cy="2256"/>
          </a:xfrm>
        </p:grpSpPr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3744" y="1344"/>
              <a:ext cx="1584" cy="22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4320" y="1344"/>
              <a:ext cx="432" cy="2256"/>
            </a:xfrm>
            <a:prstGeom prst="ellipse">
              <a:avLst/>
            </a:prstGeom>
            <a:solidFill>
              <a:srgbClr val="FF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58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Guard cells flaccid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00125" y="58483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Stoma closed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124575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Stoma open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638800" y="152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Guard cells turgid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081213" y="5562600"/>
            <a:ext cx="0" cy="4572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7162800" y="4800600"/>
            <a:ext cx="0" cy="11430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2819400" y="2514600"/>
            <a:ext cx="533400" cy="6096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410200" y="2514600"/>
            <a:ext cx="609600" cy="7620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124200" y="4572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Thick inner wall</a:t>
            </a: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2133600" y="4800600"/>
            <a:ext cx="10668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5486400" y="4191000"/>
            <a:ext cx="1371600" cy="6096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utoUpdateAnimBg="0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nimBg="1"/>
      <p:bldP spid="12314" grpId="0" animBg="1"/>
      <p:bldP spid="12318" grpId="0" animBg="1"/>
      <p:bldP spid="12319" grpId="0" animBg="1"/>
      <p:bldP spid="12320" grpId="0" autoUpdateAnimBg="0"/>
      <p:bldP spid="12322" grpId="0" animBg="1"/>
      <p:bldP spid="123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omata: art0077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758"/>
            <a:ext cx="6324600" cy="6705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omata%20image%20and%20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8728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pic>
        <p:nvPicPr>
          <p:cNvPr id="734211" name="Picture 3" descr="C:\00-Documents\03PowerPoint\01Bulk\002-Bk02\02-SB\00-SB-EE\DSCN06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2451100"/>
            <a:ext cx="3436938" cy="2578100"/>
          </a:xfrm>
          <a:prstGeom prst="rect">
            <a:avLst/>
          </a:prstGeom>
          <a:noFill/>
        </p:spPr>
      </p:pic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Terrestrial dicotyledonous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more stomata in the lower epidermis</a:t>
            </a:r>
            <a:r>
              <a:rPr lang="en-US" altLang="zh-TW" sz="2800" b="0"/>
              <a:t> than the upper epidermis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97125" y="3033713"/>
            <a:ext cx="2397125" cy="1704975"/>
            <a:chOff x="1510" y="1911"/>
            <a:chExt cx="1510" cy="1074"/>
          </a:xfrm>
        </p:grpSpPr>
        <p:sp>
          <p:nvSpPr>
            <p:cNvPr id="734215" name="Line 7"/>
            <p:cNvSpPr>
              <a:spLocks noChangeShapeType="1"/>
            </p:cNvSpPr>
            <p:nvPr/>
          </p:nvSpPr>
          <p:spPr bwMode="auto">
            <a:xfrm>
              <a:off x="1510" y="2723"/>
              <a:ext cx="480" cy="26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4216" name="Line 8"/>
            <p:cNvSpPr>
              <a:spLocks noChangeShapeType="1"/>
            </p:cNvSpPr>
            <p:nvPr/>
          </p:nvSpPr>
          <p:spPr bwMode="auto">
            <a:xfrm flipV="1">
              <a:off x="1981" y="1911"/>
              <a:ext cx="1039" cy="107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4432300" y="3995738"/>
            <a:ext cx="4587875" cy="137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fewer stomata in the upper epidermis: </a:t>
            </a:r>
            <a:r>
              <a:rPr lang="en-US" altLang="zh-TW" sz="2800">
                <a:solidFill>
                  <a:srgbClr val="3333CC"/>
                </a:solidFill>
              </a:rPr>
              <a:t>reduce water loss</a:t>
            </a:r>
            <a:endParaRPr lang="en-US" altLang="zh-TW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utoUpdateAnimBg="0"/>
      <p:bldP spid="734212" grpId="0" autoUpdateAnimBg="0"/>
      <p:bldP spid="734213" grpId="0" autoUpdateAnimBg="0"/>
      <p:bldP spid="73421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42" name="Picture 10" descr="C:\00-Documents\03PowerPoint\01Bulk\002-Bk02\02-SB\00-SB-EE\DSCN00791.jpg"/>
          <p:cNvPicPr>
            <a:picLocks noChangeAspect="1" noChangeArrowheads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 bwMode="auto">
          <a:xfrm>
            <a:off x="663575" y="2400300"/>
            <a:ext cx="3575050" cy="2919413"/>
          </a:xfrm>
          <a:prstGeom prst="rect">
            <a:avLst/>
          </a:prstGeom>
          <a:noFill/>
        </p:spPr>
      </p:pic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Submerged leaves of aquatic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no cuticle</a:t>
            </a:r>
            <a:endParaRPr lang="en-US" altLang="zh-TW" sz="2800" b="0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4419600" y="2901950"/>
            <a:ext cx="45878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gases, water and minerals diffuse directly all over their surface</a:t>
            </a:r>
          </a:p>
        </p:txBody>
      </p: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4457700" y="4370388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few or no stomata</a:t>
            </a:r>
            <a:r>
              <a:rPr lang="en-US" altLang="zh-TW" sz="2800" b="0"/>
              <a:t> in the upper and lower 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 autoUpdateAnimBg="0"/>
      <p:bldP spid="658437" grpId="0" autoUpdateAnimBg="0"/>
      <p:bldP spid="658441" grpId="0" autoUpdateAnimBg="0"/>
      <p:bldP spid="6584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C:\00-Documents\03PowerPoint\01Bulk\002-Bk02\02-SB\00-SB-EE\DSCN00791.jpg"/>
          <p:cNvPicPr>
            <a:picLocks noChangeAspect="1" noChangeArrowheads="1"/>
          </p:cNvPicPr>
          <p:nvPr/>
        </p:nvPicPr>
        <p:blipFill>
          <a:blip r:embed="rId4" cstate="print"/>
          <a:srcRect l="25000"/>
          <a:stretch>
            <a:fillRect/>
          </a:stretch>
        </p:blipFill>
        <p:spPr bwMode="auto">
          <a:xfrm>
            <a:off x="663575" y="2400300"/>
            <a:ext cx="3575050" cy="2919413"/>
          </a:xfrm>
          <a:prstGeom prst="rect">
            <a:avLst/>
          </a:prstGeom>
          <a:noFill/>
        </p:spPr>
      </p:pic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Floating leaves of aquatic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have </a:t>
            </a:r>
            <a:r>
              <a:rPr lang="en-US" altLang="zh-TW" sz="2800">
                <a:solidFill>
                  <a:srgbClr val="3333CC"/>
                </a:solidFill>
              </a:rPr>
              <a:t>stomata in the upper epidermis only</a:t>
            </a:r>
            <a:endParaRPr lang="en-US" altLang="zh-TW" sz="2800" b="0"/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4433888" y="3332163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no stomata in the lower epidermis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73350" y="2965450"/>
            <a:ext cx="2092325" cy="914400"/>
            <a:chOff x="1684" y="1868"/>
            <a:chExt cx="1318" cy="576"/>
          </a:xfrm>
        </p:grpSpPr>
        <p:sp>
          <p:nvSpPr>
            <p:cNvPr id="659465" name="Line 9"/>
            <p:cNvSpPr>
              <a:spLocks noChangeShapeType="1"/>
            </p:cNvSpPr>
            <p:nvPr/>
          </p:nvSpPr>
          <p:spPr bwMode="auto">
            <a:xfrm flipH="1">
              <a:off x="2068" y="1868"/>
              <a:ext cx="934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59466" name="Line 10"/>
            <p:cNvSpPr>
              <a:spLocks noChangeShapeType="1"/>
            </p:cNvSpPr>
            <p:nvPr/>
          </p:nvSpPr>
          <p:spPr bwMode="auto">
            <a:xfrm flipH="1">
              <a:off x="1684" y="1868"/>
              <a:ext cx="1301" cy="47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0" grpId="0" autoUpdateAnimBg="0"/>
      <p:bldP spid="659461" grpId="0" autoUpdateAnimBg="0"/>
      <p:bldP spid="6594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under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cademic.udayton.edu/ShirleyWright/SEM/images/Samples/SEM_Stom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114800" cy="3084192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S-_LYxHQATZKYKRo8dYGFMIPPgUBB1pCiwGUn_CEhwbL8mHjSJ0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789476" cy="283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worksheet put up on the bio website.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mtClean="0"/>
              <a:t>ANATOMY  </a:t>
            </a:r>
            <a:r>
              <a:rPr lang="en-IN" dirty="0"/>
              <a:t>of a </a:t>
            </a:r>
            <a:r>
              <a:rPr lang="en-IN" dirty="0" err="1"/>
              <a:t>dicotyledenous</a:t>
            </a:r>
            <a:r>
              <a:rPr lang="en-IN" dirty="0"/>
              <a:t> leaf.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l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03" y="1981200"/>
            <a:ext cx="9135797" cy="4343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photosynthesis (refer to the hand out and your text book pg no </a:t>
            </a:r>
            <a:r>
              <a:rPr lang="en-IN" b="1" dirty="0" smtClean="0"/>
              <a:t>129-132</a:t>
            </a:r>
            <a:r>
              <a:rPr lang="en-IN" dirty="0" smtClean="0"/>
              <a:t> 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EA0-A05E-455D-807E-D60C9AF33A4E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649243" name="AutoShape 27"/>
          <p:cNvSpPr>
            <a:spLocks noChangeArrowheads="1"/>
          </p:cNvSpPr>
          <p:nvPr/>
        </p:nvSpPr>
        <p:spPr bwMode="auto">
          <a:xfrm>
            <a:off x="609600" y="1752600"/>
            <a:ext cx="4430712" cy="4683125"/>
          </a:xfrm>
          <a:prstGeom prst="foldedCorner">
            <a:avLst>
              <a:gd name="adj" fmla="val 17505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34035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altLang="zh-TW" sz="6000" i="1" dirty="0">
                <a:solidFill>
                  <a:srgbClr val="800080"/>
                </a:solidFill>
                <a:latin typeface="Arial" charset="0"/>
              </a:rPr>
              <a:t>Transpiration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836613" y="1793875"/>
            <a:ext cx="39624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>
                <a:latin typeface="Arial" charset="0"/>
                <a:sym typeface="Wingdings" pitchFamily="2" charset="2"/>
              </a:rPr>
              <a:t>The process of transpiration</a:t>
            </a:r>
            <a:endParaRPr lang="en-US" altLang="zh-TW">
              <a:latin typeface="Arial" charset="0"/>
            </a:endParaRPr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762000" y="3886200"/>
            <a:ext cx="4156075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dirty="0">
                <a:solidFill>
                  <a:srgbClr val="FF3300"/>
                </a:solidFill>
                <a:latin typeface="Arial" charset="0"/>
              </a:rPr>
              <a:t>1)</a:t>
            </a:r>
            <a:r>
              <a:rPr lang="en-US" altLang="zh-TW" b="0" dirty="0"/>
              <a:t>	</a:t>
            </a:r>
            <a:r>
              <a:rPr lang="en-US" altLang="zh-TW" b="0" dirty="0">
                <a:solidFill>
                  <a:srgbClr val="3333CC"/>
                </a:solidFill>
              </a:rPr>
              <a:t>Water on the surface of the </a:t>
            </a:r>
            <a:r>
              <a:rPr lang="en-US" altLang="zh-TW" b="0" dirty="0" err="1">
                <a:solidFill>
                  <a:srgbClr val="3333CC"/>
                </a:solidFill>
              </a:rPr>
              <a:t>mesophyll</a:t>
            </a:r>
            <a:r>
              <a:rPr lang="en-US" altLang="zh-TW" b="0" dirty="0">
                <a:solidFill>
                  <a:srgbClr val="3333CC"/>
                </a:solidFill>
              </a:rPr>
              <a:t> cells evaporates into the air space</a:t>
            </a:r>
            <a:r>
              <a:rPr lang="en-US" altLang="zh-TW" b="0" dirty="0"/>
              <a:t>.</a:t>
            </a:r>
          </a:p>
        </p:txBody>
      </p:sp>
      <p:pic>
        <p:nvPicPr>
          <p:cNvPr id="649236" name="Picture 20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5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978650" y="4325938"/>
            <a:ext cx="1003300" cy="1152525"/>
            <a:chOff x="4396" y="2594"/>
            <a:chExt cx="632" cy="726"/>
          </a:xfrm>
        </p:grpSpPr>
        <p:sp>
          <p:nvSpPr>
            <p:cNvPr id="649237" name="Line 21"/>
            <p:cNvSpPr>
              <a:spLocks noChangeShapeType="1"/>
            </p:cNvSpPr>
            <p:nvPr/>
          </p:nvSpPr>
          <p:spPr bwMode="auto">
            <a:xfrm>
              <a:off x="4500" y="2594"/>
              <a:ext cx="149" cy="31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39" name="Line 23"/>
            <p:cNvSpPr>
              <a:spLocks noChangeShapeType="1"/>
            </p:cNvSpPr>
            <p:nvPr/>
          </p:nvSpPr>
          <p:spPr bwMode="auto">
            <a:xfrm>
              <a:off x="4396" y="2992"/>
              <a:ext cx="148" cy="2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40" name="Line 24"/>
            <p:cNvSpPr>
              <a:spLocks noChangeShapeType="1"/>
            </p:cNvSpPr>
            <p:nvPr/>
          </p:nvSpPr>
          <p:spPr bwMode="auto">
            <a:xfrm flipH="1">
              <a:off x="4756" y="2760"/>
              <a:ext cx="132" cy="2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41" name="Line 25"/>
            <p:cNvSpPr>
              <a:spLocks noChangeShapeType="1"/>
            </p:cNvSpPr>
            <p:nvPr/>
          </p:nvSpPr>
          <p:spPr bwMode="auto">
            <a:xfrm flipH="1">
              <a:off x="4732" y="3100"/>
              <a:ext cx="296" cy="2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2667000"/>
            <a:ext cx="51054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b="0" dirty="0">
                <a:sym typeface="Wingdings" pitchFamily="2" charset="2"/>
              </a:rPr>
              <a:t>The loss of water </a:t>
            </a:r>
            <a:r>
              <a:rPr lang="en-US" altLang="zh-TW" b="0" dirty="0" err="1">
                <a:sym typeface="Wingdings" pitchFamily="2" charset="2"/>
              </a:rPr>
              <a:t>vapour</a:t>
            </a:r>
            <a:r>
              <a:rPr lang="en-US" altLang="zh-TW" b="0" dirty="0">
                <a:sym typeface="Wingdings" pitchFamily="2" charset="2"/>
              </a:rPr>
              <a:t> from the surfaces of plants due to evaporation</a:t>
            </a:r>
            <a:r>
              <a:rPr lang="en-US" altLang="zh-TW" b="0" dirty="0" smtClean="0">
                <a:sym typeface="Wingdings" pitchFamily="2" charset="2"/>
              </a:rPr>
              <a:t>. </a:t>
            </a:r>
            <a:endParaRPr lang="en-US" altLang="zh-TW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4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43" grpId="0" animBg="1"/>
      <p:bldP spid="649221" grpId="0" autoUpdateAnimBg="0"/>
      <p:bldP spid="649231" grpId="0" autoUpdateAnimBg="0"/>
      <p:bldP spid="649233" grpId="0" autoUpdateAnimBg="0"/>
      <p:bldP spid="649244" grpId="0" autoUpdateAnimBg="0"/>
      <p:bldP spid="1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CA2E-1108-4513-B22B-358C08E986CB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9588" y="461963"/>
            <a:ext cx="837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43013" indent="-1243013"/>
            <a:r>
              <a:rPr lang="en-US" altLang="zh-TW" sz="3600" dirty="0" smtClean="0">
                <a:solidFill>
                  <a:srgbClr val="CC0000"/>
                </a:solidFill>
              </a:rPr>
              <a:t>How </a:t>
            </a:r>
            <a:r>
              <a:rPr lang="en-US" altLang="zh-TW" sz="3600" dirty="0">
                <a:solidFill>
                  <a:srgbClr val="CC0000"/>
                </a:solidFill>
              </a:rPr>
              <a:t>is water lost in transpiration?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28638" y="1287463"/>
            <a:ext cx="62706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/>
              <a:t>All organisms </a:t>
            </a:r>
            <a:r>
              <a:rPr lang="en-US" altLang="zh-TW">
                <a:solidFill>
                  <a:srgbClr val="3333CC"/>
                </a:solidFill>
              </a:rPr>
              <a:t>lose</a:t>
            </a:r>
            <a:r>
              <a:rPr lang="en-US" altLang="zh-TW" b="0"/>
              <a:t> water all the time.</a:t>
            </a:r>
          </a:p>
        </p:txBody>
      </p:sp>
      <p:pic>
        <p:nvPicPr>
          <p:cNvPr id="20511" name="Picture 31" descr="C:\00-Documents\03PowerPoint\01Bulk\002-Bk02\00-Aws &amp; Photos\10\ppt_10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711450"/>
            <a:ext cx="2998788" cy="3770313"/>
          </a:xfrm>
          <a:prstGeom prst="rect">
            <a:avLst/>
          </a:prstGeom>
          <a:noFill/>
        </p:spPr>
      </p:pic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28638" y="1881188"/>
            <a:ext cx="35367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 dirty="0">
                <a:sym typeface="Wingdings" pitchFamily="2" charset="2"/>
              </a:rPr>
              <a:t> In plants: through </a:t>
            </a:r>
            <a:r>
              <a:rPr lang="en-US" altLang="zh-TW" dirty="0">
                <a:solidFill>
                  <a:srgbClr val="3333CC"/>
                </a:solidFill>
                <a:sym typeface="Wingdings" pitchFamily="2" charset="2"/>
              </a:rPr>
              <a:t>transpiration </a:t>
            </a:r>
            <a:endParaRPr lang="en-US" altLang="zh-TW" b="0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813300" y="2678113"/>
            <a:ext cx="2205038" cy="609600"/>
            <a:chOff x="3198" y="1783"/>
            <a:chExt cx="1389" cy="384"/>
          </a:xfrm>
        </p:grpSpPr>
        <p:sp>
          <p:nvSpPr>
            <p:cNvPr id="20515" name="AutoShape 35"/>
            <p:cNvSpPr>
              <a:spLocks noChangeArrowheads="1"/>
            </p:cNvSpPr>
            <p:nvPr/>
          </p:nvSpPr>
          <p:spPr bwMode="auto">
            <a:xfrm>
              <a:off x="3198" y="1927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4173" y="1783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103813" y="3925888"/>
            <a:ext cx="2109787" cy="609600"/>
            <a:chOff x="3381" y="2569"/>
            <a:chExt cx="1329" cy="384"/>
          </a:xfrm>
        </p:grpSpPr>
        <p:sp>
          <p:nvSpPr>
            <p:cNvPr id="20514" name="AutoShape 34"/>
            <p:cNvSpPr>
              <a:spLocks noChangeArrowheads="1"/>
            </p:cNvSpPr>
            <p:nvPr/>
          </p:nvSpPr>
          <p:spPr bwMode="auto">
            <a:xfrm>
              <a:off x="3381" y="2713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4296" y="2569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649413" y="3565525"/>
            <a:ext cx="2070100" cy="611188"/>
            <a:chOff x="1205" y="2342"/>
            <a:chExt cx="1304" cy="385"/>
          </a:xfrm>
        </p:grpSpPr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 flipH="1">
              <a:off x="1357" y="2487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1205" y="234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510" grpId="0" autoUpdateAnimBg="0"/>
      <p:bldP spid="205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A354-CDF4-4D66-B755-B6A0A38E3B57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528638" y="1287463"/>
            <a:ext cx="69024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/>
              <a:t>The water lost must be quickly </a:t>
            </a:r>
            <a:r>
              <a:rPr lang="en-US" altLang="zh-TW">
                <a:solidFill>
                  <a:srgbClr val="3333CC"/>
                </a:solidFill>
              </a:rPr>
              <a:t>replaced</a:t>
            </a:r>
            <a:r>
              <a:rPr lang="en-US" altLang="zh-TW" b="0"/>
              <a:t>.</a:t>
            </a:r>
          </a:p>
        </p:txBody>
      </p:sp>
      <p:pic>
        <p:nvPicPr>
          <p:cNvPr id="644100" name="Picture 4" descr="C:\00-Documents\03PowerPoint\01Bulk\002-Bk02\00-Aws &amp; Photos\10\ppt_10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711450"/>
            <a:ext cx="2998788" cy="3770313"/>
          </a:xfrm>
          <a:prstGeom prst="rect">
            <a:avLst/>
          </a:prstGeom>
          <a:noFill/>
        </p:spPr>
      </p:pic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528638" y="1881188"/>
            <a:ext cx="65214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>
                <a:sym typeface="Wingdings" pitchFamily="2" charset="2"/>
              </a:rPr>
              <a:t> by absorption from soil in the </a:t>
            </a:r>
            <a:r>
              <a:rPr lang="en-US" altLang="zh-TW">
                <a:solidFill>
                  <a:srgbClr val="3333CC"/>
                </a:solidFill>
                <a:sym typeface="Wingdings" pitchFamily="2" charset="2"/>
              </a:rPr>
              <a:t>roots</a:t>
            </a:r>
            <a:endParaRPr lang="en-US" altLang="zh-TW" b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5019675"/>
            <a:ext cx="2162175" cy="1130300"/>
            <a:chOff x="3024" y="3162"/>
            <a:chExt cx="1362" cy="712"/>
          </a:xfrm>
        </p:grpSpPr>
        <p:sp>
          <p:nvSpPr>
            <p:cNvPr id="644106" name="AutoShape 10"/>
            <p:cNvSpPr>
              <a:spLocks noChangeArrowheads="1"/>
            </p:cNvSpPr>
            <p:nvPr/>
          </p:nvSpPr>
          <p:spPr bwMode="auto">
            <a:xfrm rot="-1243967" flipH="1" flipV="1">
              <a:off x="3024" y="3634"/>
              <a:ext cx="1152" cy="240"/>
            </a:xfrm>
            <a:prstGeom prst="curvedDownArrow">
              <a:avLst>
                <a:gd name="adj1" fmla="val 59289"/>
                <a:gd name="adj2" fmla="val 15528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3972" y="316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35188" y="5226050"/>
            <a:ext cx="2222500" cy="1090613"/>
            <a:chOff x="1345" y="3292"/>
            <a:chExt cx="1400" cy="687"/>
          </a:xfrm>
        </p:grpSpPr>
        <p:sp>
          <p:nvSpPr>
            <p:cNvPr id="644111" name="AutoShape 15"/>
            <p:cNvSpPr>
              <a:spLocks noChangeArrowheads="1"/>
            </p:cNvSpPr>
            <p:nvPr/>
          </p:nvSpPr>
          <p:spPr bwMode="auto">
            <a:xfrm rot="1243967" flipV="1">
              <a:off x="1593" y="3739"/>
              <a:ext cx="1152" cy="240"/>
            </a:xfrm>
            <a:prstGeom prst="curvedDownArrow">
              <a:avLst>
                <a:gd name="adj1" fmla="val 59289"/>
                <a:gd name="adj2" fmla="val 15528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4112" name="Text Box 16"/>
            <p:cNvSpPr txBox="1">
              <a:spLocks noChangeArrowheads="1"/>
            </p:cNvSpPr>
            <p:nvPr/>
          </p:nvSpPr>
          <p:spPr bwMode="auto">
            <a:xfrm>
              <a:off x="1345" y="329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utoUpdateAnimBg="0"/>
      <p:bldP spid="6441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solidFill>
            <a:srgbClr val="FF6600"/>
          </a:solidFill>
        </p:spPr>
        <p:txBody>
          <a:bodyPr/>
          <a:lstStyle/>
          <a:p>
            <a:r>
              <a:rPr lang="en-GB">
                <a:latin typeface="Arial" charset="0"/>
              </a:rPr>
              <a:t>Transpiration stream</a:t>
            </a:r>
            <a:endParaRPr lang="en-GB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26670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enters the large surface area of the root hair cell.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81400" y="2057400"/>
            <a:ext cx="274320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moves from the root cell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05400" y="3124200"/>
            <a:ext cx="4038600" cy="10064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moves through the stem in the </a:t>
            </a:r>
            <a:r>
              <a:rPr lang="en-GB" sz="2000" b="1" u="sng">
                <a:latin typeface="Arial" charset="0"/>
              </a:rPr>
              <a:t>xylem</a:t>
            </a:r>
            <a:r>
              <a:rPr lang="en-GB" sz="2000">
                <a:latin typeface="Arial" charset="0"/>
              </a:rPr>
              <a:t>( this is </a:t>
            </a:r>
            <a:r>
              <a:rPr lang="en-GB" sz="2000" b="1" i="1">
                <a:latin typeface="Arial" charset="0"/>
              </a:rPr>
              <a:t>lignified</a:t>
            </a:r>
            <a:r>
              <a:rPr lang="en-GB" sz="2000">
                <a:latin typeface="Arial" charset="0"/>
              </a:rPr>
              <a:t> so that it is waterproof.)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581400" y="4419600"/>
            <a:ext cx="4343400" cy="701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arrives at the leaf and enters the palisade cell for photosynthesis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5562600"/>
            <a:ext cx="4953000" cy="10064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As the leaf is warmed by light some of the water evaporates through the stomata if they are open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76600" y="1752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5532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8077200" y="4343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6096000" y="5410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75844" name="Picture 4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75845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75846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47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48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75856" name="Line 16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7" name="Line 17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8" name="Line 18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9" name="Line 19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75860" name="Line 20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61" name="Line 21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62" name="Line 22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75865" name="Text Box 25"/>
          <p:cNvSpPr txBox="1">
            <a:spLocks noChangeArrowheads="1"/>
          </p:cNvSpPr>
          <p:nvPr/>
        </p:nvSpPr>
        <p:spPr bwMode="auto">
          <a:xfrm>
            <a:off x="2359025" y="5265738"/>
            <a:ext cx="363537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/>
            <a:r>
              <a:rPr lang="en-US" altLang="zh-TW" sz="2400">
                <a:solidFill>
                  <a:srgbClr val="FF3300"/>
                </a:solidFill>
                <a:latin typeface="Arial" charset="0"/>
              </a:rPr>
              <a:t>1</a:t>
            </a:r>
            <a:r>
              <a:rPr lang="en-US" altLang="zh-TW" sz="2400" b="0">
                <a:latin typeface="Arial" charset="0"/>
              </a:rPr>
              <a:t>	Water moves into the root hairs by </a:t>
            </a:r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osmosis</a:t>
            </a:r>
            <a:r>
              <a:rPr lang="en-US" altLang="zh-TW" sz="24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autoUpdateAnimBg="0"/>
      <p:bldP spid="6758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1987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1989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1990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1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2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1994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5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6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7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1999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2000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2001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2002" name="Text Box 18"/>
          <p:cNvSpPr txBox="1">
            <a:spLocks noChangeArrowheads="1"/>
          </p:cNvSpPr>
          <p:nvPr/>
        </p:nvSpPr>
        <p:spPr bwMode="auto">
          <a:xfrm>
            <a:off x="3938588" y="5292725"/>
            <a:ext cx="5297487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2a</a:t>
            </a:r>
            <a:r>
              <a:rPr lang="en-US" altLang="zh-TW" sz="2200" b="0">
                <a:latin typeface="Arial" charset="0"/>
              </a:rPr>
              <a:t>	Water moves into the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neighbouring cortex cells</a:t>
            </a:r>
            <a:r>
              <a:rPr lang="en-US" altLang="zh-TW" sz="2200" b="0">
                <a:latin typeface="Arial" charset="0"/>
              </a:rPr>
              <a:t> by osmosis. 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2003" name="Text Box 19"/>
          <p:cNvSpPr txBox="1">
            <a:spLocks noChangeArrowheads="1"/>
          </p:cNvSpPr>
          <p:nvPr/>
        </p:nvSpPr>
        <p:spPr bwMode="auto">
          <a:xfrm>
            <a:off x="4484688" y="6000750"/>
            <a:ext cx="291465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3063" indent="-373063"/>
            <a:r>
              <a:rPr lang="en-US" altLang="zh-TW" sz="2200" b="0">
                <a:latin typeface="Arial" charset="0"/>
                <a:sym typeface="Wingdings" pitchFamily="2" charset="2"/>
              </a:rPr>
              <a:t> it moves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inwards</a:t>
            </a:r>
            <a:r>
              <a:rPr lang="en-US" altLang="zh-TW" sz="2200" b="0">
                <a:latin typeface="Arial" charset="0"/>
                <a:sym typeface="Wingdings" pitchFamily="2" charset="2"/>
              </a:rPr>
              <a:t> from cell to cell</a:t>
            </a:r>
            <a:endParaRPr lang="en-US" altLang="zh-TW" sz="2200" b="0">
              <a:latin typeface="Arial" charset="0"/>
            </a:endParaRPr>
          </a:p>
        </p:txBody>
      </p:sp>
      <p:sp>
        <p:nvSpPr>
          <p:cNvPr id="682004" name="Line 20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2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02" grpId="0" autoUpdateAnimBg="0"/>
      <p:bldP spid="682003" grpId="0" autoUpdateAnimBg="0"/>
      <p:bldP spid="6820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3011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3013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3014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5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6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3018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9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0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1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3023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4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5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3136900" y="3324225"/>
            <a:ext cx="3316288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2b</a:t>
            </a:r>
            <a:r>
              <a:rPr lang="en-US" altLang="zh-TW" sz="2200" b="0">
                <a:latin typeface="Arial" charset="0"/>
              </a:rPr>
              <a:t>	Some water moves </a:t>
            </a:r>
            <a:r>
              <a:rPr lang="en-US" altLang="zh-TW" sz="2200">
                <a:solidFill>
                  <a:srgbClr val="3333CC"/>
                </a:solidFill>
                <a:latin typeface="Arial" charset="0"/>
              </a:rPr>
              <a:t>along the cell wall</a:t>
            </a:r>
            <a:r>
              <a:rPr lang="en-US" altLang="zh-TW" sz="2200" b="0">
                <a:latin typeface="Arial" charset="0"/>
              </a:rPr>
              <a:t>. 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3028" name="Line 20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3029" name="Line 21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3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6" grpId="0" autoUpdateAnimBg="0"/>
      <p:bldP spid="6830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4035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4037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4038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39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0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4042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3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4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5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4047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8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9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4050" name="Text Box 18"/>
          <p:cNvSpPr txBox="1">
            <a:spLocks noChangeArrowheads="1"/>
          </p:cNvSpPr>
          <p:nvPr/>
        </p:nvSpPr>
        <p:spPr bwMode="auto">
          <a:xfrm>
            <a:off x="6705600" y="4378325"/>
            <a:ext cx="2416175" cy="1766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altLang="zh-TW" sz="2200" b="0">
                <a:latin typeface="Arial" charset="0"/>
              </a:rPr>
              <a:t>	Water is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drawn up</a:t>
            </a:r>
            <a:r>
              <a:rPr lang="en-US" altLang="zh-TW" sz="2200" b="0">
                <a:latin typeface="Arial" charset="0"/>
              </a:rPr>
              <a:t> the xylem vessel by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transpiration pull</a:t>
            </a:r>
            <a:r>
              <a:rPr lang="en-US" altLang="zh-TW" sz="2200" b="0">
                <a:latin typeface="Arial" charset="0"/>
              </a:rPr>
              <a:t>.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 flipV="1">
            <a:off x="6553200" y="2784475"/>
            <a:ext cx="0" cy="224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4" name="Text Box 22"/>
          <p:cNvSpPr txBox="1">
            <a:spLocks noChangeArrowheads="1"/>
          </p:cNvSpPr>
          <p:nvPr/>
        </p:nvSpPr>
        <p:spPr bwMode="auto">
          <a:xfrm>
            <a:off x="4335463" y="2898775"/>
            <a:ext cx="16065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xylem vessel in the stem</a:t>
            </a:r>
          </a:p>
        </p:txBody>
      </p:sp>
      <p:sp>
        <p:nvSpPr>
          <p:cNvPr id="684055" name="Line 23"/>
          <p:cNvSpPr>
            <a:spLocks noChangeShapeType="1"/>
          </p:cNvSpPr>
          <p:nvPr/>
        </p:nvSpPr>
        <p:spPr bwMode="auto">
          <a:xfrm flipV="1">
            <a:off x="5791200" y="2952750"/>
            <a:ext cx="525463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50" grpId="0" autoUpdateAnimBg="0"/>
      <p:bldP spid="684053" grpId="0" animBg="1"/>
      <p:bldP spid="684054" grpId="0" autoUpdateAnimBg="0"/>
      <p:bldP spid="6840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1026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5059" name="Picture 1027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5061" name="Picture 1029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5062" name="Line 1030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3" name="Line 1031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4" name="Line 1032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5066" name="Line 1034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7" name="Line 1035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8" name="Line 1036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9" name="Line 1037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38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5071" name="Line 1039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72" name="Line 1040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73" name="Line 1041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5074" name="Text Box 1042"/>
          <p:cNvSpPr txBox="1">
            <a:spLocks noChangeArrowheads="1"/>
          </p:cNvSpPr>
          <p:nvPr/>
        </p:nvSpPr>
        <p:spPr bwMode="auto">
          <a:xfrm>
            <a:off x="2576513" y="1427163"/>
            <a:ext cx="4506912" cy="1096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4</a:t>
            </a:r>
            <a:r>
              <a:rPr lang="en-US" altLang="zh-TW" sz="2200" b="0">
                <a:latin typeface="Arial" charset="0"/>
              </a:rPr>
              <a:t>	Water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evaporates</a:t>
            </a:r>
            <a:r>
              <a:rPr lang="en-US" altLang="zh-TW" sz="2200" b="0">
                <a:latin typeface="Arial" charset="0"/>
              </a:rPr>
              <a:t> from the leaf cells and diffuses out through the stomata as water vapour.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5075" name="Line 1043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5076" name="Line 1044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5077" name="Line 1045"/>
          <p:cNvSpPr>
            <a:spLocks noChangeShapeType="1"/>
          </p:cNvSpPr>
          <p:nvPr/>
        </p:nvSpPr>
        <p:spPr bwMode="auto">
          <a:xfrm flipV="1">
            <a:off x="6553200" y="2784475"/>
            <a:ext cx="0" cy="224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6775450" y="2617788"/>
            <a:ext cx="2063750" cy="446087"/>
            <a:chOff x="4268" y="1649"/>
            <a:chExt cx="1300" cy="281"/>
          </a:xfrm>
        </p:grpSpPr>
        <p:sp>
          <p:nvSpPr>
            <p:cNvPr id="685080" name="Line 1048"/>
            <p:cNvSpPr>
              <a:spLocks noChangeShapeType="1"/>
            </p:cNvSpPr>
            <p:nvPr/>
          </p:nvSpPr>
          <p:spPr bwMode="auto">
            <a:xfrm>
              <a:off x="4268" y="1658"/>
              <a:ext cx="1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1" name="Line 1049"/>
            <p:cNvSpPr>
              <a:spLocks noChangeShapeType="1"/>
            </p:cNvSpPr>
            <p:nvPr/>
          </p:nvSpPr>
          <p:spPr bwMode="auto">
            <a:xfrm>
              <a:off x="4582" y="164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2" name="Line 1050"/>
            <p:cNvSpPr>
              <a:spLocks noChangeShapeType="1"/>
            </p:cNvSpPr>
            <p:nvPr/>
          </p:nvSpPr>
          <p:spPr bwMode="auto">
            <a:xfrm>
              <a:off x="4897" y="1658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3" name="Line 1051"/>
            <p:cNvSpPr>
              <a:spLocks noChangeShapeType="1"/>
            </p:cNvSpPr>
            <p:nvPr/>
          </p:nvSpPr>
          <p:spPr bwMode="auto">
            <a:xfrm>
              <a:off x="5219" y="164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5085" name="Line 1053"/>
          <p:cNvSpPr>
            <a:spLocks noChangeShapeType="1"/>
          </p:cNvSpPr>
          <p:nvPr/>
        </p:nvSpPr>
        <p:spPr bwMode="auto">
          <a:xfrm>
            <a:off x="6781800" y="2057400"/>
            <a:ext cx="9493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" name="Group 1056"/>
          <p:cNvGrpSpPr>
            <a:grpSpLocks/>
          </p:cNvGrpSpPr>
          <p:nvPr/>
        </p:nvGrpSpPr>
        <p:grpSpPr bwMode="auto">
          <a:xfrm>
            <a:off x="7467600" y="3429000"/>
            <a:ext cx="698500" cy="1143000"/>
            <a:chOff x="4704" y="2160"/>
            <a:chExt cx="440" cy="720"/>
          </a:xfrm>
        </p:grpSpPr>
        <p:sp>
          <p:nvSpPr>
            <p:cNvPr id="685086" name="AutoShape 1054"/>
            <p:cNvSpPr>
              <a:spLocks noChangeArrowheads="1"/>
            </p:cNvSpPr>
            <p:nvPr/>
          </p:nvSpPr>
          <p:spPr bwMode="auto">
            <a:xfrm rot="1536187">
              <a:off x="4704" y="2160"/>
              <a:ext cx="192" cy="720"/>
            </a:xfrm>
            <a:prstGeom prst="curvedLeftArrow">
              <a:avLst>
                <a:gd name="adj1" fmla="val 75000"/>
                <a:gd name="adj2" fmla="val 150000"/>
                <a:gd name="adj3" fmla="val 33333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5087" name="AutoShape 1055"/>
            <p:cNvSpPr>
              <a:spLocks noChangeArrowheads="1"/>
            </p:cNvSpPr>
            <p:nvPr/>
          </p:nvSpPr>
          <p:spPr bwMode="auto">
            <a:xfrm rot="20063813" flipH="1">
              <a:off x="5047" y="2243"/>
              <a:ext cx="97" cy="562"/>
            </a:xfrm>
            <a:prstGeom prst="curvedLeftArrow">
              <a:avLst>
                <a:gd name="adj1" fmla="val 115876"/>
                <a:gd name="adj2" fmla="val 231753"/>
                <a:gd name="adj3" fmla="val 33333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5089" name="Text Box 1057"/>
          <p:cNvSpPr txBox="1">
            <a:spLocks noChangeArrowheads="1"/>
          </p:cNvSpPr>
          <p:nvPr/>
        </p:nvSpPr>
        <p:spPr bwMode="auto">
          <a:xfrm>
            <a:off x="7162800" y="4419600"/>
            <a:ext cx="14493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water vapour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ano_2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8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85" grpId="0" animBg="1"/>
      <p:bldP spid="6850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248400"/>
          </a:xfrm>
        </p:spPr>
        <p:txBody>
          <a:bodyPr>
            <a:normAutofit/>
          </a:bodyPr>
          <a:lstStyle/>
          <a:p>
            <a:r>
              <a:rPr lang="en-US" b="1" dirty="0" smtClean="0"/>
              <a:t>Cuticle </a:t>
            </a:r>
            <a:r>
              <a:rPr lang="en-US" dirty="0" smtClean="0"/>
              <a:t>is a waxy layer which reduces water loss through the upper epidermis.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 Epidermis. </a:t>
            </a:r>
            <a:r>
              <a:rPr lang="en-US" dirty="0" smtClean="0"/>
              <a:t>The upper and lower surfaces of leaf are covered by upper and lower epidermis respectively.</a:t>
            </a:r>
          </a:p>
          <a:p>
            <a:pPr lv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Upper epidermis</a:t>
            </a:r>
            <a:r>
              <a:rPr lang="en-US" dirty="0" smtClean="0"/>
              <a:t>: Upper epidermis is a flattened layer of cell that forms the surface of the leaf and makes the cuticle. It consists of a single layer of closely fitted cells without chloroplasts.</a:t>
            </a:r>
            <a:r>
              <a:rPr lang="en-US" b="1" dirty="0" smtClean="0"/>
              <a:t> </a:t>
            </a:r>
            <a:r>
              <a:rPr lang="en-US" dirty="0" smtClean="0"/>
              <a:t>The stomata are usually absent.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07D3-3BF2-4953-AA9A-C64252AC53EA}" type="slidenum">
              <a:rPr lang="en-US" altLang="zh-TW"/>
              <a:pPr/>
              <a:t>30</a:t>
            </a:fld>
            <a:endParaRPr lang="en-US" altLang="zh-TW"/>
          </a:p>
        </p:txBody>
      </p:sp>
      <p:pic>
        <p:nvPicPr>
          <p:cNvPr id="721922" name="Picture 2" descr="C:\00-Documents\03PowerPoint\01Bulk\001-Bk01\00-Aw &amp; Photos\00-bk-01\07\ppt-07-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2012950"/>
            <a:ext cx="4379913" cy="3846513"/>
          </a:xfrm>
          <a:prstGeom prst="rect">
            <a:avLst/>
          </a:prstGeom>
          <a:noFill/>
        </p:spPr>
      </p:pic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0" y="762000"/>
            <a:ext cx="83058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800" b="0" dirty="0">
                <a:sym typeface="Wingdings" pitchFamily="2" charset="2"/>
              </a:rPr>
              <a:t> &gt; 90% of the total water loss from </a:t>
            </a:r>
            <a:r>
              <a:rPr lang="en-US" altLang="zh-TW" sz="2800" dirty="0">
                <a:solidFill>
                  <a:srgbClr val="3333CC"/>
                </a:solidFill>
                <a:sym typeface="Wingdings" pitchFamily="2" charset="2"/>
              </a:rPr>
              <a:t>stomata</a:t>
            </a:r>
            <a:endParaRPr lang="en-US" altLang="zh-TW" sz="2800" dirty="0">
              <a:solidFill>
                <a:srgbClr val="3333CC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124200" y="2319338"/>
            <a:ext cx="2027238" cy="3424237"/>
            <a:chOff x="1968" y="1461"/>
            <a:chExt cx="1277" cy="2157"/>
          </a:xfrm>
        </p:grpSpPr>
        <p:sp>
          <p:nvSpPr>
            <p:cNvPr id="721927" name="Line 7"/>
            <p:cNvSpPr>
              <a:spLocks noChangeShapeType="1"/>
            </p:cNvSpPr>
            <p:nvPr/>
          </p:nvSpPr>
          <p:spPr bwMode="auto">
            <a:xfrm>
              <a:off x="1968" y="2411"/>
              <a:ext cx="1041" cy="1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1928" name="Line 8"/>
            <p:cNvSpPr>
              <a:spLocks noChangeShapeType="1"/>
            </p:cNvSpPr>
            <p:nvPr/>
          </p:nvSpPr>
          <p:spPr bwMode="auto">
            <a:xfrm flipV="1">
              <a:off x="1981" y="1461"/>
              <a:ext cx="1264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43325" y="2016125"/>
            <a:ext cx="5068888" cy="4319588"/>
            <a:chOff x="2245" y="2759"/>
            <a:chExt cx="1427" cy="1192"/>
          </a:xfrm>
        </p:grpSpPr>
        <p:sp>
          <p:nvSpPr>
            <p:cNvPr id="721930" name="Oval 10"/>
            <p:cNvSpPr>
              <a:spLocks noChangeArrowheads="1"/>
            </p:cNvSpPr>
            <p:nvPr/>
          </p:nvSpPr>
          <p:spPr bwMode="auto">
            <a:xfrm>
              <a:off x="2361" y="2762"/>
              <a:ext cx="1183" cy="118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21931" name="Picture 11" descr="C:\00-Documents\03PowerPoint\01Bulk\002-Bk02\00-Aws &amp; Photos\10\ppt_10_0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759"/>
              <a:ext cx="1427" cy="1192"/>
            </a:xfrm>
            <a:prstGeom prst="rect">
              <a:avLst/>
            </a:prstGeom>
            <a:noFill/>
          </p:spPr>
        </p:pic>
      </p:grpSp>
      <p:sp>
        <p:nvSpPr>
          <p:cNvPr id="721932" name="Oval 12"/>
          <p:cNvSpPr>
            <a:spLocks noChangeArrowheads="1"/>
          </p:cNvSpPr>
          <p:nvPr/>
        </p:nvSpPr>
        <p:spPr bwMode="auto">
          <a:xfrm>
            <a:off x="3108325" y="3692525"/>
            <a:ext cx="179388" cy="1666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933" name="Line 13"/>
          <p:cNvSpPr>
            <a:spLocks noChangeShapeType="1"/>
          </p:cNvSpPr>
          <p:nvPr/>
        </p:nvSpPr>
        <p:spPr bwMode="auto">
          <a:xfrm flipH="1">
            <a:off x="6324600" y="1828800"/>
            <a:ext cx="1219200" cy="40386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 autoUpdateAnimBg="0"/>
      <p:bldP spid="721932" grpId="0" animBg="1"/>
      <p:bldP spid="7219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3117-A4B9-44E5-90A6-9EBC05811606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685800" y="1371600"/>
            <a:ext cx="4430712" cy="4683125"/>
          </a:xfrm>
          <a:prstGeom prst="foldedCorner">
            <a:avLst>
              <a:gd name="adj" fmla="val 17505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31825" y="2970213"/>
            <a:ext cx="442436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 dirty="0"/>
              <a:t>	</a:t>
            </a:r>
            <a:r>
              <a:rPr lang="en-US" altLang="zh-TW" sz="2000" b="1" dirty="0">
                <a:solidFill>
                  <a:srgbClr val="0070C0"/>
                </a:solidFill>
              </a:rPr>
              <a:t>Water </a:t>
            </a:r>
            <a:r>
              <a:rPr lang="en-US" altLang="zh-TW" sz="2000" b="1" dirty="0" err="1">
                <a:solidFill>
                  <a:srgbClr val="0070C0"/>
                </a:solidFill>
              </a:rPr>
              <a:t>vapour</a:t>
            </a:r>
            <a:r>
              <a:rPr lang="en-US" altLang="zh-TW" sz="2000" b="1" dirty="0">
                <a:solidFill>
                  <a:srgbClr val="0070C0"/>
                </a:solidFill>
              </a:rPr>
              <a:t> diffuses through the stomata to the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outside.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pic>
        <p:nvPicPr>
          <p:cNvPr id="718862" name="Picture 14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4" cstate="print"/>
          <a:srcRect l="6084" r="18623" b="5208"/>
          <a:stretch>
            <a:fillRect/>
          </a:stretch>
        </p:blipFill>
        <p:spPr bwMode="auto">
          <a:xfrm>
            <a:off x="5445125" y="1828800"/>
            <a:ext cx="3698875" cy="37719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78650" y="4325938"/>
            <a:ext cx="1003300" cy="1152525"/>
            <a:chOff x="4396" y="2594"/>
            <a:chExt cx="632" cy="726"/>
          </a:xfrm>
        </p:grpSpPr>
        <p:sp>
          <p:nvSpPr>
            <p:cNvPr id="718864" name="Line 16"/>
            <p:cNvSpPr>
              <a:spLocks noChangeShapeType="1"/>
            </p:cNvSpPr>
            <p:nvPr/>
          </p:nvSpPr>
          <p:spPr bwMode="auto">
            <a:xfrm>
              <a:off x="4500" y="2594"/>
              <a:ext cx="149" cy="31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5" name="Line 17"/>
            <p:cNvSpPr>
              <a:spLocks noChangeShapeType="1"/>
            </p:cNvSpPr>
            <p:nvPr/>
          </p:nvSpPr>
          <p:spPr bwMode="auto">
            <a:xfrm>
              <a:off x="4396" y="2992"/>
              <a:ext cx="148" cy="2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6" name="Line 18"/>
            <p:cNvSpPr>
              <a:spLocks noChangeShapeType="1"/>
            </p:cNvSpPr>
            <p:nvPr/>
          </p:nvSpPr>
          <p:spPr bwMode="auto">
            <a:xfrm flipH="1">
              <a:off x="4756" y="2760"/>
              <a:ext cx="132" cy="2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7" name="Line 19"/>
            <p:cNvSpPr>
              <a:spLocks noChangeShapeType="1"/>
            </p:cNvSpPr>
            <p:nvPr/>
          </p:nvSpPr>
          <p:spPr bwMode="auto">
            <a:xfrm flipH="1">
              <a:off x="4732" y="3100"/>
              <a:ext cx="296" cy="2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18868" name="Text Box 20"/>
          <p:cNvSpPr txBox="1">
            <a:spLocks noChangeArrowheads="1"/>
          </p:cNvSpPr>
          <p:nvPr/>
        </p:nvSpPr>
        <p:spPr bwMode="auto">
          <a:xfrm>
            <a:off x="6248400" y="1295400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 dirty="0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18861" name="Line 13"/>
          <p:cNvSpPr>
            <a:spLocks noChangeShapeType="1"/>
          </p:cNvSpPr>
          <p:nvPr/>
        </p:nvSpPr>
        <p:spPr bwMode="auto">
          <a:xfrm flipH="1">
            <a:off x="6810375" y="5392738"/>
            <a:ext cx="449263" cy="12954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 autoUpdateAnimBg="0"/>
      <p:bldP spid="7188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425575"/>
            <a:ext cx="6172200" cy="519112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5400">
                <a:solidFill>
                  <a:srgbClr val="339966"/>
                </a:solidFill>
                <a:latin typeface="Marker Felt" charset="0"/>
              </a:rPr>
              <a:t>Cohesion-Adhesion Theory</a:t>
            </a:r>
            <a:endParaRPr lang="en-US" sz="1300">
              <a:solidFill>
                <a:srgbClr val="339966"/>
              </a:solidFill>
              <a:latin typeface="Lucida Grande" charset="0"/>
            </a:endParaRP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-As water evaporates from leaves, it tugs on the water molecules below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-Cohesion and adhesion pull water up and replace missing </a:t>
            </a:r>
            <a:r>
              <a:rPr lang="en-US" sz="2800">
                <a:solidFill>
                  <a:srgbClr val="339933"/>
                </a:solidFill>
                <a:latin typeface="Comic Sans MS" pitchFamily="66" charset="0"/>
              </a:rPr>
              <a:t>water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molecules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-Water enters the roots by osmosis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230938" y="6643688"/>
            <a:ext cx="2836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www.emc.maricopa.edu/.../BioBookPLANTHORM.html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138" y="228600"/>
            <a:ext cx="2743200" cy="217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138" y="2590800"/>
            <a:ext cx="2743200" cy="193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138" y="4800600"/>
            <a:ext cx="2743200" cy="1892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0"/>
            <a:ext cx="6172200" cy="1609725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Did you ever wonder:  How does water move from roots to leaves when a tree doesn’t have a heart to pump the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023ED-355A-42E8-81A0-26D9912A4DE3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719874" name="AutoShape 2"/>
          <p:cNvSpPr>
            <a:spLocks noChangeArrowheads="1"/>
          </p:cNvSpPr>
          <p:nvPr/>
        </p:nvSpPr>
        <p:spPr bwMode="auto">
          <a:xfrm>
            <a:off x="649288" y="1870075"/>
            <a:ext cx="4430712" cy="4683125"/>
          </a:xfrm>
          <a:prstGeom prst="foldedCorner">
            <a:avLst>
              <a:gd name="adj" fmla="val 13185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72390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The creation of transpiration pull</a:t>
            </a:r>
            <a:endParaRPr lang="en-US" altLang="zh-TW" sz="36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619125" y="2792413"/>
            <a:ext cx="4424363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dirty="0">
                <a:solidFill>
                  <a:srgbClr val="FF9900"/>
                </a:solidFill>
                <a:latin typeface="Arial" charset="0"/>
              </a:rPr>
              <a:t>1)</a:t>
            </a:r>
            <a:r>
              <a:rPr lang="en-US" altLang="zh-TW" b="0" dirty="0"/>
              <a:t>	Water is lost from the </a:t>
            </a:r>
            <a:r>
              <a:rPr lang="en-US" altLang="zh-TW" dirty="0">
                <a:solidFill>
                  <a:srgbClr val="3333CC"/>
                </a:solidFill>
              </a:rPr>
              <a:t>permeable cell wall</a:t>
            </a:r>
            <a:r>
              <a:rPr lang="en-US" altLang="zh-TW" b="0" dirty="0"/>
              <a:t>, which is replaced by water in the cell.</a:t>
            </a:r>
          </a:p>
        </p:txBody>
      </p:sp>
      <p:pic>
        <p:nvPicPr>
          <p:cNvPr id="719879" name="Picture 7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5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sp>
        <p:nvSpPr>
          <p:cNvPr id="719885" name="Text Box 13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19887" name="Line 15"/>
          <p:cNvSpPr>
            <a:spLocks noChangeShapeType="1"/>
          </p:cNvSpPr>
          <p:nvPr/>
        </p:nvSpPr>
        <p:spPr bwMode="auto">
          <a:xfrm flipH="1">
            <a:off x="7499350" y="5084763"/>
            <a:ext cx="409575" cy="3492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888" name="Line 16"/>
          <p:cNvSpPr>
            <a:spLocks noChangeShapeType="1"/>
          </p:cNvSpPr>
          <p:nvPr/>
        </p:nvSpPr>
        <p:spPr bwMode="auto">
          <a:xfrm flipH="1">
            <a:off x="7961313" y="4811713"/>
            <a:ext cx="306387" cy="2492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891" name="Text Box 19"/>
          <p:cNvSpPr txBox="1">
            <a:spLocks noChangeArrowheads="1"/>
          </p:cNvSpPr>
          <p:nvPr/>
        </p:nvSpPr>
        <p:spPr bwMode="auto">
          <a:xfrm>
            <a:off x="622300" y="4883150"/>
            <a:ext cx="4424363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>
                <a:sym typeface="Wingdings" pitchFamily="2" charset="2"/>
              </a:rPr>
              <a:t> Each cell then draws water from its neighbouring cells.</a:t>
            </a:r>
            <a:endParaRPr lang="en-US" altLang="zh-TW" b="0"/>
          </a:p>
        </p:txBody>
      </p:sp>
      <p:sp>
        <p:nvSpPr>
          <p:cNvPr id="719892" name="Line 20"/>
          <p:cNvSpPr>
            <a:spLocks noChangeShapeType="1"/>
          </p:cNvSpPr>
          <p:nvPr/>
        </p:nvSpPr>
        <p:spPr bwMode="auto">
          <a:xfrm>
            <a:off x="7915275" y="4137025"/>
            <a:ext cx="369888" cy="639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9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9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9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9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animBg="1"/>
      <p:bldP spid="719877" grpId="0" autoUpdateAnimBg="0"/>
      <p:bldP spid="719878" grpId="0" autoUpdateAnimBg="0"/>
      <p:bldP spid="719887" grpId="0" animBg="1"/>
      <p:bldP spid="719888" grpId="0" animBg="1"/>
      <p:bldP spid="719891" grpId="0" autoUpdateAnimBg="0"/>
      <p:bldP spid="7198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12295-C91C-4D82-81F3-C9A708D5DFC6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720898" name="AutoShape 2"/>
          <p:cNvSpPr>
            <a:spLocks noChangeArrowheads="1"/>
          </p:cNvSpPr>
          <p:nvPr/>
        </p:nvSpPr>
        <p:spPr bwMode="auto">
          <a:xfrm>
            <a:off x="649288" y="1841500"/>
            <a:ext cx="4430712" cy="4683125"/>
          </a:xfrm>
          <a:prstGeom prst="foldedCorner">
            <a:avLst>
              <a:gd name="adj" fmla="val 13185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79248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The creation of transpiration pull</a:t>
            </a:r>
            <a:endParaRPr lang="en-US" altLang="zh-TW" sz="36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619125" y="2792413"/>
            <a:ext cx="4424363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>
                <a:solidFill>
                  <a:srgbClr val="FF9900"/>
                </a:solidFill>
                <a:latin typeface="Arial" charset="0"/>
              </a:rPr>
              <a:t>2)</a:t>
            </a:r>
            <a:r>
              <a:rPr lang="en-US" altLang="zh-TW" b="0"/>
              <a:t>	Cells draw water from the xylem vessels, pulling water up the plant.</a:t>
            </a:r>
          </a:p>
        </p:txBody>
      </p:sp>
      <p:pic>
        <p:nvPicPr>
          <p:cNvPr id="720903" name="Picture 7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6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sp>
        <p:nvSpPr>
          <p:cNvPr id="720904" name="Text Box 8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20905" name="Line 9"/>
          <p:cNvSpPr>
            <a:spLocks noChangeShapeType="1"/>
          </p:cNvSpPr>
          <p:nvPr/>
        </p:nvSpPr>
        <p:spPr bwMode="auto">
          <a:xfrm flipH="1">
            <a:off x="7499350" y="5084763"/>
            <a:ext cx="409575" cy="3492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6" name="Line 10"/>
          <p:cNvSpPr>
            <a:spLocks noChangeShapeType="1"/>
          </p:cNvSpPr>
          <p:nvPr/>
        </p:nvSpPr>
        <p:spPr bwMode="auto">
          <a:xfrm flipH="1">
            <a:off x="7961313" y="4811713"/>
            <a:ext cx="306387" cy="2492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7" name="Text Box 11"/>
          <p:cNvSpPr txBox="1">
            <a:spLocks noChangeArrowheads="1"/>
          </p:cNvSpPr>
          <p:nvPr/>
        </p:nvSpPr>
        <p:spPr bwMode="auto">
          <a:xfrm>
            <a:off x="914400" y="3962400"/>
            <a:ext cx="408305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 dirty="0">
                <a:sym typeface="Wingdings" pitchFamily="2" charset="2"/>
              </a:rPr>
              <a:t> </a:t>
            </a:r>
            <a:r>
              <a:rPr lang="en-US" altLang="zh-TW" dirty="0">
                <a:solidFill>
                  <a:srgbClr val="3333CC"/>
                </a:solidFill>
                <a:sym typeface="Wingdings" pitchFamily="2" charset="2"/>
              </a:rPr>
              <a:t>transpiration pull</a:t>
            </a:r>
            <a:r>
              <a:rPr lang="en-US" altLang="zh-TW" b="0" dirty="0">
                <a:sym typeface="Wingdings" pitchFamily="2" charset="2"/>
              </a:rPr>
              <a:t> </a:t>
            </a:r>
            <a:r>
              <a:rPr lang="en-US" altLang="zh-TW" b="0" dirty="0" smtClean="0">
                <a:sym typeface="Wingdings" pitchFamily="2" charset="2"/>
              </a:rPr>
              <a:t> </a:t>
            </a:r>
            <a:r>
              <a:rPr lang="en-US" altLang="zh-TW" b="0" dirty="0">
                <a:sym typeface="Wingdings" pitchFamily="2" charset="2"/>
              </a:rPr>
              <a:t>is created</a:t>
            </a:r>
            <a:endParaRPr lang="en-US" altLang="zh-TW" b="0" dirty="0"/>
          </a:p>
        </p:txBody>
      </p:sp>
      <p:sp>
        <p:nvSpPr>
          <p:cNvPr id="720908" name="Line 12"/>
          <p:cNvSpPr>
            <a:spLocks noChangeShapeType="1"/>
          </p:cNvSpPr>
          <p:nvPr/>
        </p:nvSpPr>
        <p:spPr bwMode="auto">
          <a:xfrm>
            <a:off x="7915275" y="4137025"/>
            <a:ext cx="369888" cy="639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9" name="Line 13"/>
          <p:cNvSpPr>
            <a:spLocks noChangeShapeType="1"/>
          </p:cNvSpPr>
          <p:nvPr/>
        </p:nvSpPr>
        <p:spPr bwMode="auto">
          <a:xfrm flipH="1">
            <a:off x="7997825" y="3903663"/>
            <a:ext cx="490538" cy="163512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5105400"/>
            <a:ext cx="5257800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b="0"/>
              <a:t>Transpiration pull is the suctional force generated by transpiration.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ano_3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2" grpId="0" autoUpdateAnimBg="0"/>
      <p:bldP spid="720907" grpId="0" autoUpdateAnimBg="0"/>
      <p:bldP spid="720909" grpId="0" animBg="1"/>
      <p:bldP spid="1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3413"/>
            <a:ext cx="7162800" cy="49545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67200" y="6400800"/>
            <a:ext cx="3240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http://www.realeyz.com/photo/macro/photos/leaf_drops.jpg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6525" y="31750"/>
            <a:ext cx="702083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>
                <a:solidFill>
                  <a:schemeClr val="folHlink"/>
                </a:solidFill>
                <a:latin typeface="Marker Felt" charset="0"/>
              </a:rPr>
              <a:t>Cohesion</a:t>
            </a:r>
            <a:endParaRPr lang="en-US" sz="2400" b="1" dirty="0">
              <a:solidFill>
                <a:schemeClr val="folHlink"/>
              </a:solidFill>
              <a:latin typeface="Times" charset="0"/>
            </a:endParaRPr>
          </a:p>
          <a:p>
            <a:pPr eaLnBrk="0" hangingPunct="0"/>
            <a:r>
              <a:rPr lang="en-US" sz="2400" b="1" dirty="0"/>
              <a:t>Cohesion is the property of water that causes it to be </a:t>
            </a:r>
          </a:p>
          <a:p>
            <a:pPr eaLnBrk="0" hangingPunct="0"/>
            <a:r>
              <a:rPr lang="en-US" sz="2400" b="1" dirty="0"/>
              <a:t>attracted to itself.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41325" y="4800600"/>
            <a:ext cx="8702675" cy="131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chemeClr val="tx2"/>
                </a:solidFill>
                <a:latin typeface="Marker Felt" charset="0"/>
              </a:rPr>
              <a:t>Capillarity</a:t>
            </a:r>
            <a:r>
              <a:rPr lang="en-US" sz="5400" b="1">
                <a:solidFill>
                  <a:schemeClr val="accent2"/>
                </a:solidFill>
                <a:latin typeface="Marker Felt" charset="0"/>
              </a:rPr>
              <a:t> </a:t>
            </a:r>
            <a:r>
              <a:rPr lang="en-US" sz="2400" b="1">
                <a:solidFill>
                  <a:schemeClr val="tx2"/>
                </a:solidFill>
              </a:rPr>
              <a:t>Water molecules will “tow” each other along when in a thin glass tube.</a:t>
            </a:r>
            <a:r>
              <a:rPr 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7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rgbClr val="CC3399"/>
                </a:solidFill>
                <a:latin typeface="Marker Felt" charset="0"/>
              </a:rPr>
              <a:t>Adhesion</a:t>
            </a:r>
            <a:endParaRPr lang="en-US" sz="2400" b="1">
              <a:solidFill>
                <a:srgbClr val="CC3399"/>
              </a:solidFill>
              <a:latin typeface="Times" charset="0"/>
            </a:endParaRPr>
          </a:p>
          <a:p>
            <a:pPr eaLnBrk="0" hangingPunct="0"/>
            <a:r>
              <a:rPr lang="en-US" sz="2800">
                <a:solidFill>
                  <a:srgbClr val="FFFF99"/>
                </a:solidFill>
                <a:latin typeface="Comic Sans MS" pitchFamily="66" charset="0"/>
              </a:rPr>
              <a:t>Attraction between molecules of different substances</a:t>
            </a:r>
          </a:p>
          <a:p>
            <a:pPr lvl="1" eaLnBrk="0" hangingPunct="0"/>
            <a:r>
              <a:rPr lang="en-US" sz="2800">
                <a:solidFill>
                  <a:srgbClr val="FFFF99"/>
                </a:solidFill>
                <a:latin typeface="Comic Sans MS" pitchFamily="66" charset="0"/>
              </a:rPr>
              <a:t>Ex: glass and water</a:t>
            </a:r>
            <a:endParaRPr lang="en-US" sz="2400" b="1">
              <a:solidFill>
                <a:srgbClr val="FFFF99"/>
              </a:solidFill>
              <a:latin typeface="Times" charset="0"/>
            </a:endParaRPr>
          </a:p>
          <a:p>
            <a:pPr lvl="1" eaLnBrk="0" hangingPunct="0"/>
            <a:endParaRPr lang="en-US" sz="2400" b="1">
              <a:latin typeface="Time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3962400" cy="3195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05200" y="6643688"/>
            <a:ext cx="2370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http://staff.um.edu.mt/rlib1/sm/wpe32.jpg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47DF-CA23-4A41-9DC4-6FEEBD78C18D}" type="slidenum">
              <a:rPr lang="en-GB"/>
              <a:pPr/>
              <a:t>37</a:t>
            </a:fld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Environmental 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Transpiration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Humidity</a:t>
            </a:r>
            <a:r>
              <a:rPr lang="en-GB" sz="2400" dirty="0"/>
              <a:t>:- </a:t>
            </a:r>
            <a:r>
              <a:rPr lang="en-GB" sz="2400" dirty="0" smtClean="0"/>
              <a:t>The </a:t>
            </a:r>
            <a:r>
              <a:rPr lang="en-GB" sz="2400" dirty="0"/>
              <a:t>lower </a:t>
            </a:r>
            <a:r>
              <a:rPr lang="en-GB" sz="2400" dirty="0" smtClean="0"/>
              <a:t>the </a:t>
            </a:r>
            <a:r>
              <a:rPr lang="en-GB" sz="2400" dirty="0"/>
              <a:t>humidity outside the leaf the faster the rate of </a:t>
            </a:r>
            <a:r>
              <a:rPr lang="en-GB" sz="2400" dirty="0" smtClean="0"/>
              <a:t>transpiration.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ym typeface="Symbol" pitchFamily="18" charset="2"/>
            </a:endParaRPr>
          </a:p>
          <a:p>
            <a:pPr marL="457200" indent="-457200">
              <a:buFontTx/>
              <a:buAutoNum type="arabicPeriod"/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Air Movement</a:t>
            </a:r>
            <a:r>
              <a:rPr lang="en-GB" sz="2400" dirty="0">
                <a:sym typeface="Symbol" pitchFamily="18" charset="2"/>
              </a:rPr>
              <a:t>:- increase air movement increases the rate of </a:t>
            </a:r>
            <a:r>
              <a:rPr lang="en-GB" sz="2400" dirty="0" smtClean="0">
                <a:sym typeface="Symbol" pitchFamily="18" charset="2"/>
              </a:rPr>
              <a:t>transpiration.</a:t>
            </a:r>
            <a:endParaRPr lang="en-GB" sz="2400" dirty="0" smtClean="0"/>
          </a:p>
          <a:p>
            <a:pPr marL="457200" indent="-457200">
              <a:buNone/>
            </a:pPr>
            <a:r>
              <a:rPr lang="en-GB" sz="2400" dirty="0"/>
              <a:t>	</a:t>
            </a:r>
          </a:p>
          <a:p>
            <a:pPr marL="457200" indent="-457200">
              <a:buNone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  Temperature</a:t>
            </a:r>
            <a:r>
              <a:rPr lang="en-GB" sz="2400" dirty="0"/>
              <a:t>:- increase in temperature increases the rate </a:t>
            </a:r>
            <a:r>
              <a:rPr lang="en-GB" sz="2400" dirty="0" smtClean="0"/>
              <a:t>of transpiration.</a:t>
            </a:r>
            <a:endParaRPr lang="en-GB" sz="2400" dirty="0" smtClean="0">
              <a:sym typeface="Symbol" pitchFamily="18" charset="2"/>
            </a:endParaRPr>
          </a:p>
          <a:p>
            <a:pPr marL="457200" indent="-457200">
              <a:buFontTx/>
              <a:buAutoNum type="arabicPeriod" startAt="5"/>
            </a:pPr>
            <a:endParaRPr lang="en-GB" sz="2400" dirty="0" smtClean="0">
              <a:sym typeface="Symbol" pitchFamily="18" charset="2"/>
            </a:endParaRPr>
          </a:p>
          <a:p>
            <a:pPr marL="457200" indent="-457200">
              <a:buFontTx/>
              <a:buNone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4.   Light intensity</a:t>
            </a:r>
            <a:r>
              <a:rPr lang="en-GB" sz="2400" dirty="0" smtClean="0">
                <a:sym typeface="Symbol" pitchFamily="18" charset="2"/>
              </a:rPr>
              <a:t> :- greater light intensity increases the rate of transpiration because it causes the stomata to open, so increasing evaporation through the stomata.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44" name="AutoShape 16"/>
          <p:cNvSpPr>
            <a:spLocks noChangeArrowheads="1"/>
          </p:cNvSpPr>
          <p:nvPr/>
        </p:nvSpPr>
        <p:spPr bwMode="auto">
          <a:xfrm>
            <a:off x="3838575" y="2368550"/>
            <a:ext cx="5140325" cy="3214688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62535" name="Picture 7" descr="C:\00-Documents\03PowerPoint\01Bulk\002-Bk02\00-Aws &amp; Photos\10\ppt_10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38" y="3419475"/>
            <a:ext cx="2525712" cy="1587500"/>
          </a:xfrm>
          <a:prstGeom prst="rect">
            <a:avLst/>
          </a:prstGeom>
          <a:noFill/>
        </p:spPr>
      </p:pic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2693988" y="1365250"/>
            <a:ext cx="630237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1	Light intensity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7563" y="2716213"/>
            <a:ext cx="2890837" cy="2287587"/>
            <a:chOff x="672" y="1894"/>
            <a:chExt cx="1676" cy="1326"/>
          </a:xfrm>
        </p:grpSpPr>
        <p:sp>
          <p:nvSpPr>
            <p:cNvPr id="662533" name="Line 5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2534" name="Line 6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2537" name="Text Box 9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1344613" y="5053013"/>
            <a:ext cx="16700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light intensity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17950" y="2513013"/>
            <a:ext cx="4872038" cy="946150"/>
            <a:chOff x="2486" y="1574"/>
            <a:chExt cx="3125" cy="596"/>
          </a:xfrm>
        </p:grpSpPr>
        <p:sp>
          <p:nvSpPr>
            <p:cNvPr id="662539" name="Text Box 11"/>
            <p:cNvSpPr txBox="1">
              <a:spLocks noChangeArrowheads="1"/>
            </p:cNvSpPr>
            <p:nvPr/>
          </p:nvSpPr>
          <p:spPr bwMode="auto">
            <a:xfrm>
              <a:off x="2486" y="1574"/>
              <a:ext cx="3125" cy="5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FontTx/>
                <a:buChar char="•"/>
              </a:pPr>
              <a:r>
                <a:rPr lang="en-US" altLang="zh-TW" sz="2800" b="0"/>
                <a:t>   </a:t>
              </a:r>
              <a:r>
                <a:rPr lang="en-US" altLang="zh-TW" sz="2800" u="sng">
                  <a:solidFill>
                    <a:srgbClr val="3333CC"/>
                  </a:solidFill>
                </a:rPr>
                <a:t>light intensity</a:t>
              </a:r>
              <a:r>
                <a:rPr lang="en-US" altLang="zh-TW" sz="2800" b="0"/>
                <a:t>, the stomata open wider</a:t>
              </a:r>
            </a:p>
          </p:txBody>
        </p:sp>
        <p:sp>
          <p:nvSpPr>
            <p:cNvPr id="662541" name="Line 13"/>
            <p:cNvSpPr>
              <a:spLocks noChangeShapeType="1"/>
            </p:cNvSpPr>
            <p:nvPr/>
          </p:nvSpPr>
          <p:spPr bwMode="auto">
            <a:xfrm flipV="1">
              <a:off x="2796" y="1602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4321175" y="3371850"/>
            <a:ext cx="4449763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9900" indent="-469900"/>
            <a:r>
              <a:rPr lang="en-US" altLang="zh-TW" sz="2800" b="0">
                <a:sym typeface="Wingdings" pitchFamily="2" charset="2"/>
              </a:rPr>
              <a:t> </a:t>
            </a:r>
            <a:r>
              <a:rPr lang="en-US" altLang="zh-TW" sz="2800" b="0"/>
              <a:t>more water vapour in the air space can diffuse out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987800" y="4632325"/>
            <a:ext cx="4892675" cy="519113"/>
            <a:chOff x="2477" y="2927"/>
            <a:chExt cx="3082" cy="327"/>
          </a:xfrm>
        </p:grpSpPr>
        <p:sp>
          <p:nvSpPr>
            <p:cNvPr id="662543" name="Text Box 15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2547" name="Line 19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44" grpId="0" animBg="1"/>
      <p:bldP spid="662530" grpId="0" autoUpdateAnimBg="0"/>
      <p:bldP spid="662531" grpId="0" autoUpdateAnimBg="0"/>
      <p:bldP spid="662537" grpId="0" autoUpdateAnimBg="0"/>
      <p:bldP spid="662538" grpId="0" autoUpdateAnimBg="0"/>
      <p:bldP spid="66254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68" name="Picture 16" descr="C:\00-Documents\03PowerPoint\01Bulk\002-Bk02\00-Aws &amp; Photos\10\ppt_10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3" y="2765425"/>
            <a:ext cx="2459037" cy="2262188"/>
          </a:xfrm>
          <a:prstGeom prst="rect">
            <a:avLst/>
          </a:prstGeom>
          <a:noFill/>
        </p:spPr>
      </p:pic>
      <p:sp>
        <p:nvSpPr>
          <p:cNvPr id="663554" name="AutoShape 2"/>
          <p:cNvSpPr>
            <a:spLocks noChangeArrowheads="1"/>
          </p:cNvSpPr>
          <p:nvPr/>
        </p:nvSpPr>
        <p:spPr bwMode="auto">
          <a:xfrm>
            <a:off x="3521075" y="2368550"/>
            <a:ext cx="5457825" cy="3646488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3281363" y="1365250"/>
            <a:ext cx="5715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2	Temperature</a:t>
            </a:r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1427163" y="5053013"/>
            <a:ext cx="15049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temperature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14738" y="2471738"/>
            <a:ext cx="5148262" cy="519112"/>
            <a:chOff x="2277" y="1557"/>
            <a:chExt cx="3243" cy="327"/>
          </a:xfrm>
        </p:grpSpPr>
        <p:sp>
          <p:nvSpPr>
            <p:cNvPr id="663564" name="Text Box 12"/>
            <p:cNvSpPr txBox="1">
              <a:spLocks noChangeArrowheads="1"/>
            </p:cNvSpPr>
            <p:nvPr/>
          </p:nvSpPr>
          <p:spPr bwMode="auto">
            <a:xfrm>
              <a:off x="2277" y="1557"/>
              <a:ext cx="3243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Clr>
                  <a:schemeClr val="tx1"/>
                </a:buClr>
                <a:buFontTx/>
                <a:buChar char="•"/>
              </a:pPr>
              <a:r>
                <a:rPr lang="en-US" altLang="zh-TW" sz="2800">
                  <a:solidFill>
                    <a:srgbClr val="3333CC"/>
                  </a:solidFill>
                </a:rPr>
                <a:t>   </a:t>
              </a:r>
              <a:r>
                <a:rPr lang="en-US" altLang="zh-TW" sz="2800" u="sng">
                  <a:solidFill>
                    <a:srgbClr val="3333CC"/>
                  </a:solidFill>
                </a:rPr>
                <a:t>temperature</a:t>
              </a:r>
              <a:r>
                <a:rPr lang="en-US" altLang="zh-TW" sz="2800" b="0"/>
                <a:t> </a:t>
              </a:r>
            </a:p>
          </p:txBody>
        </p:sp>
        <p:sp>
          <p:nvSpPr>
            <p:cNvPr id="663565" name="Line 13"/>
            <p:cNvSpPr>
              <a:spLocks noChangeShapeType="1"/>
            </p:cNvSpPr>
            <p:nvPr/>
          </p:nvSpPr>
          <p:spPr bwMode="auto">
            <a:xfrm flipV="1">
              <a:off x="2612" y="1602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70300" y="4510088"/>
            <a:ext cx="5168900" cy="519112"/>
            <a:chOff x="2407" y="2776"/>
            <a:chExt cx="3256" cy="327"/>
          </a:xfrm>
        </p:grpSpPr>
        <p:sp>
          <p:nvSpPr>
            <p:cNvPr id="663570" name="Text Box 18"/>
            <p:cNvSpPr txBox="1">
              <a:spLocks noChangeArrowheads="1"/>
            </p:cNvSpPr>
            <p:nvPr/>
          </p:nvSpPr>
          <p:spPr bwMode="auto">
            <a:xfrm>
              <a:off x="2407" y="2776"/>
              <a:ext cx="3256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/>
              <a:r>
                <a:rPr lang="en-US" altLang="zh-TW" sz="2800" b="0"/>
                <a:t>  </a:t>
              </a:r>
              <a:r>
                <a:rPr lang="en-US" altLang="zh-TW" sz="2800" b="0">
                  <a:sym typeface="Wingdings" pitchFamily="2" charset="2"/>
                </a:rPr>
                <a:t> </a:t>
              </a:r>
              <a:r>
                <a:rPr lang="en-US" altLang="zh-TW" sz="2800">
                  <a:sym typeface="Wingdings" pitchFamily="2" charset="2"/>
                </a:rPr>
                <a:t>(2)</a:t>
              </a:r>
              <a:r>
                <a:rPr lang="en-US" altLang="zh-TW" sz="2800" b="0">
                  <a:sym typeface="Wingdings" pitchFamily="2" charset="2"/>
                </a:rPr>
                <a:t>    </a:t>
              </a:r>
              <a:r>
                <a:rPr lang="en-US" altLang="zh-TW" sz="2800">
                  <a:solidFill>
                    <a:srgbClr val="3333CC"/>
                  </a:solidFill>
                </a:rPr>
                <a:t>relative humidity</a:t>
              </a:r>
            </a:p>
          </p:txBody>
        </p:sp>
        <p:sp>
          <p:nvSpPr>
            <p:cNvPr id="663571" name="Line 19"/>
            <p:cNvSpPr>
              <a:spLocks noChangeShapeType="1"/>
            </p:cNvSpPr>
            <p:nvPr/>
          </p:nvSpPr>
          <p:spPr bwMode="auto">
            <a:xfrm>
              <a:off x="3252" y="2808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08500" y="5183188"/>
            <a:ext cx="4892675" cy="519112"/>
            <a:chOff x="2477" y="2927"/>
            <a:chExt cx="3082" cy="327"/>
          </a:xfrm>
        </p:grpSpPr>
        <p:sp>
          <p:nvSpPr>
            <p:cNvPr id="663574" name="Text Box 22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3575" name="Line 23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3576" name="Line 24"/>
          <p:cNvSpPr>
            <a:spLocks noChangeShapeType="1"/>
          </p:cNvSpPr>
          <p:nvPr/>
        </p:nvSpPr>
        <p:spPr bwMode="auto">
          <a:xfrm flipV="1">
            <a:off x="1398588" y="3255963"/>
            <a:ext cx="1441450" cy="127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86200" y="3046413"/>
            <a:ext cx="5105400" cy="1373187"/>
            <a:chOff x="3168" y="1728"/>
            <a:chExt cx="3216" cy="865"/>
          </a:xfrm>
        </p:grpSpPr>
        <p:sp>
          <p:nvSpPr>
            <p:cNvPr id="663581" name="Rectangle 29"/>
            <p:cNvSpPr>
              <a:spLocks noChangeArrowheads="1"/>
            </p:cNvSpPr>
            <p:nvPr/>
          </p:nvSpPr>
          <p:spPr bwMode="auto">
            <a:xfrm>
              <a:off x="3168" y="1728"/>
              <a:ext cx="3216" cy="8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0" indent="-952500"/>
              <a:r>
                <a:rPr lang="en-US" altLang="zh-TW" sz="2800">
                  <a:sym typeface="Wingdings" pitchFamily="2" charset="2"/>
                </a:rPr>
                <a:t> (1)    </a:t>
              </a:r>
              <a:r>
                <a:rPr lang="en-US" altLang="zh-TW" sz="2800">
                  <a:solidFill>
                    <a:srgbClr val="3333CC"/>
                  </a:solidFill>
                  <a:sym typeface="Wingdings" pitchFamily="2" charset="2"/>
                </a:rPr>
                <a:t>rate of evaporation</a:t>
              </a:r>
              <a:r>
                <a:rPr lang="en-US" altLang="zh-TW" sz="2800">
                  <a:sym typeface="Wingdings" pitchFamily="2" charset="2"/>
                </a:rPr>
                <a:t> and </a:t>
              </a:r>
              <a:r>
                <a:rPr lang="en-US" altLang="zh-TW" sz="2800">
                  <a:solidFill>
                    <a:srgbClr val="3333CC"/>
                  </a:solidFill>
                  <a:sym typeface="Wingdings" pitchFamily="2" charset="2"/>
                </a:rPr>
                <a:t>rate of diffusion</a:t>
              </a:r>
              <a:r>
                <a:rPr lang="en-US" altLang="zh-TW" sz="2800">
                  <a:sym typeface="Wingdings" pitchFamily="2" charset="2"/>
                </a:rPr>
                <a:t> of water vapour out of stomata</a:t>
              </a:r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3907" y="17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3590" name="Text Box 38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nimBg="1"/>
      <p:bldP spid="663557" grpId="0" autoUpdateAnimBg="0"/>
      <p:bldP spid="663561" grpId="0" autoUpdateAnimBg="0"/>
      <p:bldP spid="663562" grpId="0" autoUpdateAnimBg="0"/>
      <p:bldP spid="6635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fig 29_16a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704850"/>
            <a:ext cx="4716462" cy="4521200"/>
          </a:xfrm>
          <a:prstGeom prst="rect">
            <a:avLst/>
          </a:prstGeom>
          <a:noFill/>
        </p:spPr>
      </p:pic>
      <p:pic>
        <p:nvPicPr>
          <p:cNvPr id="114692" name="Picture 4" descr="fig 29_16b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5" y="830263"/>
            <a:ext cx="2079625" cy="2903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3" name="Picture 5" descr="fig 29_16c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2150" y="3824288"/>
            <a:ext cx="2101850" cy="1317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997450" y="542925"/>
            <a:ext cx="1624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upper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epidermis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902200" y="1320800"/>
            <a:ext cx="1690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003300"/>
                </a:solidFill>
                <a:latin typeface="Arial" charset="0"/>
              </a:rPr>
              <a:t>palisade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003300"/>
                </a:solidFill>
                <a:latin typeface="Arial" charset="0"/>
              </a:rPr>
              <a:t>mesophyll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884738" y="2471738"/>
            <a:ext cx="1690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333300"/>
                </a:solidFill>
                <a:latin typeface="Arial" charset="0"/>
              </a:rPr>
              <a:t>spongy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333300"/>
                </a:solidFill>
                <a:latin typeface="Arial" charset="0"/>
              </a:rPr>
              <a:t>mesophyll</a:t>
            </a:r>
          </a:p>
        </p:txBody>
      </p: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4953000" y="3286125"/>
            <a:ext cx="1624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lower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epidermis</a:t>
            </a:r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6251575" y="4481513"/>
            <a:ext cx="1046163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>
            <a:off x="2957513" y="4284663"/>
            <a:ext cx="1766887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4640263" y="4205288"/>
            <a:ext cx="1708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one stoma</a:t>
            </a:r>
          </a:p>
        </p:txBody>
      </p:sp>
      <p:sp>
        <p:nvSpPr>
          <p:cNvPr id="114729" name="Text Box 41"/>
          <p:cNvSpPr txBox="1">
            <a:spLocks noChangeArrowheads="1"/>
          </p:cNvSpPr>
          <p:nvPr/>
        </p:nvSpPr>
        <p:spPr bwMode="auto">
          <a:xfrm>
            <a:off x="0" y="-762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b="1" dirty="0">
                <a:latin typeface="Arial" charset="0"/>
              </a:rPr>
              <a:t>cuticle</a:t>
            </a:r>
            <a:r>
              <a:rPr lang="en-US" altLang="en-US" dirty="0">
                <a:latin typeface="Arial" charset="0"/>
              </a:rPr>
              <a:t> 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14730" name="Text Box 42"/>
          <p:cNvSpPr txBox="1">
            <a:spLocks noChangeArrowheads="1"/>
          </p:cNvSpPr>
          <p:nvPr/>
        </p:nvSpPr>
        <p:spPr bwMode="auto">
          <a:xfrm>
            <a:off x="2362200" y="2286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3300"/>
                </a:solidFill>
                <a:latin typeface="Arial" charset="0"/>
              </a:rPr>
              <a:t>vein </a:t>
            </a: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79463" y="6096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Arial" charset="0"/>
              </a:rPr>
              <a:t>xylem</a:t>
            </a:r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>
            <a:off x="-47625" y="1150938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0066"/>
                </a:solidFill>
                <a:latin typeface="Arial" charset="0"/>
              </a:rPr>
              <a:t>phloem</a:t>
            </a:r>
          </a:p>
        </p:txBody>
      </p:sp>
      <p:sp>
        <p:nvSpPr>
          <p:cNvPr id="114735" name="Line 47"/>
          <p:cNvSpPr>
            <a:spLocks noChangeShapeType="1"/>
          </p:cNvSpPr>
          <p:nvPr/>
        </p:nvSpPr>
        <p:spPr bwMode="auto">
          <a:xfrm>
            <a:off x="1057275" y="185738"/>
            <a:ext cx="10636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 flipH="1" flipV="1">
            <a:off x="1371600" y="990600"/>
            <a:ext cx="228600" cy="1981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Line 52"/>
          <p:cNvSpPr>
            <a:spLocks noChangeShapeType="1"/>
          </p:cNvSpPr>
          <p:nvPr/>
        </p:nvSpPr>
        <p:spPr bwMode="auto">
          <a:xfrm flipH="1" flipV="1">
            <a:off x="457200" y="1447800"/>
            <a:ext cx="725488" cy="1524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5"/>
          <p:cNvSpPr>
            <a:spLocks noChangeArrowheads="1"/>
          </p:cNvSpPr>
          <p:nvPr/>
        </p:nvSpPr>
        <p:spPr bwMode="auto">
          <a:xfrm>
            <a:off x="1905000" y="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LEAF ANATOMY</a:t>
            </a:r>
          </a:p>
        </p:txBody>
      </p:sp>
      <p:sp>
        <p:nvSpPr>
          <p:cNvPr id="114748" name="AutoShape 60"/>
          <p:cNvSpPr>
            <a:spLocks/>
          </p:cNvSpPr>
          <p:nvPr/>
        </p:nvSpPr>
        <p:spPr bwMode="auto">
          <a:xfrm rot="-1100872">
            <a:off x="2262188" y="1819275"/>
            <a:ext cx="685800" cy="1066800"/>
          </a:xfrm>
          <a:prstGeom prst="rightBrace">
            <a:avLst>
              <a:gd name="adj1" fmla="val 12963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14749" name="Line 61"/>
          <p:cNvSpPr>
            <a:spLocks noChangeShapeType="1"/>
          </p:cNvSpPr>
          <p:nvPr/>
        </p:nvSpPr>
        <p:spPr bwMode="auto">
          <a:xfrm flipV="1">
            <a:off x="2932113" y="584200"/>
            <a:ext cx="76200" cy="1676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0" name="Rectangle 82"/>
          <p:cNvSpPr>
            <a:spLocks noChangeArrowheads="1"/>
          </p:cNvSpPr>
          <p:nvPr/>
        </p:nvSpPr>
        <p:spPr bwMode="auto">
          <a:xfrm>
            <a:off x="3276600" y="619125"/>
            <a:ext cx="1390650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3" name="AutoShape 85"/>
          <p:cNvSpPr>
            <a:spLocks/>
          </p:cNvSpPr>
          <p:nvPr/>
        </p:nvSpPr>
        <p:spPr bwMode="auto">
          <a:xfrm>
            <a:off x="6553200" y="3440113"/>
            <a:ext cx="533400" cy="293687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4" name="AutoShape 86"/>
          <p:cNvSpPr>
            <a:spLocks/>
          </p:cNvSpPr>
          <p:nvPr/>
        </p:nvSpPr>
        <p:spPr bwMode="auto">
          <a:xfrm>
            <a:off x="6477000" y="2154238"/>
            <a:ext cx="609600" cy="1274762"/>
          </a:xfrm>
          <a:prstGeom prst="leftBrace">
            <a:avLst>
              <a:gd name="adj1" fmla="val 17426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5" name="AutoShape 87"/>
          <p:cNvSpPr>
            <a:spLocks/>
          </p:cNvSpPr>
          <p:nvPr/>
        </p:nvSpPr>
        <p:spPr bwMode="auto">
          <a:xfrm>
            <a:off x="6477000" y="1143000"/>
            <a:ext cx="609600" cy="990600"/>
          </a:xfrm>
          <a:prstGeom prst="leftBrace">
            <a:avLst>
              <a:gd name="adj1" fmla="val 13542"/>
              <a:gd name="adj2" fmla="val 50000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6" name="AutoShape 88"/>
          <p:cNvSpPr>
            <a:spLocks/>
          </p:cNvSpPr>
          <p:nvPr/>
        </p:nvSpPr>
        <p:spPr bwMode="auto">
          <a:xfrm>
            <a:off x="6553200" y="838200"/>
            <a:ext cx="533400" cy="293688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7" name="AutoShape 89"/>
          <p:cNvSpPr>
            <a:spLocks/>
          </p:cNvSpPr>
          <p:nvPr/>
        </p:nvSpPr>
        <p:spPr bwMode="auto">
          <a:xfrm>
            <a:off x="4572000" y="854075"/>
            <a:ext cx="493713" cy="28892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8" name="AutoShape 90"/>
          <p:cNvSpPr>
            <a:spLocks/>
          </p:cNvSpPr>
          <p:nvPr/>
        </p:nvSpPr>
        <p:spPr bwMode="auto">
          <a:xfrm>
            <a:off x="4572000" y="1158875"/>
            <a:ext cx="493713" cy="923925"/>
          </a:xfrm>
          <a:prstGeom prst="rightBrace">
            <a:avLst>
              <a:gd name="adj1" fmla="val 15595"/>
              <a:gd name="adj2" fmla="val 50000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9" name="AutoShape 91"/>
          <p:cNvSpPr>
            <a:spLocks/>
          </p:cNvSpPr>
          <p:nvPr/>
        </p:nvSpPr>
        <p:spPr bwMode="auto">
          <a:xfrm>
            <a:off x="4572000" y="2100263"/>
            <a:ext cx="493713" cy="1271587"/>
          </a:xfrm>
          <a:prstGeom prst="rightBrace">
            <a:avLst>
              <a:gd name="adj1" fmla="val 21463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80" name="AutoShape 92"/>
          <p:cNvSpPr>
            <a:spLocks/>
          </p:cNvSpPr>
          <p:nvPr/>
        </p:nvSpPr>
        <p:spPr bwMode="auto">
          <a:xfrm>
            <a:off x="4572000" y="3392488"/>
            <a:ext cx="493713" cy="21272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  <p:bldP spid="114696" grpId="0" autoUpdateAnimBg="0"/>
      <p:bldP spid="114730" grpId="0" autoUpdateAnimBg="0"/>
      <p:bldP spid="114731" grpId="0" autoUpdateAnimBg="0"/>
      <p:bldP spid="114732" grpId="0" autoUpdateAnimBg="0"/>
      <p:bldP spid="114738" grpId="0" animBg="1"/>
      <p:bldP spid="114740" grpId="0" animBg="1"/>
      <p:bldP spid="114748" grpId="0" animBg="1" autoUpdateAnimBg="0"/>
      <p:bldP spid="114749" grpId="0" animBg="1"/>
      <p:bldP spid="114774" grpId="0" animBg="1"/>
      <p:bldP spid="114775" grpId="0" animBg="1"/>
      <p:bldP spid="114778" grpId="0" animBg="1"/>
      <p:bldP spid="1147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AutoShape 3"/>
          <p:cNvSpPr>
            <a:spLocks noChangeArrowheads="1"/>
          </p:cNvSpPr>
          <p:nvPr/>
        </p:nvSpPr>
        <p:spPr bwMode="auto">
          <a:xfrm>
            <a:off x="3521075" y="2368550"/>
            <a:ext cx="5457825" cy="3714750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3986559" y="1295400"/>
            <a:ext cx="3820277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 dirty="0" smtClean="0">
                <a:solidFill>
                  <a:srgbClr val="333399"/>
                </a:solidFill>
                <a:latin typeface="Arial" charset="0"/>
              </a:rPr>
              <a:t>3 </a:t>
            </a:r>
            <a:r>
              <a:rPr lang="en-US" altLang="zh-TW" sz="6000" i="1" dirty="0">
                <a:solidFill>
                  <a:srgbClr val="333399"/>
                </a:solidFill>
                <a:latin typeface="Arial" charset="0"/>
              </a:rPr>
              <a:t>H</a:t>
            </a:r>
            <a:r>
              <a:rPr lang="en-US" altLang="zh-TW" sz="6000" i="1" dirty="0" smtClean="0">
                <a:solidFill>
                  <a:srgbClr val="333399"/>
                </a:solidFill>
                <a:latin typeface="Arial" charset="0"/>
              </a:rPr>
              <a:t>umidity</a:t>
            </a:r>
            <a:endParaRPr lang="en-US" altLang="zh-TW" sz="60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1476724" y="5026025"/>
            <a:ext cx="104387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 dirty="0" smtClean="0">
                <a:latin typeface="Arial" charset="0"/>
              </a:rPr>
              <a:t>humidity</a:t>
            </a:r>
            <a:endParaRPr lang="en-US" altLang="zh-TW" sz="1800" dirty="0">
              <a:latin typeface="Arial" charset="0"/>
            </a:endParaRPr>
          </a:p>
        </p:txBody>
      </p:sp>
      <p:sp>
        <p:nvSpPr>
          <p:cNvPr id="664589" name="Text Box 13"/>
          <p:cNvSpPr txBox="1">
            <a:spLocks noChangeArrowheads="1"/>
          </p:cNvSpPr>
          <p:nvPr/>
        </p:nvSpPr>
        <p:spPr bwMode="auto">
          <a:xfrm>
            <a:off x="4048125" y="4400550"/>
            <a:ext cx="47529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800" b="0">
                <a:sym typeface="Wingdings" pitchFamily="2" charset="2"/>
              </a:rPr>
              <a:t> </a:t>
            </a:r>
            <a:r>
              <a:rPr lang="en-US" altLang="zh-TW" sz="2800">
                <a:solidFill>
                  <a:srgbClr val="3333CC"/>
                </a:solidFill>
              </a:rPr>
              <a:t>less water vapour diffuse out</a:t>
            </a:r>
            <a:r>
              <a:rPr lang="en-US" altLang="zh-TW" sz="2800" b="0"/>
              <a:t> through stomata</a:t>
            </a:r>
            <a:endParaRPr lang="en-US" altLang="zh-TW" sz="2800">
              <a:solidFill>
                <a:srgbClr val="3333CC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65650" y="5473700"/>
            <a:ext cx="4892675" cy="519113"/>
            <a:chOff x="2369" y="3363"/>
            <a:chExt cx="3082" cy="327"/>
          </a:xfrm>
        </p:grpSpPr>
        <p:sp>
          <p:nvSpPr>
            <p:cNvPr id="664592" name="Text Box 16"/>
            <p:cNvSpPr txBox="1">
              <a:spLocks noChangeArrowheads="1"/>
            </p:cNvSpPr>
            <p:nvPr/>
          </p:nvSpPr>
          <p:spPr bwMode="auto">
            <a:xfrm>
              <a:off x="2369" y="3363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 rot="10800000" flipV="1">
              <a:off x="2794" y="3429"/>
              <a:ext cx="1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17563" y="2716213"/>
            <a:ext cx="2482850" cy="2287587"/>
            <a:chOff x="672" y="1894"/>
            <a:chExt cx="1676" cy="1326"/>
          </a:xfrm>
        </p:grpSpPr>
        <p:sp>
          <p:nvSpPr>
            <p:cNvPr id="664596" name="Line 20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4597" name="Line 21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4598" name="Line 22"/>
          <p:cNvSpPr>
            <a:spLocks noChangeShapeType="1"/>
          </p:cNvSpPr>
          <p:nvPr/>
        </p:nvSpPr>
        <p:spPr bwMode="auto">
          <a:xfrm>
            <a:off x="831850" y="3144838"/>
            <a:ext cx="2008188" cy="184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643313" y="2498725"/>
            <a:ext cx="5216525" cy="1800225"/>
            <a:chOff x="2295" y="1574"/>
            <a:chExt cx="3286" cy="1134"/>
          </a:xfrm>
        </p:grpSpPr>
        <p:sp>
          <p:nvSpPr>
            <p:cNvPr id="664585" name="Text Box 9"/>
            <p:cNvSpPr txBox="1">
              <a:spLocks noChangeArrowheads="1"/>
            </p:cNvSpPr>
            <p:nvPr/>
          </p:nvSpPr>
          <p:spPr bwMode="auto">
            <a:xfrm>
              <a:off x="2295" y="1574"/>
              <a:ext cx="3286" cy="1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Clr>
                  <a:schemeClr val="tx1"/>
                </a:buClr>
                <a:buFontTx/>
                <a:buChar char="•"/>
              </a:pPr>
              <a:r>
                <a:rPr lang="en-US" altLang="zh-TW" sz="2800" dirty="0">
                  <a:solidFill>
                    <a:srgbClr val="3333CC"/>
                  </a:solidFill>
                </a:rPr>
                <a:t>    </a:t>
              </a:r>
              <a:r>
                <a:rPr lang="en-US" altLang="zh-TW" sz="2800" u="sng" dirty="0" smtClean="0">
                  <a:solidFill>
                    <a:srgbClr val="3333CC"/>
                  </a:solidFill>
                </a:rPr>
                <a:t>Humidity</a:t>
              </a:r>
              <a:r>
                <a:rPr lang="en-US" altLang="zh-TW" sz="2800" dirty="0" smtClean="0">
                  <a:solidFill>
                    <a:srgbClr val="3333CC"/>
                  </a:solidFill>
                </a:rPr>
                <a:t> </a:t>
              </a:r>
              <a:r>
                <a:rPr lang="en-US" altLang="zh-TW" sz="2800" b="0" dirty="0" smtClean="0">
                  <a:sym typeface="Wingdings" pitchFamily="2" charset="2"/>
                </a:rPr>
                <a:t>     the</a:t>
              </a:r>
              <a:r>
                <a:rPr lang="en-US" altLang="zh-TW" sz="2800" u="sng" dirty="0" smtClean="0">
                  <a:solidFill>
                    <a:srgbClr val="3333CC"/>
                  </a:solidFill>
                  <a:sym typeface="Wingdings" pitchFamily="2" charset="2"/>
                </a:rPr>
                <a:t> </a:t>
              </a:r>
              <a:r>
                <a:rPr lang="en-US" altLang="zh-TW" sz="2800" b="0" dirty="0"/>
                <a:t>concentration gradient of water </a:t>
              </a:r>
              <a:r>
                <a:rPr lang="en-US" altLang="zh-TW" sz="2800" b="0" dirty="0" err="1"/>
                <a:t>vapour</a:t>
              </a:r>
              <a:r>
                <a:rPr lang="en-US" altLang="zh-TW" sz="2800" b="0" dirty="0"/>
                <a:t> between the air space and the </a:t>
              </a:r>
              <a:r>
                <a:rPr lang="en-US" altLang="zh-TW" sz="2800" b="0" dirty="0" smtClean="0"/>
                <a:t>atmosphere.</a:t>
              </a:r>
              <a:endParaRPr lang="en-US" altLang="zh-TW" sz="2800" b="0" dirty="0"/>
            </a:p>
          </p:txBody>
        </p:sp>
        <p:sp>
          <p:nvSpPr>
            <p:cNvPr id="664602" name="Line 26"/>
            <p:cNvSpPr>
              <a:spLocks noChangeShapeType="1"/>
            </p:cNvSpPr>
            <p:nvPr/>
          </p:nvSpPr>
          <p:spPr bwMode="auto">
            <a:xfrm rot="38805" flipH="1" flipV="1">
              <a:off x="2671" y="1634"/>
              <a:ext cx="5" cy="2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4587" name="Line 11"/>
            <p:cNvSpPr>
              <a:spLocks noChangeShapeType="1"/>
            </p:cNvSpPr>
            <p:nvPr/>
          </p:nvSpPr>
          <p:spPr bwMode="auto">
            <a:xfrm rot="10800000" flipV="1">
              <a:off x="4800" y="1632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4607" name="Text Box 31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5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7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7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75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animBg="1"/>
      <p:bldP spid="664581" grpId="0" autoUpdateAnimBg="0"/>
      <p:bldP spid="664582" grpId="0" autoUpdateAnimBg="0"/>
      <p:bldP spid="664583" grpId="0" autoUpdateAnimBg="0"/>
      <p:bldP spid="664589" grpId="0" autoUpdateAnimBg="0"/>
      <p:bldP spid="6645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0384-19ED-4F1E-806A-988C7A706A45}" type="slidenum">
              <a:rPr lang="en-US" altLang="zh-TW"/>
              <a:pPr/>
              <a:t>41</a:t>
            </a:fld>
            <a:endParaRPr lang="en-US" altLang="zh-TW"/>
          </a:p>
        </p:txBody>
      </p:sp>
      <p:pic>
        <p:nvPicPr>
          <p:cNvPr id="665624" name="Picture 24" descr="C:\00-Documents\03PowerPoint\01Bulk\002-Bk02\00-Aws &amp; Photos\10\ppt_10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3052763"/>
            <a:ext cx="1755775" cy="1687512"/>
          </a:xfrm>
          <a:prstGeom prst="rect">
            <a:avLst/>
          </a:prstGeom>
          <a:noFill/>
        </p:spPr>
      </p:pic>
      <p:sp>
        <p:nvSpPr>
          <p:cNvPr id="665602" name="AutoShape 2"/>
          <p:cNvSpPr>
            <a:spLocks noChangeArrowheads="1"/>
          </p:cNvSpPr>
          <p:nvPr/>
        </p:nvSpPr>
        <p:spPr bwMode="auto">
          <a:xfrm>
            <a:off x="3521075" y="2368550"/>
            <a:ext cx="5457825" cy="3851275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2816225" y="1365250"/>
            <a:ext cx="6180138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4	Air movement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1189038" y="5026025"/>
            <a:ext cx="16192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wind velocity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17563" y="2716213"/>
            <a:ext cx="2482850" cy="2287587"/>
            <a:chOff x="672" y="1894"/>
            <a:chExt cx="1676" cy="1326"/>
          </a:xfrm>
        </p:grpSpPr>
        <p:sp>
          <p:nvSpPr>
            <p:cNvPr id="665615" name="Line 15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616" name="Line 16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35425" y="4297363"/>
            <a:ext cx="4752975" cy="519112"/>
            <a:chOff x="2550" y="2732"/>
            <a:chExt cx="2994" cy="327"/>
          </a:xfrm>
        </p:grpSpPr>
        <p:sp>
          <p:nvSpPr>
            <p:cNvPr id="665610" name="Text Box 10"/>
            <p:cNvSpPr txBox="1">
              <a:spLocks noChangeArrowheads="1"/>
            </p:cNvSpPr>
            <p:nvPr/>
          </p:nvSpPr>
          <p:spPr bwMode="auto">
            <a:xfrm>
              <a:off x="2550" y="2732"/>
              <a:ext cx="2994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</a:t>
              </a:r>
              <a:r>
                <a:rPr lang="en-US" altLang="zh-TW" sz="2800">
                  <a:solidFill>
                    <a:srgbClr val="3333CC"/>
                  </a:solidFill>
                </a:rPr>
                <a:t>rate of diffusion</a:t>
              </a:r>
            </a:p>
          </p:txBody>
        </p:sp>
        <p:sp>
          <p:nvSpPr>
            <p:cNvPr id="665618" name="Line 18"/>
            <p:cNvSpPr>
              <a:spLocks noChangeShapeType="1"/>
            </p:cNvSpPr>
            <p:nvPr/>
          </p:nvSpPr>
          <p:spPr bwMode="auto">
            <a:xfrm flipV="1">
              <a:off x="4529" y="2770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30725" y="5062538"/>
            <a:ext cx="4892675" cy="519112"/>
            <a:chOff x="2477" y="2927"/>
            <a:chExt cx="3082" cy="327"/>
          </a:xfrm>
        </p:grpSpPr>
        <p:sp>
          <p:nvSpPr>
            <p:cNvPr id="665622" name="Text Box 22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5623" name="Line 23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643313" y="2498725"/>
            <a:ext cx="5259387" cy="1800225"/>
            <a:chOff x="2295" y="1574"/>
            <a:chExt cx="3313" cy="1134"/>
          </a:xfrm>
        </p:grpSpPr>
        <p:sp>
          <p:nvSpPr>
            <p:cNvPr id="665608" name="Text Box 8"/>
            <p:cNvSpPr txBox="1">
              <a:spLocks noChangeArrowheads="1"/>
            </p:cNvSpPr>
            <p:nvPr/>
          </p:nvSpPr>
          <p:spPr bwMode="auto">
            <a:xfrm>
              <a:off x="2295" y="1574"/>
              <a:ext cx="3313" cy="1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FontTx/>
                <a:buChar char="•"/>
              </a:pPr>
              <a:r>
                <a:rPr lang="en-US" altLang="zh-TW" sz="2800">
                  <a:solidFill>
                    <a:srgbClr val="3333CC"/>
                  </a:solidFill>
                </a:rPr>
                <a:t> 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air movement</a:t>
              </a:r>
              <a:r>
                <a:rPr lang="en-US" altLang="zh-TW" sz="2800" b="0"/>
                <a:t> </a:t>
              </a:r>
              <a:r>
                <a:rPr lang="en-US" altLang="zh-TW" sz="2800">
                  <a:solidFill>
                    <a:srgbClr val="3333CC"/>
                  </a:solidFill>
                </a:rPr>
                <a:t> </a:t>
              </a:r>
              <a:r>
                <a:rPr lang="en-US" altLang="zh-TW" sz="2800">
                  <a:sym typeface="Wingdings" pitchFamily="2" charset="2"/>
                </a:rPr>
                <a:t></a:t>
              </a:r>
              <a:r>
                <a:rPr lang="en-US" altLang="zh-TW" sz="2800">
                  <a:solidFill>
                    <a:srgbClr val="3333CC"/>
                  </a:solidFill>
                </a:rPr>
                <a:t>     </a:t>
              </a:r>
              <a:r>
                <a:rPr lang="en-US" altLang="zh-TW" sz="2800" b="0"/>
                <a:t>the </a:t>
              </a:r>
              <a:r>
                <a:rPr lang="en-US" altLang="zh-TW" sz="2800">
                  <a:solidFill>
                    <a:srgbClr val="3333CC"/>
                  </a:solidFill>
                </a:rPr>
                <a:t>concentration gradient of water vapour</a:t>
              </a:r>
              <a:r>
                <a:rPr lang="en-US" altLang="zh-TW" sz="2800" b="0"/>
                <a:t> between the leaf and the drier air outside</a:t>
              </a:r>
            </a:p>
          </p:txBody>
        </p:sp>
        <p:sp>
          <p:nvSpPr>
            <p:cNvPr id="665609" name="Line 9"/>
            <p:cNvSpPr>
              <a:spLocks noChangeShapeType="1"/>
            </p:cNvSpPr>
            <p:nvPr/>
          </p:nvSpPr>
          <p:spPr bwMode="auto">
            <a:xfrm flipV="1">
              <a:off x="4695" y="1601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5626" name="Line 26"/>
            <p:cNvSpPr>
              <a:spLocks noChangeShapeType="1"/>
            </p:cNvSpPr>
            <p:nvPr/>
          </p:nvSpPr>
          <p:spPr bwMode="auto">
            <a:xfrm rot="21600000" flipH="1" flipV="1">
              <a:off x="2686" y="1628"/>
              <a:ext cx="2" cy="2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65628" name="Text Box 28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nimBg="1"/>
      <p:bldP spid="665604" grpId="0" autoUpdateAnimBg="0"/>
      <p:bldP spid="665605" grpId="0" autoUpdateAnimBg="0"/>
      <p:bldP spid="66560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graphicFrame>
        <p:nvGraphicFramePr>
          <p:cNvPr id="660611" name="Group 131"/>
          <p:cNvGraphicFramePr>
            <a:graphicFrameLocks noGrp="1"/>
          </p:cNvGraphicFramePr>
          <p:nvPr/>
        </p:nvGraphicFramePr>
        <p:xfrm>
          <a:off x="692150" y="1549400"/>
          <a:ext cx="8216900" cy="4668520"/>
        </p:xfrm>
        <a:graphic>
          <a:graphicData uri="http://schemas.openxmlformats.org/drawingml/2006/table">
            <a:tbl>
              <a:tblPr/>
              <a:tblGrid>
                <a:gridCol w="2889250"/>
                <a:gridCol w="2589213"/>
                <a:gridCol w="2738437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Plant species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Number of stomata per cm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Upper epidermis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Lower epidermis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Terrestrial dicotyledons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Tomato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Submerged leaves of aquatic plants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Hydrilla</a:t>
                      </a:r>
                      <a:endParaRPr kumimoji="1" lang="en-US" altLang="zh-TW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Floating leaves of aquatic plants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Water lily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4332288" y="2565400"/>
            <a:ext cx="1098550" cy="3298825"/>
            <a:chOff x="2729" y="1616"/>
            <a:chExt cx="692" cy="2078"/>
          </a:xfrm>
        </p:grpSpPr>
        <p:sp>
          <p:nvSpPr>
            <p:cNvPr id="660596" name="Text Box 116"/>
            <p:cNvSpPr txBox="1">
              <a:spLocks noChangeArrowheads="1"/>
            </p:cNvSpPr>
            <p:nvPr/>
          </p:nvSpPr>
          <p:spPr bwMode="auto">
            <a:xfrm>
              <a:off x="2773" y="1847"/>
              <a:ext cx="620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1 200</a:t>
              </a:r>
            </a:p>
          </p:txBody>
        </p:sp>
        <p:sp>
          <p:nvSpPr>
            <p:cNvPr id="660597" name="Text Box 117"/>
            <p:cNvSpPr txBox="1">
              <a:spLocks noChangeArrowheads="1"/>
            </p:cNvSpPr>
            <p:nvPr/>
          </p:nvSpPr>
          <p:spPr bwMode="auto">
            <a:xfrm>
              <a:off x="2935" y="2447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598" name="Text Box 118"/>
            <p:cNvSpPr txBox="1">
              <a:spLocks noChangeArrowheads="1"/>
            </p:cNvSpPr>
            <p:nvPr/>
          </p:nvSpPr>
          <p:spPr bwMode="auto">
            <a:xfrm>
              <a:off x="2729" y="3329"/>
              <a:ext cx="692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9 500</a:t>
              </a:r>
            </a:p>
          </p:txBody>
        </p:sp>
        <p:sp>
          <p:nvSpPr>
            <p:cNvPr id="660612" name="Text Box 132"/>
            <p:cNvSpPr txBox="1">
              <a:spLocks noChangeArrowheads="1"/>
            </p:cNvSpPr>
            <p:nvPr/>
          </p:nvSpPr>
          <p:spPr bwMode="auto">
            <a:xfrm>
              <a:off x="2970" y="1616"/>
              <a:ext cx="228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0</a:t>
              </a:r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6959600" y="2595563"/>
            <a:ext cx="1166813" cy="3240087"/>
            <a:chOff x="4384" y="1635"/>
            <a:chExt cx="735" cy="2041"/>
          </a:xfrm>
        </p:grpSpPr>
        <p:sp>
          <p:nvSpPr>
            <p:cNvPr id="660599" name="Text Box 119"/>
            <p:cNvSpPr txBox="1">
              <a:spLocks noChangeArrowheads="1"/>
            </p:cNvSpPr>
            <p:nvPr/>
          </p:nvSpPr>
          <p:spPr bwMode="auto">
            <a:xfrm>
              <a:off x="4384" y="1856"/>
              <a:ext cx="73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13 000</a:t>
              </a:r>
            </a:p>
          </p:txBody>
        </p:sp>
        <p:sp>
          <p:nvSpPr>
            <p:cNvPr id="660600" name="Text Box 120"/>
            <p:cNvSpPr txBox="1">
              <a:spLocks noChangeArrowheads="1"/>
            </p:cNvSpPr>
            <p:nvPr/>
          </p:nvSpPr>
          <p:spPr bwMode="auto">
            <a:xfrm>
              <a:off x="4646" y="2448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601" name="Text Box 121"/>
            <p:cNvSpPr txBox="1">
              <a:spLocks noChangeArrowheads="1"/>
            </p:cNvSpPr>
            <p:nvPr/>
          </p:nvSpPr>
          <p:spPr bwMode="auto">
            <a:xfrm>
              <a:off x="4654" y="3311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613" name="Text Box 133"/>
            <p:cNvSpPr txBox="1">
              <a:spLocks noChangeArrowheads="1"/>
            </p:cNvSpPr>
            <p:nvPr/>
          </p:nvSpPr>
          <p:spPr bwMode="auto">
            <a:xfrm>
              <a:off x="4387" y="1635"/>
              <a:ext cx="73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14 100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494A-6DDB-4D08-90F7-6EF1CF1453E2}" type="slidenum">
              <a:rPr lang="en-US" altLang="zh-TW"/>
              <a:pPr/>
              <a:t>43</a:t>
            </a:fld>
            <a:endParaRPr lang="en-US" altLang="zh-TW"/>
          </a:p>
        </p:txBody>
      </p:sp>
      <p:pic>
        <p:nvPicPr>
          <p:cNvPr id="722946" name="Picture 2" descr="C:\00-Documents\03PowerPoint\01Bulk\001-Bk01\00-Aw &amp; Photos\00-bk-01\07\ppt-07-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2012950"/>
            <a:ext cx="4379913" cy="3846513"/>
          </a:xfrm>
          <a:prstGeom prst="rect">
            <a:avLst/>
          </a:prstGeom>
          <a:noFill/>
        </p:spPr>
      </p:pic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220075" cy="565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100" b="0" dirty="0">
                <a:sym typeface="Wingdings" pitchFamily="2" charset="2"/>
              </a:rPr>
              <a:t> very small amount of water lost through </a:t>
            </a:r>
            <a:r>
              <a:rPr lang="en-US" altLang="zh-TW" sz="3100" dirty="0">
                <a:solidFill>
                  <a:srgbClr val="3333CC"/>
                </a:solidFill>
                <a:sym typeface="Wingdings" pitchFamily="2" charset="2"/>
              </a:rPr>
              <a:t>cuticle</a:t>
            </a:r>
            <a:endParaRPr lang="en-US" altLang="zh-TW" sz="3100" dirty="0">
              <a:solidFill>
                <a:srgbClr val="3333CC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2319338"/>
            <a:ext cx="2027238" cy="3424237"/>
            <a:chOff x="1968" y="1461"/>
            <a:chExt cx="1277" cy="2157"/>
          </a:xfrm>
        </p:grpSpPr>
        <p:sp>
          <p:nvSpPr>
            <p:cNvPr id="722950" name="Line 6"/>
            <p:cNvSpPr>
              <a:spLocks noChangeShapeType="1"/>
            </p:cNvSpPr>
            <p:nvPr/>
          </p:nvSpPr>
          <p:spPr bwMode="auto">
            <a:xfrm>
              <a:off x="1968" y="2411"/>
              <a:ext cx="1041" cy="1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2951" name="Line 7"/>
            <p:cNvSpPr>
              <a:spLocks noChangeShapeType="1"/>
            </p:cNvSpPr>
            <p:nvPr/>
          </p:nvSpPr>
          <p:spPr bwMode="auto">
            <a:xfrm flipV="1">
              <a:off x="1981" y="1461"/>
              <a:ext cx="1264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43325" y="2016125"/>
            <a:ext cx="5068888" cy="4319588"/>
            <a:chOff x="2245" y="2759"/>
            <a:chExt cx="1427" cy="1192"/>
          </a:xfrm>
        </p:grpSpPr>
        <p:sp>
          <p:nvSpPr>
            <p:cNvPr id="722953" name="Oval 9"/>
            <p:cNvSpPr>
              <a:spLocks noChangeArrowheads="1"/>
            </p:cNvSpPr>
            <p:nvPr/>
          </p:nvSpPr>
          <p:spPr bwMode="auto">
            <a:xfrm>
              <a:off x="2361" y="2762"/>
              <a:ext cx="1183" cy="118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22954" name="Picture 10" descr="C:\00-Documents\03PowerPoint\01Bulk\002-Bk02\00-Aws &amp; Photos\10\ppt_10_0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759"/>
              <a:ext cx="1427" cy="1192"/>
            </a:xfrm>
            <a:prstGeom prst="rect">
              <a:avLst/>
            </a:prstGeom>
            <a:noFill/>
          </p:spPr>
        </p:pic>
      </p:grpSp>
      <p:sp>
        <p:nvSpPr>
          <p:cNvPr id="722955" name="Oval 11"/>
          <p:cNvSpPr>
            <a:spLocks noChangeArrowheads="1"/>
          </p:cNvSpPr>
          <p:nvPr/>
        </p:nvSpPr>
        <p:spPr bwMode="auto">
          <a:xfrm>
            <a:off x="3108325" y="3692525"/>
            <a:ext cx="179388" cy="1666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2956" name="Line 12"/>
          <p:cNvSpPr>
            <a:spLocks noChangeShapeType="1"/>
          </p:cNvSpPr>
          <p:nvPr/>
        </p:nvSpPr>
        <p:spPr bwMode="auto">
          <a:xfrm flipH="1">
            <a:off x="6678613" y="1752600"/>
            <a:ext cx="1093787" cy="79851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utoUpdateAnimBg="0"/>
      <p:bldP spid="7229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8150-CC56-4A95-942E-F53FDD3F7113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495300" y="365125"/>
            <a:ext cx="876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49338" indent="-1049338">
              <a:lnSpc>
                <a:spcPct val="85000"/>
              </a:lnSpc>
            </a:pPr>
            <a:r>
              <a:rPr lang="en-US" altLang="zh-TW" sz="3500" dirty="0">
                <a:solidFill>
                  <a:srgbClr val="CC0000"/>
                </a:solidFill>
              </a:rPr>
              <a:t>	How are water, minerals and organic nutrients transported inside plants?</a:t>
            </a:r>
          </a:p>
        </p:txBody>
      </p:sp>
      <p:sp>
        <p:nvSpPr>
          <p:cNvPr id="689162" name="Text Box 10"/>
          <p:cNvSpPr txBox="1">
            <a:spLocks noChangeArrowheads="1"/>
          </p:cNvSpPr>
          <p:nvPr/>
        </p:nvSpPr>
        <p:spPr bwMode="auto">
          <a:xfrm>
            <a:off x="609600" y="1828800"/>
            <a:ext cx="769937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0" dirty="0"/>
              <a:t>Transport in flowering plants is provided by the </a:t>
            </a:r>
            <a:r>
              <a:rPr lang="en-US" altLang="zh-TW" sz="2400" dirty="0">
                <a:solidFill>
                  <a:srgbClr val="3333CC"/>
                </a:solidFill>
              </a:rPr>
              <a:t>vascular tissues</a:t>
            </a:r>
            <a:r>
              <a:rPr lang="en-US" altLang="zh-TW" sz="2400" b="0" dirty="0" smtClean="0"/>
              <a:t>. – This is driven by </a:t>
            </a:r>
            <a:r>
              <a:rPr lang="en-US" altLang="zh-TW" sz="2400" dirty="0" err="1" smtClean="0"/>
              <a:t>T</a:t>
            </a:r>
            <a:r>
              <a:rPr lang="en-US" altLang="zh-TW" sz="2400" b="0" dirty="0" err="1" smtClean="0"/>
              <a:t>ranspirational</a:t>
            </a:r>
            <a:r>
              <a:rPr lang="en-US" altLang="zh-TW" sz="2400" b="0" dirty="0" smtClean="0"/>
              <a:t> pull.</a:t>
            </a:r>
            <a:endParaRPr lang="en-US" altLang="zh-TW" sz="2400" b="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2743200"/>
            <a:ext cx="4587875" cy="766763"/>
            <a:chOff x="768" y="1636"/>
            <a:chExt cx="3888" cy="483"/>
          </a:xfrm>
        </p:grpSpPr>
        <p:sp>
          <p:nvSpPr>
            <p:cNvPr id="689163" name="Line 11"/>
            <p:cNvSpPr>
              <a:spLocks noChangeShapeType="1"/>
            </p:cNvSpPr>
            <p:nvPr/>
          </p:nvSpPr>
          <p:spPr bwMode="auto">
            <a:xfrm>
              <a:off x="768" y="1872"/>
              <a:ext cx="3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4" name="Line 12"/>
            <p:cNvSpPr>
              <a:spLocks noChangeShapeType="1"/>
            </p:cNvSpPr>
            <p:nvPr/>
          </p:nvSpPr>
          <p:spPr bwMode="auto">
            <a:xfrm>
              <a:off x="774" y="1872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5" name="Line 13"/>
            <p:cNvSpPr>
              <a:spLocks noChangeShapeType="1"/>
            </p:cNvSpPr>
            <p:nvPr/>
          </p:nvSpPr>
          <p:spPr bwMode="auto">
            <a:xfrm>
              <a:off x="4648" y="1876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6" name="Line 14"/>
            <p:cNvSpPr>
              <a:spLocks noChangeShapeType="1"/>
            </p:cNvSpPr>
            <p:nvPr/>
          </p:nvSpPr>
          <p:spPr bwMode="auto">
            <a:xfrm>
              <a:off x="1794" y="1636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1447800" y="3581400"/>
            <a:ext cx="1335087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333CC"/>
                </a:solidFill>
                <a:latin typeface="Arial" charset="0"/>
              </a:rPr>
              <a:t>xylem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5791200" y="3581400"/>
            <a:ext cx="1627188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333CC"/>
                </a:solidFill>
                <a:latin typeface="Arial" charset="0"/>
              </a:rPr>
              <a:t>phloem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89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89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utoUpdateAnimBg="0"/>
      <p:bldP spid="689162" grpId="0" autoUpdateAnimBg="0"/>
      <p:bldP spid="689168" grpId="0" autoUpdateAnimBg="0"/>
      <p:bldP spid="68916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2B11-C283-43A8-B776-A26697372D26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695298" name="Text Box 2050"/>
          <p:cNvSpPr txBox="1">
            <a:spLocks noChangeArrowheads="1"/>
          </p:cNvSpPr>
          <p:nvPr/>
        </p:nvSpPr>
        <p:spPr bwMode="auto">
          <a:xfrm>
            <a:off x="495300" y="365125"/>
            <a:ext cx="876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49338" indent="-1049338">
              <a:lnSpc>
                <a:spcPct val="85000"/>
              </a:lnSpc>
            </a:pPr>
            <a:r>
              <a:rPr lang="en-US" altLang="zh-TW" sz="3500" dirty="0">
                <a:solidFill>
                  <a:srgbClr val="CC0000"/>
                </a:solidFill>
              </a:rPr>
              <a:t>	How are water, minerals and organic nutrients transported inside plants?</a:t>
            </a:r>
          </a:p>
        </p:txBody>
      </p:sp>
      <p:pic>
        <p:nvPicPr>
          <p:cNvPr id="695310" name="Picture 2062" descr="C:\00-Documents\03PowerPoint\01Bulk\002-Bk02\00-Aws &amp; Photos\10\ppt_10_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8" y="1671638"/>
            <a:ext cx="1223962" cy="4768850"/>
          </a:xfrm>
          <a:prstGeom prst="rect">
            <a:avLst/>
          </a:prstGeom>
          <a:noFill/>
        </p:spPr>
      </p:pic>
      <p:sp>
        <p:nvSpPr>
          <p:cNvPr id="695311" name="Oval 2063"/>
          <p:cNvSpPr>
            <a:spLocks noChangeArrowheads="1"/>
          </p:cNvSpPr>
          <p:nvPr/>
        </p:nvSpPr>
        <p:spPr bwMode="auto">
          <a:xfrm>
            <a:off x="1371600" y="1828800"/>
            <a:ext cx="757238" cy="4635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5312" name="Line 2064"/>
          <p:cNvSpPr>
            <a:spLocks noChangeShapeType="1"/>
          </p:cNvSpPr>
          <p:nvPr/>
        </p:nvSpPr>
        <p:spPr bwMode="auto">
          <a:xfrm>
            <a:off x="2116138" y="2114550"/>
            <a:ext cx="1649412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5313" name="Picture 2065" descr="C:\00-Documents\03PowerPoint\01Bulk\002-Bk02\00-Aws &amp; Photos\10\ppt_10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013" y="2336800"/>
            <a:ext cx="3884612" cy="560388"/>
          </a:xfrm>
          <a:prstGeom prst="rect">
            <a:avLst/>
          </a:prstGeom>
          <a:noFill/>
        </p:spPr>
      </p:pic>
      <p:pic>
        <p:nvPicPr>
          <p:cNvPr id="695314" name="Picture 2066" descr="C:\00-Documents\03PowerPoint\01Bulk\002-Bk02\00-Aws &amp; Photos\10\ppt_10_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4425" y="3756025"/>
            <a:ext cx="4548188" cy="2786063"/>
          </a:xfrm>
          <a:prstGeom prst="rect">
            <a:avLst/>
          </a:prstGeom>
          <a:noFill/>
        </p:spPr>
      </p:pic>
      <p:grpSp>
        <p:nvGrpSpPr>
          <p:cNvPr id="2" name="Group 2075"/>
          <p:cNvGrpSpPr>
            <a:grpSpLocks/>
          </p:cNvGrpSpPr>
          <p:nvPr/>
        </p:nvGrpSpPr>
        <p:grpSpPr bwMode="auto">
          <a:xfrm>
            <a:off x="3643313" y="1901825"/>
            <a:ext cx="1593850" cy="677863"/>
            <a:chOff x="2286" y="992"/>
            <a:chExt cx="1004" cy="427"/>
          </a:xfrm>
        </p:grpSpPr>
        <p:sp>
          <p:nvSpPr>
            <p:cNvPr id="695315" name="Text Box 2067"/>
            <p:cNvSpPr txBox="1">
              <a:spLocks noChangeArrowheads="1"/>
            </p:cNvSpPr>
            <p:nvPr/>
          </p:nvSpPr>
          <p:spPr bwMode="auto">
            <a:xfrm>
              <a:off x="2286" y="992"/>
              <a:ext cx="100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0">
                  <a:latin typeface="Arial" charset="0"/>
                </a:rPr>
                <a:t>leaf vein</a:t>
              </a:r>
            </a:p>
          </p:txBody>
        </p:sp>
        <p:sp>
          <p:nvSpPr>
            <p:cNvPr id="695316" name="Line 2068"/>
            <p:cNvSpPr>
              <a:spLocks noChangeShapeType="1"/>
            </p:cNvSpPr>
            <p:nvPr/>
          </p:nvSpPr>
          <p:spPr bwMode="auto">
            <a:xfrm>
              <a:off x="2811" y="1229"/>
              <a:ext cx="250" cy="1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087"/>
          <p:cNvGrpSpPr>
            <a:grpSpLocks/>
          </p:cNvGrpSpPr>
          <p:nvPr/>
        </p:nvGrpSpPr>
        <p:grpSpPr bwMode="auto">
          <a:xfrm>
            <a:off x="5746750" y="1943100"/>
            <a:ext cx="2557463" cy="581025"/>
            <a:chOff x="3620" y="1224"/>
            <a:chExt cx="1611" cy="366"/>
          </a:xfrm>
        </p:grpSpPr>
        <p:sp>
          <p:nvSpPr>
            <p:cNvPr id="695319" name="Text Box 2071"/>
            <p:cNvSpPr txBox="1">
              <a:spLocks noChangeArrowheads="1"/>
            </p:cNvSpPr>
            <p:nvPr/>
          </p:nvSpPr>
          <p:spPr bwMode="auto">
            <a:xfrm>
              <a:off x="4197" y="1224"/>
              <a:ext cx="103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0">
                  <a:latin typeface="Arial" charset="0"/>
                </a:rPr>
                <a:t>mid-rib vein</a:t>
              </a:r>
            </a:p>
          </p:txBody>
        </p:sp>
        <p:sp>
          <p:nvSpPr>
            <p:cNvPr id="695321" name="Line 2073"/>
            <p:cNvSpPr>
              <a:spLocks noChangeShapeType="1"/>
            </p:cNvSpPr>
            <p:nvPr/>
          </p:nvSpPr>
          <p:spPr bwMode="auto">
            <a:xfrm flipH="1">
              <a:off x="3620" y="1358"/>
              <a:ext cx="595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95324" name="Rectangle 2076"/>
          <p:cNvSpPr>
            <a:spLocks noChangeArrowheads="1"/>
          </p:cNvSpPr>
          <p:nvPr/>
        </p:nvSpPr>
        <p:spPr bwMode="auto">
          <a:xfrm>
            <a:off x="5348288" y="2155825"/>
            <a:ext cx="762000" cy="762000"/>
          </a:xfrm>
          <a:prstGeom prst="rect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2079"/>
          <p:cNvGrpSpPr>
            <a:grpSpLocks/>
          </p:cNvGrpSpPr>
          <p:nvPr/>
        </p:nvGrpSpPr>
        <p:grpSpPr bwMode="auto">
          <a:xfrm>
            <a:off x="2470150" y="2917825"/>
            <a:ext cx="4354513" cy="835025"/>
            <a:chOff x="1547" y="1632"/>
            <a:chExt cx="2743" cy="526"/>
          </a:xfrm>
        </p:grpSpPr>
        <p:sp>
          <p:nvSpPr>
            <p:cNvPr id="695325" name="Line 2077"/>
            <p:cNvSpPr>
              <a:spLocks noChangeShapeType="1"/>
            </p:cNvSpPr>
            <p:nvPr/>
          </p:nvSpPr>
          <p:spPr bwMode="auto">
            <a:xfrm flipH="1">
              <a:off x="1547" y="1632"/>
              <a:ext cx="1813" cy="526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5326" name="Line 2078"/>
            <p:cNvSpPr>
              <a:spLocks noChangeShapeType="1"/>
            </p:cNvSpPr>
            <p:nvPr/>
          </p:nvSpPr>
          <p:spPr bwMode="auto">
            <a:xfrm>
              <a:off x="3843" y="1642"/>
              <a:ext cx="447" cy="516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082"/>
          <p:cNvGrpSpPr>
            <a:grpSpLocks/>
          </p:cNvGrpSpPr>
          <p:nvPr/>
        </p:nvGrpSpPr>
        <p:grpSpPr bwMode="auto">
          <a:xfrm>
            <a:off x="4900613" y="4140200"/>
            <a:ext cx="3668712" cy="1263650"/>
            <a:chOff x="3078" y="2402"/>
            <a:chExt cx="2311" cy="796"/>
          </a:xfrm>
        </p:grpSpPr>
        <p:sp>
          <p:nvSpPr>
            <p:cNvPr id="695328" name="Text Box 2080"/>
            <p:cNvSpPr txBox="1">
              <a:spLocks noChangeArrowheads="1"/>
            </p:cNvSpPr>
            <p:nvPr/>
          </p:nvSpPr>
          <p:spPr bwMode="auto">
            <a:xfrm>
              <a:off x="4619" y="2402"/>
              <a:ext cx="770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/>
                <a:t>xylem</a:t>
              </a:r>
            </a:p>
          </p:txBody>
        </p:sp>
        <p:sp>
          <p:nvSpPr>
            <p:cNvPr id="695329" name="Line 2081"/>
            <p:cNvSpPr>
              <a:spLocks noChangeShapeType="1"/>
            </p:cNvSpPr>
            <p:nvPr/>
          </p:nvSpPr>
          <p:spPr bwMode="auto">
            <a:xfrm flipH="1">
              <a:off x="3078" y="2613"/>
              <a:ext cx="1539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085"/>
          <p:cNvGrpSpPr>
            <a:grpSpLocks/>
          </p:cNvGrpSpPr>
          <p:nvPr/>
        </p:nvGrpSpPr>
        <p:grpSpPr bwMode="auto">
          <a:xfrm>
            <a:off x="4805363" y="4968875"/>
            <a:ext cx="4225925" cy="885825"/>
            <a:chOff x="3018" y="2924"/>
            <a:chExt cx="2662" cy="558"/>
          </a:xfrm>
        </p:grpSpPr>
        <p:sp>
          <p:nvSpPr>
            <p:cNvPr id="695331" name="Text Box 2083"/>
            <p:cNvSpPr txBox="1">
              <a:spLocks noChangeArrowheads="1"/>
            </p:cNvSpPr>
            <p:nvPr/>
          </p:nvSpPr>
          <p:spPr bwMode="auto">
            <a:xfrm>
              <a:off x="4608" y="2924"/>
              <a:ext cx="1072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/>
                <a:t>phloem</a:t>
              </a:r>
            </a:p>
          </p:txBody>
        </p:sp>
        <p:sp>
          <p:nvSpPr>
            <p:cNvPr id="695332" name="Line 2084"/>
            <p:cNvSpPr>
              <a:spLocks noChangeShapeType="1"/>
            </p:cNvSpPr>
            <p:nvPr/>
          </p:nvSpPr>
          <p:spPr bwMode="auto">
            <a:xfrm flipH="1">
              <a:off x="3018" y="3155"/>
              <a:ext cx="1599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95334" name="Text Box 2086"/>
          <p:cNvSpPr txBox="1">
            <a:spLocks noChangeArrowheads="1"/>
          </p:cNvSpPr>
          <p:nvPr/>
        </p:nvSpPr>
        <p:spPr bwMode="auto">
          <a:xfrm>
            <a:off x="5229225" y="1589088"/>
            <a:ext cx="9794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LEAF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11" grpId="0" animBg="1"/>
      <p:bldP spid="695312" grpId="0" animBg="1"/>
      <p:bldP spid="695324" grpId="0" animBg="1"/>
      <p:bldP spid="69533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1F7C-1E89-4F65-9DDE-72A709F514E8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228600" y="4343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4400" b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Xylem</a:t>
            </a:r>
            <a:endParaRPr lang="en-US" altLang="zh-TW" sz="4400" b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649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93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9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4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"/>
            <a:ext cx="4953000" cy="3843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649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327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checker/>
    <p:sndAc>
      <p:stSnd>
        <p:snd r:embed="rId2" name="QieHua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i="1" dirty="0" smtClean="0"/>
              <a:t>Lower epidermis: </a:t>
            </a:r>
            <a:r>
              <a:rPr lang="en-US" dirty="0" smtClean="0"/>
              <a:t>It is provided with pore called stomata which are guarded by kidney shaped guard cells. The guard cells contain chloroplasts. The </a:t>
            </a:r>
            <a:r>
              <a:rPr lang="en-US" dirty="0" err="1" smtClean="0"/>
              <a:t>stomatal</a:t>
            </a:r>
            <a:r>
              <a:rPr lang="en-US" dirty="0" smtClean="0"/>
              <a:t> pores open to facilitate gaseous exchange. As a result </a:t>
            </a:r>
            <a:r>
              <a:rPr lang="en-US" dirty="0" err="1" smtClean="0"/>
              <a:t>transipiration</a:t>
            </a:r>
            <a:r>
              <a:rPr lang="en-US" dirty="0" smtClean="0"/>
              <a:t> also occur. </a:t>
            </a:r>
          </a:p>
          <a:p>
            <a:pPr lvl="0"/>
            <a:r>
              <a:rPr lang="en-US" b="1" dirty="0" smtClean="0"/>
              <a:t>Palisade Layer:</a:t>
            </a:r>
            <a:r>
              <a:rPr lang="en-US" dirty="0" smtClean="0"/>
              <a:t> This is the main photosynthetic region of the leaf. The cells contain numerous chloroplasts and are mainly photosynthetic in function.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&#10;fig 29_09.jpg 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2" cstate="print"/>
          <a:srcRect l="19101" t="4808" b="3839"/>
          <a:stretch>
            <a:fillRect/>
          </a:stretch>
        </p:blipFill>
        <p:spPr bwMode="auto">
          <a:xfrm>
            <a:off x="4608513" y="587375"/>
            <a:ext cx="4154487" cy="3430588"/>
          </a:xfrm>
          <a:prstGeom prst="rect">
            <a:avLst/>
          </a:prstGeom>
          <a:noFill/>
          <a:ln w="28575">
            <a:solidFill>
              <a:srgbClr val="38008A"/>
            </a:solidFill>
            <a:miter lim="800000"/>
            <a:headEnd/>
            <a:tailEnd/>
          </a:ln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1714500" y="1808163"/>
            <a:ext cx="4533900" cy="122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 flipV="1">
            <a:off x="1219200" y="817563"/>
            <a:ext cx="3657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DERMAL TISSUE SYSTEM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277495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epidermis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657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protection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00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single cell layer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512763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cuticle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8937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waxy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132715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no cells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17557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protection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4419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stomata  (opening)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4876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gas exchange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5791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open &amp; close to prevent H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 loss 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533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surrounded by </a:t>
            </a:r>
            <a:r>
              <a:rPr lang="en-US" b="1" i="1">
                <a:solidFill>
                  <a:srgbClr val="000066"/>
                </a:solidFill>
                <a:latin typeface="Times New Roman" pitchFamily="18" charset="0"/>
              </a:rPr>
              <a:t>guard cells</a:t>
            </a:r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218916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prevents H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 loss</a:t>
            </a:r>
          </a:p>
        </p:txBody>
      </p:sp>
      <p:pic>
        <p:nvPicPr>
          <p:cNvPr id="56349" name="Picture 29" descr="fig 29_16a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3" cstate="print"/>
          <a:srcRect l="11444" t="1474" r="2928"/>
          <a:stretch>
            <a:fillRect/>
          </a:stretch>
        </p:blipFill>
        <p:spPr bwMode="auto">
          <a:xfrm>
            <a:off x="6577013" y="4170363"/>
            <a:ext cx="2566987" cy="2667000"/>
          </a:xfrm>
          <a:prstGeom prst="rect">
            <a:avLst/>
          </a:prstGeom>
          <a:noFill/>
        </p:spPr>
      </p:pic>
      <p:sp>
        <p:nvSpPr>
          <p:cNvPr id="56350" name="Line 30"/>
          <p:cNvSpPr>
            <a:spLocks noChangeShapeType="1"/>
          </p:cNvSpPr>
          <p:nvPr/>
        </p:nvSpPr>
        <p:spPr bwMode="auto">
          <a:xfrm flipH="1" flipV="1">
            <a:off x="3048000" y="4800600"/>
            <a:ext cx="5018088" cy="146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7848600" y="4133850"/>
            <a:ext cx="990600" cy="533400"/>
          </a:xfrm>
          <a:prstGeom prst="rect">
            <a:avLst/>
          </a:prstGeom>
          <a:noFill/>
          <a:ln w="28575">
            <a:solidFill>
              <a:srgbClr val="3800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 flipV="1">
            <a:off x="7543800" y="4057650"/>
            <a:ext cx="304800" cy="265113"/>
          </a:xfrm>
          <a:prstGeom prst="line">
            <a:avLst/>
          </a:prstGeom>
          <a:noFill/>
          <a:ln w="28575">
            <a:solidFill>
              <a:srgbClr val="38008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7" grpId="0" animBg="1"/>
      <p:bldP spid="56332" grpId="0" autoUpdateAnimBg="0"/>
      <p:bldP spid="56333" grpId="0" autoUpdateAnimBg="0"/>
      <p:bldP spid="56334" grpId="0" autoUpdateAnimBg="0"/>
      <p:bldP spid="56335" grpId="0" autoUpdateAnimBg="0"/>
      <p:bldP spid="56336" grpId="0" autoUpdateAnimBg="0"/>
      <p:bldP spid="56337" grpId="0" autoUpdateAnimBg="0"/>
      <p:bldP spid="56338" grpId="0" autoUpdateAnimBg="0"/>
      <p:bldP spid="56339" grpId="0" autoUpdateAnimBg="0"/>
      <p:bldP spid="56340" grpId="0" autoUpdateAnimBg="0"/>
      <p:bldP spid="56341" grpId="0" autoUpdateAnimBg="0"/>
      <p:bldP spid="56342" grpId="0" autoUpdateAnimBg="0"/>
      <p:bldP spid="56348" grpId="0" autoUpdateAnimBg="0"/>
      <p:bldP spid="56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Spongy </a:t>
            </a:r>
            <a:r>
              <a:rPr lang="en-US" b="1" dirty="0" err="1" smtClean="0"/>
              <a:t>mesophyll</a:t>
            </a:r>
            <a:r>
              <a:rPr lang="en-US" b="1" dirty="0" smtClean="0"/>
              <a:t>:</a:t>
            </a:r>
            <a:r>
              <a:rPr lang="en-US" dirty="0" smtClean="0"/>
              <a:t> contains spaces that allows the movement of gases and water through the leaf tissue. They have less chloroplasts. </a:t>
            </a:r>
          </a:p>
          <a:p>
            <a:pPr lvl="0"/>
            <a:r>
              <a:rPr lang="en-US" b="1" dirty="0" smtClean="0"/>
              <a:t>Vascular bundle</a:t>
            </a:r>
            <a:r>
              <a:rPr lang="en-US" dirty="0" smtClean="0"/>
              <a:t>: contains the transport system and vascular tissue (x-xylem, p-phloem). ) Phloem transports the products of photosynthesis (sugars, amino acids). Xylem transports water and minerals into the leaf tissue from the stem and roots.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1800" b="1" dirty="0" smtClean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Focusing on the location of photosynthesis in a plant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1"/>
            <a:ext cx="6477000" cy="648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chloroplast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http://www.youtube.com/watch?v=y8_G9olr2fA&amp;feature=related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1052</Words>
  <Application>Microsoft Office PowerPoint</Application>
  <PresentationFormat>On-screen Show (4:3)</PresentationFormat>
  <Paragraphs>221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Trek</vt:lpstr>
      <vt:lpstr>PLANT NUTRITION AND TRANSPORT </vt:lpstr>
      <vt:lpstr>ANATOMY  of a dicotyledenous leaf. </vt:lpstr>
      <vt:lpstr>Slide 3</vt:lpstr>
      <vt:lpstr>Slide 4</vt:lpstr>
      <vt:lpstr>Slide 5</vt:lpstr>
      <vt:lpstr>Slide 6</vt:lpstr>
      <vt:lpstr>Slide 7</vt:lpstr>
      <vt:lpstr>  Focusing on the location of photosynthesis in a plant</vt:lpstr>
      <vt:lpstr>Structure of the chloroplast </vt:lpstr>
      <vt:lpstr>Structure of a chloroplast</vt:lpstr>
      <vt:lpstr>Slide 11</vt:lpstr>
      <vt:lpstr>The guard cells control the opening and closing of the stomata </vt:lpstr>
      <vt:lpstr>Slide 13</vt:lpstr>
      <vt:lpstr>Slide 14</vt:lpstr>
      <vt:lpstr>Slide 15</vt:lpstr>
      <vt:lpstr>Slide 16</vt:lpstr>
      <vt:lpstr>Slide 17</vt:lpstr>
      <vt:lpstr>Observation under the microscope</vt:lpstr>
      <vt:lpstr>Task:</vt:lpstr>
      <vt:lpstr>Slide 20</vt:lpstr>
      <vt:lpstr>Slide 21</vt:lpstr>
      <vt:lpstr>Slide 22</vt:lpstr>
      <vt:lpstr>Slide 23</vt:lpstr>
      <vt:lpstr>Transpiration stream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4 Environmental Factors Affecting Transpiration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PARAND</cp:lastModifiedBy>
  <cp:revision>30</cp:revision>
  <dcterms:created xsi:type="dcterms:W3CDTF">2011-04-12T12:44:10Z</dcterms:created>
  <dcterms:modified xsi:type="dcterms:W3CDTF">2011-05-13T09:50:08Z</dcterms:modified>
</cp:coreProperties>
</file>