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0" r:id="rId3"/>
    <p:sldId id="267" r:id="rId4"/>
    <p:sldId id="261" r:id="rId5"/>
    <p:sldId id="269" r:id="rId6"/>
    <p:sldId id="262" r:id="rId7"/>
    <p:sldId id="268" r:id="rId8"/>
    <p:sldId id="263" r:id="rId9"/>
    <p:sldId id="264" r:id="rId10"/>
    <p:sldId id="265" r:id="rId11"/>
    <p:sldId id="273" r:id="rId12"/>
    <p:sldId id="266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D9EFC-E85A-4905-B5C9-1814AA8AC2A2}" type="datetimeFigureOut">
              <a:rPr lang="en-IN" smtClean="0"/>
              <a:pPr/>
              <a:t>10-09-2012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5FC67-FB64-4078-AAE8-8BD8B7FA77A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EC6B06C-F912-4E2E-9934-DAD9B7790DBC}" type="datetimeFigureOut">
              <a:rPr lang="en-IN" smtClean="0"/>
              <a:pPr/>
              <a:t>10-09-2012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2BCA61-C651-49DE-9DB5-2FDE31D9291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B06C-F912-4E2E-9934-DAD9B7790DBC}" type="datetimeFigureOut">
              <a:rPr lang="en-IN" smtClean="0"/>
              <a:pPr/>
              <a:t>10-09-2012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61-C651-49DE-9DB5-2FDE31D9291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B06C-F912-4E2E-9934-DAD9B7790DBC}" type="datetimeFigureOut">
              <a:rPr lang="en-IN" smtClean="0"/>
              <a:pPr/>
              <a:t>10-09-2012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61-C651-49DE-9DB5-2FDE31D9291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B06C-F912-4E2E-9934-DAD9B7790DBC}" type="datetimeFigureOut">
              <a:rPr lang="en-IN" smtClean="0"/>
              <a:pPr/>
              <a:t>10-09-2012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61-C651-49DE-9DB5-2FDE31D9291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B06C-F912-4E2E-9934-DAD9B7790DBC}" type="datetimeFigureOut">
              <a:rPr lang="en-IN" smtClean="0"/>
              <a:pPr/>
              <a:t>10-09-2012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61-C651-49DE-9DB5-2FDE31D9291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B06C-F912-4E2E-9934-DAD9B7790DBC}" type="datetimeFigureOut">
              <a:rPr lang="en-IN" smtClean="0"/>
              <a:pPr/>
              <a:t>10-09-2012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61-C651-49DE-9DB5-2FDE31D9291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C6B06C-F912-4E2E-9934-DAD9B7790DBC}" type="datetimeFigureOut">
              <a:rPr lang="en-IN" smtClean="0"/>
              <a:pPr/>
              <a:t>10-09-2012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2BCA61-C651-49DE-9DB5-2FDE31D9291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EC6B06C-F912-4E2E-9934-DAD9B7790DBC}" type="datetimeFigureOut">
              <a:rPr lang="en-IN" smtClean="0"/>
              <a:pPr/>
              <a:t>10-09-2012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2BCA61-C651-49DE-9DB5-2FDE31D9291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B06C-F912-4E2E-9934-DAD9B7790DBC}" type="datetimeFigureOut">
              <a:rPr lang="en-IN" smtClean="0"/>
              <a:pPr/>
              <a:t>10-09-2012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61-C651-49DE-9DB5-2FDE31D9291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B06C-F912-4E2E-9934-DAD9B7790DBC}" type="datetimeFigureOut">
              <a:rPr lang="en-IN" smtClean="0"/>
              <a:pPr/>
              <a:t>10-09-2012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61-C651-49DE-9DB5-2FDE31D9291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B06C-F912-4E2E-9934-DAD9B7790DBC}" type="datetimeFigureOut">
              <a:rPr lang="en-IN" smtClean="0"/>
              <a:pPr/>
              <a:t>10-09-2012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61-C651-49DE-9DB5-2FDE31D9291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EC6B06C-F912-4E2E-9934-DAD9B7790DBC}" type="datetimeFigureOut">
              <a:rPr lang="en-IN" smtClean="0"/>
              <a:pPr/>
              <a:t>10-09-2012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2BCA61-C651-49DE-9DB5-2FDE31D9291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semination-help.com/" TargetMode="External"/><Relationship Id="rId3" Type="http://schemas.openxmlformats.org/officeDocument/2006/relationships/hyperlink" Target="http://www.webmd.com/infertility-and-reproduction/guide/artificial-insemination" TargetMode="External"/><Relationship Id="rId7" Type="http://schemas.openxmlformats.org/officeDocument/2006/relationships/hyperlink" Target="http://www.medicalnewstoday.com/articles/217986.php" TargetMode="External"/><Relationship Id="rId12" Type="http://schemas.openxmlformats.org/officeDocument/2006/relationships/hyperlink" Target="http://www.ask.com/questions-about/Disadvantages-of-Artificial-Insemination" TargetMode="External"/><Relationship Id="rId2" Type="http://schemas.openxmlformats.org/officeDocument/2006/relationships/hyperlink" Target="http://en.wikipedia.org/wiki/Artificial_insemin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abycenter.com/0_fertility-treatment-artificial-insemination-iui_4092.bc" TargetMode="External"/><Relationship Id="rId11" Type="http://schemas.openxmlformats.org/officeDocument/2006/relationships/hyperlink" Target="http://www.howtodothings.com/family-relationships/disadvantages-of-artificial-insemination" TargetMode="External"/><Relationship Id="rId5" Type="http://schemas.openxmlformats.org/officeDocument/2006/relationships/hyperlink" Target="http://www.docshop.com/education/fertility/treatments/artificial-insemination" TargetMode="External"/><Relationship Id="rId10" Type="http://schemas.openxmlformats.org/officeDocument/2006/relationships/hyperlink" Target="http://www.ehow.com/about_5054889_benefits-artificial-insemination.html" TargetMode="External"/><Relationship Id="rId4" Type="http://schemas.openxmlformats.org/officeDocument/2006/relationships/hyperlink" Target="http://www.nhs.uk/conditions/Artificial-insemination/Pages/Introduction.aspx" TargetMode="External"/><Relationship Id="rId9" Type="http://schemas.openxmlformats.org/officeDocument/2006/relationships/hyperlink" Target="http://www.preservearticles.com/201012312131/advantages-of-artificial-insemination-over-natural-breeding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Artificial Insemination and its Social </a:t>
            </a:r>
            <a:r>
              <a:rPr lang="en-IN" dirty="0"/>
              <a:t>I</a:t>
            </a:r>
            <a:r>
              <a:rPr lang="en-IN" dirty="0" smtClean="0"/>
              <a:t>mplications</a:t>
            </a:r>
            <a:r>
              <a:rPr lang="en-IN" dirty="0"/>
              <a:t>. </a:t>
            </a:r>
            <a:br>
              <a:rPr lang="en-IN" dirty="0"/>
            </a:b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Lohit</a:t>
            </a:r>
            <a:r>
              <a:rPr lang="en-US" dirty="0" smtClean="0"/>
              <a:t> Prasad</a:t>
            </a:r>
          </a:p>
          <a:p>
            <a:r>
              <a:rPr lang="en-US" dirty="0" err="1" smtClean="0"/>
              <a:t>Nihaar</a:t>
            </a:r>
            <a:r>
              <a:rPr lang="en-US" dirty="0" smtClean="0"/>
              <a:t> Singh</a:t>
            </a:r>
          </a:p>
          <a:p>
            <a:r>
              <a:rPr lang="en-US" dirty="0" smtClean="0"/>
              <a:t>Sai Shastry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Implications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Adultery.</a:t>
            </a:r>
          </a:p>
          <a:p>
            <a:r>
              <a:rPr lang="en-US" dirty="0" smtClean="0"/>
              <a:t>Promotes Masturbation.</a:t>
            </a:r>
          </a:p>
          <a:p>
            <a:r>
              <a:rPr lang="en-US" dirty="0" smtClean="0"/>
              <a:t>Religious restrictions by the Catholic Church and Islam.</a:t>
            </a:r>
          </a:p>
          <a:p>
            <a:r>
              <a:rPr lang="en-US" dirty="0" smtClean="0"/>
              <a:t>Legal Status in some countries is banned.</a:t>
            </a:r>
          </a:p>
          <a:p>
            <a:r>
              <a:rPr lang="en-US" dirty="0" smtClean="0"/>
              <a:t>Untraditional families.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cost  is about60 – 200 USD.</a:t>
            </a:r>
          </a:p>
          <a:p>
            <a:r>
              <a:rPr lang="en-US" dirty="0" smtClean="0"/>
              <a:t>This process is cheap and accessible.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/>
          <a:lstStyle/>
          <a:p>
            <a:r>
              <a:rPr lang="en-US" dirty="0" smtClean="0"/>
              <a:t>Success Rate</a:t>
            </a: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87624" y="1628800"/>
          <a:ext cx="6096000" cy="426425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048000"/>
                <a:gridCol w="3048000"/>
              </a:tblGrid>
              <a:tr h="8528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Age</a:t>
                      </a:r>
                      <a:r>
                        <a:rPr lang="en-US" sz="3200" baseline="0" dirty="0" smtClean="0"/>
                        <a:t> Group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Success Rate</a:t>
                      </a:r>
                      <a:endParaRPr lang="en-IN" sz="3200" dirty="0"/>
                    </a:p>
                  </a:txBody>
                  <a:tcPr/>
                </a:tc>
              </a:tr>
              <a:tr h="8528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18</a:t>
                      </a:r>
                      <a:r>
                        <a:rPr lang="en-US" sz="4400" baseline="0" dirty="0" smtClean="0"/>
                        <a:t> – 30</a:t>
                      </a:r>
                      <a:endParaRPr lang="en-IN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5 – 20 %</a:t>
                      </a:r>
                      <a:endParaRPr lang="en-IN" sz="4400" dirty="0"/>
                    </a:p>
                  </a:txBody>
                  <a:tcPr/>
                </a:tc>
              </a:tr>
              <a:tr h="8528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30 – 35</a:t>
                      </a:r>
                      <a:endParaRPr lang="en-IN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15</a:t>
                      </a:r>
                      <a:r>
                        <a:rPr lang="en-US" sz="4400" baseline="0" dirty="0" smtClean="0"/>
                        <a:t> – 20 %</a:t>
                      </a:r>
                      <a:endParaRPr lang="en-IN" sz="4400" dirty="0"/>
                    </a:p>
                  </a:txBody>
                  <a:tcPr/>
                </a:tc>
              </a:tr>
              <a:tr h="8528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35 – 40 </a:t>
                      </a:r>
                      <a:endParaRPr lang="en-IN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10</a:t>
                      </a:r>
                      <a:r>
                        <a:rPr lang="en-US" sz="4400" baseline="0" dirty="0" smtClean="0"/>
                        <a:t> – 15%</a:t>
                      </a:r>
                      <a:endParaRPr lang="en-IN" sz="4400" dirty="0"/>
                    </a:p>
                  </a:txBody>
                  <a:tcPr/>
                </a:tc>
              </a:tr>
              <a:tr h="8528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40 +</a:t>
                      </a:r>
                      <a:endParaRPr lang="en-IN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10%</a:t>
                      </a:r>
                      <a:endParaRPr lang="en-IN" sz="4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1200" dirty="0" smtClean="0">
                <a:hlinkClick r:id="rId2"/>
              </a:rPr>
              <a:t>http://en.wikipedia.org/wiki/Artificial_insemination</a:t>
            </a:r>
            <a:endParaRPr lang="en-IN" sz="1200" dirty="0" smtClean="0"/>
          </a:p>
          <a:p>
            <a:r>
              <a:rPr lang="en-IN" sz="1200" dirty="0" smtClean="0">
                <a:hlinkClick r:id="rId3"/>
              </a:rPr>
              <a:t>http://www.webmd.com/infertility-and-reproduction/guide/artificial-insemination</a:t>
            </a:r>
            <a:endParaRPr lang="en-IN" sz="1200" dirty="0" smtClean="0"/>
          </a:p>
          <a:p>
            <a:r>
              <a:rPr lang="en-IN" sz="1200" dirty="0" smtClean="0">
                <a:hlinkClick r:id="rId4"/>
              </a:rPr>
              <a:t>http://www.nhs.uk/conditions/Artificial-insemination/Pages/Introduction.aspx</a:t>
            </a:r>
            <a:endParaRPr lang="en-IN" sz="1200" dirty="0" smtClean="0"/>
          </a:p>
          <a:p>
            <a:r>
              <a:rPr lang="en-IN" sz="1200" dirty="0" smtClean="0">
                <a:hlinkClick r:id="rId5"/>
              </a:rPr>
              <a:t>http://www.docshop.com/education/fertility/treatments/artificial-insemination</a:t>
            </a:r>
            <a:endParaRPr lang="en-US" sz="1200" dirty="0" smtClean="0"/>
          </a:p>
          <a:p>
            <a:r>
              <a:rPr lang="en-IN" sz="1200" dirty="0" smtClean="0">
                <a:hlinkClick r:id="rId6"/>
              </a:rPr>
              <a:t>http://www.babycenter.com/0_fertility-treatment-artificial-insemination-iui_4092.bc</a:t>
            </a:r>
            <a:endParaRPr lang="en-IN" sz="1200" dirty="0" smtClean="0"/>
          </a:p>
          <a:p>
            <a:r>
              <a:rPr lang="en-IN" sz="1200" dirty="0" smtClean="0">
                <a:hlinkClick r:id="rId7"/>
              </a:rPr>
              <a:t>http://www.medicalnewstoday.com/articles/217986.php</a:t>
            </a:r>
            <a:endParaRPr lang="en-IN" sz="1200" dirty="0" smtClean="0"/>
          </a:p>
          <a:p>
            <a:r>
              <a:rPr lang="en-IN" sz="1200" dirty="0" smtClean="0">
                <a:hlinkClick r:id="rId8"/>
              </a:rPr>
              <a:t>http://www.insemination-help.com/</a:t>
            </a:r>
            <a:endParaRPr lang="en-IN" sz="1200" dirty="0" smtClean="0"/>
          </a:p>
          <a:p>
            <a:r>
              <a:rPr lang="en-IN" sz="1200" dirty="0" smtClean="0">
                <a:hlinkClick r:id="rId9"/>
              </a:rPr>
              <a:t>http://www.preservearticles.com/201012312131/advantages-of-artificial-insemination-over-natural-breeding.html</a:t>
            </a:r>
            <a:endParaRPr lang="en-IN" sz="1200" dirty="0" smtClean="0"/>
          </a:p>
          <a:p>
            <a:r>
              <a:rPr lang="en-IN" sz="1200" dirty="0" smtClean="0">
                <a:hlinkClick r:id="rId10"/>
              </a:rPr>
              <a:t>http://www.ehow.com/about_5054889_benefits-artificial-insemination.html</a:t>
            </a:r>
            <a:endParaRPr lang="en-IN" sz="1200" dirty="0" smtClean="0"/>
          </a:p>
          <a:p>
            <a:r>
              <a:rPr lang="en-IN" sz="1200" dirty="0" smtClean="0">
                <a:hlinkClick r:id="rId11"/>
              </a:rPr>
              <a:t>http://www.howtodothings.com/family-relationships/disadvantages-of-artificial-insemination</a:t>
            </a:r>
            <a:endParaRPr lang="en-IN" sz="1200" dirty="0" smtClean="0"/>
          </a:p>
          <a:p>
            <a:r>
              <a:rPr lang="en-IN" sz="1200" dirty="0" smtClean="0">
                <a:hlinkClick r:id="rId12"/>
              </a:rPr>
              <a:t>http://www.ask.com/questions-about/Disadvantages-of-Artificial-Insemination</a:t>
            </a:r>
            <a:endParaRPr lang="en-IN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3.bp.blogspot.com/-YYrLRuNNos8/T4BxfqQN9fI/AAAAAAAAASo/SkXv-pevw8c/s1600/happy-thumbs-up-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48681"/>
            <a:ext cx="4608512" cy="370309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979712" y="465313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Thank You!</a:t>
            </a:r>
            <a:endParaRPr lang="en-IN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Artificial Insemination?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829180" cy="43251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It is a procedure to treat infertility.</a:t>
            </a:r>
          </a:p>
          <a:p>
            <a:r>
              <a:rPr lang="en-US" sz="2400" dirty="0" smtClean="0"/>
              <a:t>It is the deliberate introduction of semen into a female for the purpose of </a:t>
            </a:r>
            <a:r>
              <a:rPr lang="en-US" sz="2400" dirty="0" smtClean="0"/>
              <a:t>fertilization, </a:t>
            </a:r>
            <a:r>
              <a:rPr lang="en-US" sz="2400" dirty="0" smtClean="0"/>
              <a:t>by means other than ejaculation directly into the vagina or oviduct.</a:t>
            </a:r>
          </a:p>
          <a:p>
            <a:r>
              <a:rPr lang="en-US" sz="2400" dirty="0" smtClean="0"/>
              <a:t>Humans &amp; Animals</a:t>
            </a:r>
          </a:p>
          <a:p>
            <a:pPr>
              <a:buNone/>
            </a:pPr>
            <a:endParaRPr lang="en-IN" sz="2400" dirty="0"/>
          </a:p>
        </p:txBody>
      </p:sp>
      <p:pic>
        <p:nvPicPr>
          <p:cNvPr id="2050" name="Picture 2" descr="C:\Documents and Settings\user\Desktop\jlvn1754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143116"/>
            <a:ext cx="3357586" cy="402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Insemination</a:t>
            </a:r>
            <a:endParaRPr lang="en-IN" dirty="0"/>
          </a:p>
        </p:txBody>
      </p:sp>
      <p:pic>
        <p:nvPicPr>
          <p:cNvPr id="8" name="Content Placeholder 7" descr="artificial-insemination-for-infertility_clip_image002_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95500" y="3011488"/>
            <a:ext cx="4953000" cy="28003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uses Artificial Insemination?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 with Erectile Dysfunction and who have very low sperm counts or sperm that aren't strong enough to swim through the cervix and up into the fallopian tubes.</a:t>
            </a:r>
          </a:p>
          <a:p>
            <a:r>
              <a:rPr lang="en-US" dirty="0" smtClean="0"/>
              <a:t>Women with CFI, Endometriosis or abnormalities of any of their reproductive organs.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efe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663632"/>
            <a:ext cx="7272807" cy="57706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Artificial Insemination Done?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IUI (Intrauterine Insemination)</a:t>
            </a:r>
          </a:p>
          <a:p>
            <a:r>
              <a:rPr lang="en-US" dirty="0" smtClean="0"/>
              <a:t>ICI (</a:t>
            </a:r>
            <a:r>
              <a:rPr lang="en-US" dirty="0" err="1" smtClean="0"/>
              <a:t>Intracervical</a:t>
            </a:r>
            <a:r>
              <a:rPr lang="en-US" dirty="0" smtClean="0"/>
              <a:t> Insemination)</a:t>
            </a:r>
          </a:p>
          <a:p>
            <a:r>
              <a:rPr lang="en-US" dirty="0" smtClean="0"/>
              <a:t>ITI (</a:t>
            </a:r>
            <a:r>
              <a:rPr lang="en-US" dirty="0" err="1" smtClean="0"/>
              <a:t>Intratubal</a:t>
            </a:r>
            <a:r>
              <a:rPr lang="en-US" dirty="0" smtClean="0"/>
              <a:t> Insemination)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1026" name="Picture 2" descr="C:\Documents and Settings\user\Desktop\IUI_infertility-treat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071942"/>
            <a:ext cx="3429024" cy="2295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tificial insemina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8172400" cy="61293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Advantages of Artificial Insemination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Artificial insemination makes selective breeding easier.</a:t>
            </a:r>
          </a:p>
          <a:p>
            <a:r>
              <a:rPr lang="en-US" dirty="0" smtClean="0"/>
              <a:t>It is a painless process.</a:t>
            </a:r>
          </a:p>
          <a:p>
            <a:r>
              <a:rPr lang="en-US" dirty="0" smtClean="0"/>
              <a:t>It is non invasive.</a:t>
            </a:r>
          </a:p>
          <a:p>
            <a:r>
              <a:rPr lang="en-US" dirty="0" smtClean="0"/>
              <a:t>Success rate.</a:t>
            </a:r>
          </a:p>
          <a:p>
            <a:r>
              <a:rPr lang="en-US" dirty="0" smtClean="0"/>
              <a:t>Traditional Intercourse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Disadvantages of Artificial Insemination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249424"/>
            <a:ext cx="8543956" cy="43251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Timing</a:t>
            </a:r>
          </a:p>
          <a:p>
            <a:r>
              <a:rPr lang="en-US" sz="2400" dirty="0" smtClean="0"/>
              <a:t>Cramps</a:t>
            </a:r>
          </a:p>
          <a:p>
            <a:r>
              <a:rPr lang="en-US" sz="2400" dirty="0" smtClean="0"/>
              <a:t>Diseases</a:t>
            </a:r>
          </a:p>
          <a:p>
            <a:r>
              <a:rPr lang="en-US" sz="2400" dirty="0" smtClean="0"/>
              <a:t>Catheter</a:t>
            </a:r>
          </a:p>
          <a:p>
            <a:r>
              <a:rPr lang="en-US" sz="2400" dirty="0" smtClean="0"/>
              <a:t>Birth Defects</a:t>
            </a:r>
          </a:p>
          <a:p>
            <a:r>
              <a:rPr lang="en-US" sz="2400" dirty="0" smtClean="0"/>
              <a:t>Accidental incest</a:t>
            </a:r>
          </a:p>
          <a:p>
            <a:endParaRPr lang="en-US" sz="2400" dirty="0" smtClean="0"/>
          </a:p>
          <a:p>
            <a:endParaRPr lang="en-IN" sz="2400" dirty="0"/>
          </a:p>
        </p:txBody>
      </p:sp>
      <p:pic>
        <p:nvPicPr>
          <p:cNvPr id="3074" name="Picture 2" descr="C:\Documents and Settings\user\Desktop\menstrual-cycle-symptoms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000240"/>
            <a:ext cx="2476500" cy="2409825"/>
          </a:xfrm>
          <a:prstGeom prst="rect">
            <a:avLst/>
          </a:prstGeom>
          <a:noFill/>
        </p:spPr>
      </p:pic>
      <p:pic>
        <p:nvPicPr>
          <p:cNvPr id="3075" name="Picture 3" descr="C:\Documents and Settings\user\Desktop\cervix-300x27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607256"/>
            <a:ext cx="2428860" cy="2250744"/>
          </a:xfrm>
          <a:prstGeom prst="rect">
            <a:avLst/>
          </a:prstGeom>
          <a:noFill/>
        </p:spPr>
      </p:pic>
      <p:pic>
        <p:nvPicPr>
          <p:cNvPr id="3076" name="Picture 4" descr="C:\Documents and Settings\user\Desktop\cerebral-palsy-type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2285992"/>
            <a:ext cx="3017244" cy="2357454"/>
          </a:xfrm>
          <a:prstGeom prst="rect">
            <a:avLst/>
          </a:prstGeom>
          <a:noFill/>
        </p:spPr>
      </p:pic>
      <p:pic>
        <p:nvPicPr>
          <p:cNvPr id="3077" name="Picture 5" descr="C:\Documents and Settings\user\Desktop\2680_2699_1zzzzzzzzzzzzzzzzzzzzzzzzzzzzzz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05350"/>
            <a:ext cx="3235325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128</TotalTime>
  <Words>254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Artificial Insemination and its Social Implications.   </vt:lpstr>
      <vt:lpstr>What is Artificial Insemination?</vt:lpstr>
      <vt:lpstr>Artificial Insemination</vt:lpstr>
      <vt:lpstr>Who uses Artificial Insemination?</vt:lpstr>
      <vt:lpstr>Slide 5</vt:lpstr>
      <vt:lpstr>How is Artificial Insemination Done?</vt:lpstr>
      <vt:lpstr>Slide 7</vt:lpstr>
      <vt:lpstr>Advantages of Artificial Insemination</vt:lpstr>
      <vt:lpstr>Disadvantages of Artificial Insemination</vt:lpstr>
      <vt:lpstr>Social Implications</vt:lpstr>
      <vt:lpstr>Cost</vt:lpstr>
      <vt:lpstr>Success Rate</vt:lpstr>
      <vt:lpstr>Bibliography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artificial insemination and the use of hormones in fertility drugs. Discuss their social implications.   </dc:title>
  <dc:creator>Sai</dc:creator>
  <cp:lastModifiedBy>appukuttan</cp:lastModifiedBy>
  <cp:revision>36</cp:revision>
  <dcterms:created xsi:type="dcterms:W3CDTF">2012-09-08T03:54:05Z</dcterms:created>
  <dcterms:modified xsi:type="dcterms:W3CDTF">2012-09-10T09:19:38Z</dcterms:modified>
</cp:coreProperties>
</file>