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80" r:id="rId4"/>
    <p:sldId id="281" r:id="rId5"/>
    <p:sldId id="279" r:id="rId6"/>
    <p:sldId id="283" r:id="rId7"/>
    <p:sldId id="284" r:id="rId8"/>
    <p:sldId id="285" r:id="rId9"/>
    <p:sldId id="286" r:id="rId10"/>
    <p:sldId id="288" r:id="rId11"/>
    <p:sldId id="289" r:id="rId12"/>
    <p:sldId id="290" r:id="rId13"/>
    <p:sldId id="291" r:id="rId14"/>
    <p:sldId id="293" r:id="rId15"/>
    <p:sldId id="294" r:id="rId16"/>
    <p:sldId id="295" r:id="rId17"/>
    <p:sldId id="296" r:id="rId18"/>
    <p:sldId id="297" r:id="rId19"/>
    <p:sldId id="298" r:id="rId20"/>
    <p:sldId id="299" r:id="rId21"/>
    <p:sldId id="300" r:id="rId22"/>
  </p:sldIdLst>
  <p:sldSz cx="9144000" cy="6858000" type="screen4x3"/>
  <p:notesSz cx="6858000" cy="9144000"/>
  <p:defaultTextStyle>
    <a:defPPr>
      <a:defRPr lang="en-GB"/>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96713"/>
    <a:srgbClr val="FFFF00"/>
    <a:srgbClr val="B3D3EA"/>
    <a:srgbClr val="78ADC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2610" autoAdjust="0"/>
    <p:restoredTop sz="95596" autoAdjust="0"/>
  </p:normalViewPr>
  <p:slideViewPr>
    <p:cSldViewPr>
      <p:cViewPr>
        <p:scale>
          <a:sx n="100" d="100"/>
          <a:sy n="100" d="100"/>
        </p:scale>
        <p:origin x="-282" y="5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81727-3941-40C9-ADB8-3A4AEB487F4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DE10A597-5AB2-4424-BDF7-DA7FF83062B7}">
      <dgm:prSet phldrT="[Text]"/>
      <dgm:spPr/>
      <dgm:t>
        <a:bodyPr/>
        <a:lstStyle/>
        <a:p>
          <a:r>
            <a:rPr lang="en-GB" dirty="0" smtClean="0"/>
            <a:t>1.</a:t>
          </a:r>
          <a:endParaRPr lang="en-GB" dirty="0"/>
        </a:p>
      </dgm:t>
    </dgm:pt>
    <dgm:pt modelId="{6F6316F2-9983-4785-820A-D9224F54979A}" type="parTrans" cxnId="{5A636517-15BD-410D-A6A2-F904CADD00F5}">
      <dgm:prSet/>
      <dgm:spPr/>
      <dgm:t>
        <a:bodyPr/>
        <a:lstStyle/>
        <a:p>
          <a:endParaRPr lang="en-GB"/>
        </a:p>
      </dgm:t>
    </dgm:pt>
    <dgm:pt modelId="{FFA763E1-1132-42B6-83DF-B6F9641AE1B3}" type="sibTrans" cxnId="{5A636517-15BD-410D-A6A2-F904CADD00F5}">
      <dgm:prSet/>
      <dgm:spPr/>
      <dgm:t>
        <a:bodyPr/>
        <a:lstStyle/>
        <a:p>
          <a:endParaRPr lang="en-GB"/>
        </a:p>
      </dgm:t>
    </dgm:pt>
    <dgm:pt modelId="{1E810F25-297B-4AAA-AD2F-A3D6B57D37BE}">
      <dgm:prSet phldrT="[Text]"/>
      <dgm:spPr/>
      <dgm:t>
        <a:bodyPr/>
        <a:lstStyle/>
        <a:p>
          <a:r>
            <a:rPr lang="en-GB" dirty="0" smtClean="0"/>
            <a:t>Contains Oestrogen and Progesterone</a:t>
          </a:r>
          <a:endParaRPr lang="en-GB" dirty="0"/>
        </a:p>
      </dgm:t>
    </dgm:pt>
    <dgm:pt modelId="{0EE14C44-60BA-4BD5-B5B1-31239F3CD233}" type="parTrans" cxnId="{1C960ED8-88DC-44A1-937F-46A194915806}">
      <dgm:prSet/>
      <dgm:spPr/>
      <dgm:t>
        <a:bodyPr/>
        <a:lstStyle/>
        <a:p>
          <a:endParaRPr lang="en-GB"/>
        </a:p>
      </dgm:t>
    </dgm:pt>
    <dgm:pt modelId="{66B4061C-D160-4ECF-8515-D990CB7EB1FB}" type="sibTrans" cxnId="{1C960ED8-88DC-44A1-937F-46A194915806}">
      <dgm:prSet/>
      <dgm:spPr/>
      <dgm:t>
        <a:bodyPr/>
        <a:lstStyle/>
        <a:p>
          <a:endParaRPr lang="en-GB"/>
        </a:p>
      </dgm:t>
    </dgm:pt>
    <dgm:pt modelId="{B2E76AFA-BA67-486E-B15E-F84347B4BAF6}">
      <dgm:prSet phldrT="[Text]"/>
      <dgm:spPr/>
      <dgm:t>
        <a:bodyPr/>
        <a:lstStyle/>
        <a:p>
          <a:r>
            <a:rPr lang="en-GB" dirty="0" smtClean="0"/>
            <a:t>These hormones are released into the blood stream</a:t>
          </a:r>
          <a:endParaRPr lang="en-GB" dirty="0"/>
        </a:p>
      </dgm:t>
    </dgm:pt>
    <dgm:pt modelId="{291F4FBD-49C5-4F49-8746-E69775B8ACF9}" type="parTrans" cxnId="{ABFE0805-FB12-48A9-89F8-A01EDDE29889}">
      <dgm:prSet/>
      <dgm:spPr/>
      <dgm:t>
        <a:bodyPr/>
        <a:lstStyle/>
        <a:p>
          <a:endParaRPr lang="en-GB"/>
        </a:p>
      </dgm:t>
    </dgm:pt>
    <dgm:pt modelId="{7725827D-08E4-4889-AAD7-C746D91E95C8}" type="sibTrans" cxnId="{ABFE0805-FB12-48A9-89F8-A01EDDE29889}">
      <dgm:prSet/>
      <dgm:spPr/>
      <dgm:t>
        <a:bodyPr/>
        <a:lstStyle/>
        <a:p>
          <a:endParaRPr lang="en-GB"/>
        </a:p>
      </dgm:t>
    </dgm:pt>
    <dgm:pt modelId="{D4ED3F40-A035-4F69-9950-F0BCDE2F9646}">
      <dgm:prSet phldrT="[Text]"/>
      <dgm:spPr/>
      <dgm:t>
        <a:bodyPr/>
        <a:lstStyle/>
        <a:p>
          <a:r>
            <a:rPr lang="en-GB" dirty="0" smtClean="0"/>
            <a:t>2.</a:t>
          </a:r>
          <a:endParaRPr lang="en-GB" dirty="0"/>
        </a:p>
      </dgm:t>
    </dgm:pt>
    <dgm:pt modelId="{478962D7-A59C-4DDB-8457-C29351AC8CED}" type="parTrans" cxnId="{FEFF0193-3B9D-43C9-AF8C-24DCA2D90BCE}">
      <dgm:prSet/>
      <dgm:spPr/>
      <dgm:t>
        <a:bodyPr/>
        <a:lstStyle/>
        <a:p>
          <a:endParaRPr lang="en-GB"/>
        </a:p>
      </dgm:t>
    </dgm:pt>
    <dgm:pt modelId="{893A5827-8098-443B-A66B-0CB94BEA8095}" type="sibTrans" cxnId="{FEFF0193-3B9D-43C9-AF8C-24DCA2D90BCE}">
      <dgm:prSet/>
      <dgm:spPr/>
      <dgm:t>
        <a:bodyPr/>
        <a:lstStyle/>
        <a:p>
          <a:endParaRPr lang="en-GB"/>
        </a:p>
      </dgm:t>
    </dgm:pt>
    <dgm:pt modelId="{7AAF10D1-7E70-45BE-922A-77BD508BB229}">
      <dgm:prSet phldrT="[Text]"/>
      <dgm:spPr/>
      <dgm:t>
        <a:bodyPr/>
        <a:lstStyle/>
        <a:p>
          <a:r>
            <a:rPr lang="en-GB" dirty="0" smtClean="0"/>
            <a:t>This prevents ovulation by simulating pregnancy in the uterus (implanted embryo and conditions replicated)</a:t>
          </a:r>
          <a:endParaRPr lang="en-GB" dirty="0"/>
        </a:p>
      </dgm:t>
    </dgm:pt>
    <dgm:pt modelId="{385BB33B-2EBA-45BD-8732-F727825F419B}" type="parTrans" cxnId="{D4EAE36A-D82E-4D9D-B534-FFCDCE849101}">
      <dgm:prSet/>
      <dgm:spPr/>
      <dgm:t>
        <a:bodyPr/>
        <a:lstStyle/>
        <a:p>
          <a:endParaRPr lang="en-GB"/>
        </a:p>
      </dgm:t>
    </dgm:pt>
    <dgm:pt modelId="{D5F0E607-0490-4775-82F4-58CA9C0A1F23}" type="sibTrans" cxnId="{D4EAE36A-D82E-4D9D-B534-FFCDCE849101}">
      <dgm:prSet/>
      <dgm:spPr/>
      <dgm:t>
        <a:bodyPr/>
        <a:lstStyle/>
        <a:p>
          <a:endParaRPr lang="en-GB"/>
        </a:p>
      </dgm:t>
    </dgm:pt>
    <dgm:pt modelId="{B52BA10A-B39A-42D5-9360-6659E7D8A929}">
      <dgm:prSet phldrT="[Text]"/>
      <dgm:spPr/>
      <dgm:t>
        <a:bodyPr/>
        <a:lstStyle/>
        <a:p>
          <a:r>
            <a:rPr lang="en-GB" dirty="0" smtClean="0"/>
            <a:t>3.</a:t>
          </a:r>
          <a:endParaRPr lang="en-GB" dirty="0"/>
        </a:p>
      </dgm:t>
    </dgm:pt>
    <dgm:pt modelId="{8A2B64C3-AF98-4778-A527-49AE7E3938E8}" type="parTrans" cxnId="{BBE18E53-B5E0-4154-A4F1-4852AB61ECBD}">
      <dgm:prSet/>
      <dgm:spPr/>
      <dgm:t>
        <a:bodyPr/>
        <a:lstStyle/>
        <a:p>
          <a:endParaRPr lang="en-GB"/>
        </a:p>
      </dgm:t>
    </dgm:pt>
    <dgm:pt modelId="{F21F6731-C2BA-4064-ACE0-FA6FE46FF6BA}" type="sibTrans" cxnId="{BBE18E53-B5E0-4154-A4F1-4852AB61ECBD}">
      <dgm:prSet/>
      <dgm:spPr/>
      <dgm:t>
        <a:bodyPr/>
        <a:lstStyle/>
        <a:p>
          <a:endParaRPr lang="en-GB"/>
        </a:p>
      </dgm:t>
    </dgm:pt>
    <dgm:pt modelId="{3FD49A9E-4C79-494E-80AA-FEFAE76E097E}">
      <dgm:prSet phldrT="[Text]"/>
      <dgm:spPr/>
      <dgm:t>
        <a:bodyPr/>
        <a:lstStyle/>
        <a:p>
          <a:r>
            <a:rPr lang="en-GB" dirty="0" smtClean="0"/>
            <a:t>The mucus of the cervix thickens </a:t>
          </a:r>
          <a:endParaRPr lang="en-GB" dirty="0"/>
        </a:p>
      </dgm:t>
    </dgm:pt>
    <dgm:pt modelId="{5FB89D94-55A0-4D5B-889D-1C838D7144A3}" type="parTrans" cxnId="{562CCC24-5BC4-4083-A87D-70160678AE2B}">
      <dgm:prSet/>
      <dgm:spPr/>
      <dgm:t>
        <a:bodyPr/>
        <a:lstStyle/>
        <a:p>
          <a:endParaRPr lang="en-GB"/>
        </a:p>
      </dgm:t>
    </dgm:pt>
    <dgm:pt modelId="{D3FBBCC8-50FE-41A4-81EE-FA94EB6C35AE}" type="sibTrans" cxnId="{562CCC24-5BC4-4083-A87D-70160678AE2B}">
      <dgm:prSet/>
      <dgm:spPr/>
      <dgm:t>
        <a:bodyPr/>
        <a:lstStyle/>
        <a:p>
          <a:endParaRPr lang="en-GB"/>
        </a:p>
      </dgm:t>
    </dgm:pt>
    <dgm:pt modelId="{62CCB10C-8DC7-4463-9F00-D3FBAF773F96}">
      <dgm:prSet phldrT="[Text]"/>
      <dgm:spPr/>
      <dgm:t>
        <a:bodyPr/>
        <a:lstStyle/>
        <a:p>
          <a:r>
            <a:rPr lang="en-GB" dirty="0" smtClean="0"/>
            <a:t>Sperm is prevented from entrance</a:t>
          </a:r>
          <a:endParaRPr lang="en-GB" dirty="0"/>
        </a:p>
      </dgm:t>
    </dgm:pt>
    <dgm:pt modelId="{F959B290-0D26-4514-A6C6-2788B4625600}" type="parTrans" cxnId="{7050771F-37DE-4AA4-9384-0D8B64CB65D2}">
      <dgm:prSet/>
      <dgm:spPr/>
      <dgm:t>
        <a:bodyPr/>
        <a:lstStyle/>
        <a:p>
          <a:endParaRPr lang="en-GB"/>
        </a:p>
      </dgm:t>
    </dgm:pt>
    <dgm:pt modelId="{72324D23-F076-4368-8228-F107BF3D7869}" type="sibTrans" cxnId="{7050771F-37DE-4AA4-9384-0D8B64CB65D2}">
      <dgm:prSet/>
      <dgm:spPr/>
      <dgm:t>
        <a:bodyPr/>
        <a:lstStyle/>
        <a:p>
          <a:endParaRPr lang="en-GB"/>
        </a:p>
      </dgm:t>
    </dgm:pt>
    <dgm:pt modelId="{3D69853F-C598-4393-833C-1A36345B23AD}" type="pres">
      <dgm:prSet presAssocID="{58081727-3941-40C9-ADB8-3A4AEB487F4F}" presName="linearFlow" presStyleCnt="0">
        <dgm:presLayoutVars>
          <dgm:dir/>
          <dgm:animLvl val="lvl"/>
          <dgm:resizeHandles val="exact"/>
        </dgm:presLayoutVars>
      </dgm:prSet>
      <dgm:spPr/>
      <dgm:t>
        <a:bodyPr/>
        <a:lstStyle/>
        <a:p>
          <a:endParaRPr lang="en-US"/>
        </a:p>
      </dgm:t>
    </dgm:pt>
    <dgm:pt modelId="{06C4F443-FEC2-4E88-A11B-774ECFC12A46}" type="pres">
      <dgm:prSet presAssocID="{DE10A597-5AB2-4424-BDF7-DA7FF83062B7}" presName="composite" presStyleCnt="0"/>
      <dgm:spPr/>
    </dgm:pt>
    <dgm:pt modelId="{A7FE976A-F1C6-43D8-BEB4-BBCB8B2A1224}" type="pres">
      <dgm:prSet presAssocID="{DE10A597-5AB2-4424-BDF7-DA7FF83062B7}" presName="parentText" presStyleLbl="alignNode1" presStyleIdx="0" presStyleCnt="3">
        <dgm:presLayoutVars>
          <dgm:chMax val="1"/>
          <dgm:bulletEnabled val="1"/>
        </dgm:presLayoutVars>
      </dgm:prSet>
      <dgm:spPr/>
      <dgm:t>
        <a:bodyPr/>
        <a:lstStyle/>
        <a:p>
          <a:endParaRPr lang="en-GB"/>
        </a:p>
      </dgm:t>
    </dgm:pt>
    <dgm:pt modelId="{419EF100-BEAD-4D7D-9694-0A0B8641518F}" type="pres">
      <dgm:prSet presAssocID="{DE10A597-5AB2-4424-BDF7-DA7FF83062B7}" presName="descendantText" presStyleLbl="alignAcc1" presStyleIdx="0" presStyleCnt="3">
        <dgm:presLayoutVars>
          <dgm:bulletEnabled val="1"/>
        </dgm:presLayoutVars>
      </dgm:prSet>
      <dgm:spPr/>
      <dgm:t>
        <a:bodyPr/>
        <a:lstStyle/>
        <a:p>
          <a:endParaRPr lang="en-GB"/>
        </a:p>
      </dgm:t>
    </dgm:pt>
    <dgm:pt modelId="{B0E30A39-55A1-4CB7-9AEA-4E7E7BC24E00}" type="pres">
      <dgm:prSet presAssocID="{FFA763E1-1132-42B6-83DF-B6F9641AE1B3}" presName="sp" presStyleCnt="0"/>
      <dgm:spPr/>
    </dgm:pt>
    <dgm:pt modelId="{262AD4F6-2151-48CF-AF7A-76DCDCDFD862}" type="pres">
      <dgm:prSet presAssocID="{D4ED3F40-A035-4F69-9950-F0BCDE2F9646}" presName="composite" presStyleCnt="0"/>
      <dgm:spPr/>
    </dgm:pt>
    <dgm:pt modelId="{F5050BB9-C8EE-4DA2-B1ED-5C4EA4637B7D}" type="pres">
      <dgm:prSet presAssocID="{D4ED3F40-A035-4F69-9950-F0BCDE2F9646}" presName="parentText" presStyleLbl="alignNode1" presStyleIdx="1" presStyleCnt="3">
        <dgm:presLayoutVars>
          <dgm:chMax val="1"/>
          <dgm:bulletEnabled val="1"/>
        </dgm:presLayoutVars>
      </dgm:prSet>
      <dgm:spPr/>
      <dgm:t>
        <a:bodyPr/>
        <a:lstStyle/>
        <a:p>
          <a:endParaRPr lang="en-US"/>
        </a:p>
      </dgm:t>
    </dgm:pt>
    <dgm:pt modelId="{92C87234-3E9D-4DB9-8477-180488B6A219}" type="pres">
      <dgm:prSet presAssocID="{D4ED3F40-A035-4F69-9950-F0BCDE2F9646}" presName="descendantText" presStyleLbl="alignAcc1" presStyleIdx="1" presStyleCnt="3">
        <dgm:presLayoutVars>
          <dgm:bulletEnabled val="1"/>
        </dgm:presLayoutVars>
      </dgm:prSet>
      <dgm:spPr/>
      <dgm:t>
        <a:bodyPr/>
        <a:lstStyle/>
        <a:p>
          <a:endParaRPr lang="en-GB"/>
        </a:p>
      </dgm:t>
    </dgm:pt>
    <dgm:pt modelId="{50684881-9A8C-4602-91D9-40C44CEBF1AF}" type="pres">
      <dgm:prSet presAssocID="{893A5827-8098-443B-A66B-0CB94BEA8095}" presName="sp" presStyleCnt="0"/>
      <dgm:spPr/>
    </dgm:pt>
    <dgm:pt modelId="{1D7EDADA-CAF8-4931-9DAB-9AEFD39C9DAD}" type="pres">
      <dgm:prSet presAssocID="{B52BA10A-B39A-42D5-9360-6659E7D8A929}" presName="composite" presStyleCnt="0"/>
      <dgm:spPr/>
    </dgm:pt>
    <dgm:pt modelId="{8732CC58-5EA5-40CD-AAA8-AB4EF7585D7D}" type="pres">
      <dgm:prSet presAssocID="{B52BA10A-B39A-42D5-9360-6659E7D8A929}" presName="parentText" presStyleLbl="alignNode1" presStyleIdx="2" presStyleCnt="3">
        <dgm:presLayoutVars>
          <dgm:chMax val="1"/>
          <dgm:bulletEnabled val="1"/>
        </dgm:presLayoutVars>
      </dgm:prSet>
      <dgm:spPr/>
      <dgm:t>
        <a:bodyPr/>
        <a:lstStyle/>
        <a:p>
          <a:endParaRPr lang="en-US"/>
        </a:p>
      </dgm:t>
    </dgm:pt>
    <dgm:pt modelId="{600FE1E5-EE1D-47E4-8B99-DF69405052DB}" type="pres">
      <dgm:prSet presAssocID="{B52BA10A-B39A-42D5-9360-6659E7D8A929}" presName="descendantText" presStyleLbl="alignAcc1" presStyleIdx="2" presStyleCnt="3">
        <dgm:presLayoutVars>
          <dgm:bulletEnabled val="1"/>
        </dgm:presLayoutVars>
      </dgm:prSet>
      <dgm:spPr/>
      <dgm:t>
        <a:bodyPr/>
        <a:lstStyle/>
        <a:p>
          <a:endParaRPr lang="en-GB"/>
        </a:p>
      </dgm:t>
    </dgm:pt>
  </dgm:ptLst>
  <dgm:cxnLst>
    <dgm:cxn modelId="{4D08CE33-47B1-41D6-AB40-50408284D381}" type="presOf" srcId="{DE10A597-5AB2-4424-BDF7-DA7FF83062B7}" destId="{A7FE976A-F1C6-43D8-BEB4-BBCB8B2A1224}" srcOrd="0" destOrd="0" presId="urn:microsoft.com/office/officeart/2005/8/layout/chevron2"/>
    <dgm:cxn modelId="{06F3760E-8C84-4630-BF4D-5D895FB084A7}" type="presOf" srcId="{58081727-3941-40C9-ADB8-3A4AEB487F4F}" destId="{3D69853F-C598-4393-833C-1A36345B23AD}" srcOrd="0" destOrd="0" presId="urn:microsoft.com/office/officeart/2005/8/layout/chevron2"/>
    <dgm:cxn modelId="{575F6B8D-EE19-481F-9AA9-1116EA029FA0}" type="presOf" srcId="{B52BA10A-B39A-42D5-9360-6659E7D8A929}" destId="{8732CC58-5EA5-40CD-AAA8-AB4EF7585D7D}" srcOrd="0" destOrd="0" presId="urn:microsoft.com/office/officeart/2005/8/layout/chevron2"/>
    <dgm:cxn modelId="{ABFE0805-FB12-48A9-89F8-A01EDDE29889}" srcId="{DE10A597-5AB2-4424-BDF7-DA7FF83062B7}" destId="{B2E76AFA-BA67-486E-B15E-F84347B4BAF6}" srcOrd="1" destOrd="0" parTransId="{291F4FBD-49C5-4F49-8746-E69775B8ACF9}" sibTransId="{7725827D-08E4-4889-AAD7-C746D91E95C8}"/>
    <dgm:cxn modelId="{D4EAE36A-D82E-4D9D-B534-FFCDCE849101}" srcId="{D4ED3F40-A035-4F69-9950-F0BCDE2F9646}" destId="{7AAF10D1-7E70-45BE-922A-77BD508BB229}" srcOrd="0" destOrd="0" parTransId="{385BB33B-2EBA-45BD-8732-F727825F419B}" sibTransId="{D5F0E607-0490-4775-82F4-58CA9C0A1F23}"/>
    <dgm:cxn modelId="{BBE18E53-B5E0-4154-A4F1-4852AB61ECBD}" srcId="{58081727-3941-40C9-ADB8-3A4AEB487F4F}" destId="{B52BA10A-B39A-42D5-9360-6659E7D8A929}" srcOrd="2" destOrd="0" parTransId="{8A2B64C3-AF98-4778-A527-49AE7E3938E8}" sibTransId="{F21F6731-C2BA-4064-ACE0-FA6FE46FF6BA}"/>
    <dgm:cxn modelId="{1C960ED8-88DC-44A1-937F-46A194915806}" srcId="{DE10A597-5AB2-4424-BDF7-DA7FF83062B7}" destId="{1E810F25-297B-4AAA-AD2F-A3D6B57D37BE}" srcOrd="0" destOrd="0" parTransId="{0EE14C44-60BA-4BD5-B5B1-31239F3CD233}" sibTransId="{66B4061C-D160-4ECF-8515-D990CB7EB1FB}"/>
    <dgm:cxn modelId="{5DD70D43-6A2D-429E-8E93-6E6845F78092}" type="presOf" srcId="{B2E76AFA-BA67-486E-B15E-F84347B4BAF6}" destId="{419EF100-BEAD-4D7D-9694-0A0B8641518F}" srcOrd="0" destOrd="1" presId="urn:microsoft.com/office/officeart/2005/8/layout/chevron2"/>
    <dgm:cxn modelId="{562CCC24-5BC4-4083-A87D-70160678AE2B}" srcId="{B52BA10A-B39A-42D5-9360-6659E7D8A929}" destId="{3FD49A9E-4C79-494E-80AA-FEFAE76E097E}" srcOrd="0" destOrd="0" parTransId="{5FB89D94-55A0-4D5B-889D-1C838D7144A3}" sibTransId="{D3FBBCC8-50FE-41A4-81EE-FA94EB6C35AE}"/>
    <dgm:cxn modelId="{218585F0-4400-4772-A2D1-F4F9D2E067E1}" type="presOf" srcId="{1E810F25-297B-4AAA-AD2F-A3D6B57D37BE}" destId="{419EF100-BEAD-4D7D-9694-0A0B8641518F}" srcOrd="0" destOrd="0" presId="urn:microsoft.com/office/officeart/2005/8/layout/chevron2"/>
    <dgm:cxn modelId="{4779BCC9-525F-40B8-B22C-310AB7B47499}" type="presOf" srcId="{62CCB10C-8DC7-4463-9F00-D3FBAF773F96}" destId="{600FE1E5-EE1D-47E4-8B99-DF69405052DB}" srcOrd="0" destOrd="1" presId="urn:microsoft.com/office/officeart/2005/8/layout/chevron2"/>
    <dgm:cxn modelId="{7050771F-37DE-4AA4-9384-0D8B64CB65D2}" srcId="{B52BA10A-B39A-42D5-9360-6659E7D8A929}" destId="{62CCB10C-8DC7-4463-9F00-D3FBAF773F96}" srcOrd="1" destOrd="0" parTransId="{F959B290-0D26-4514-A6C6-2788B4625600}" sibTransId="{72324D23-F076-4368-8228-F107BF3D7869}"/>
    <dgm:cxn modelId="{81E0DA75-7AB0-4813-B857-11A44F8B88AD}" type="presOf" srcId="{3FD49A9E-4C79-494E-80AA-FEFAE76E097E}" destId="{600FE1E5-EE1D-47E4-8B99-DF69405052DB}" srcOrd="0" destOrd="0" presId="urn:microsoft.com/office/officeart/2005/8/layout/chevron2"/>
    <dgm:cxn modelId="{75F9A2AE-E2C4-4869-B42B-169A96F2FE53}" type="presOf" srcId="{7AAF10D1-7E70-45BE-922A-77BD508BB229}" destId="{92C87234-3E9D-4DB9-8477-180488B6A219}" srcOrd="0" destOrd="0" presId="urn:microsoft.com/office/officeart/2005/8/layout/chevron2"/>
    <dgm:cxn modelId="{283B9D27-C02D-4B03-95A9-A161C6F201D6}" type="presOf" srcId="{D4ED3F40-A035-4F69-9950-F0BCDE2F9646}" destId="{F5050BB9-C8EE-4DA2-B1ED-5C4EA4637B7D}" srcOrd="0" destOrd="0" presId="urn:microsoft.com/office/officeart/2005/8/layout/chevron2"/>
    <dgm:cxn modelId="{5A636517-15BD-410D-A6A2-F904CADD00F5}" srcId="{58081727-3941-40C9-ADB8-3A4AEB487F4F}" destId="{DE10A597-5AB2-4424-BDF7-DA7FF83062B7}" srcOrd="0" destOrd="0" parTransId="{6F6316F2-9983-4785-820A-D9224F54979A}" sibTransId="{FFA763E1-1132-42B6-83DF-B6F9641AE1B3}"/>
    <dgm:cxn modelId="{FEFF0193-3B9D-43C9-AF8C-24DCA2D90BCE}" srcId="{58081727-3941-40C9-ADB8-3A4AEB487F4F}" destId="{D4ED3F40-A035-4F69-9950-F0BCDE2F9646}" srcOrd="1" destOrd="0" parTransId="{478962D7-A59C-4DDB-8457-C29351AC8CED}" sibTransId="{893A5827-8098-443B-A66B-0CB94BEA8095}"/>
    <dgm:cxn modelId="{855080DB-D663-4914-AD35-03727530E474}" type="presParOf" srcId="{3D69853F-C598-4393-833C-1A36345B23AD}" destId="{06C4F443-FEC2-4E88-A11B-774ECFC12A46}" srcOrd="0" destOrd="0" presId="urn:microsoft.com/office/officeart/2005/8/layout/chevron2"/>
    <dgm:cxn modelId="{3798402A-8E83-4CC4-B279-F99C10A5009F}" type="presParOf" srcId="{06C4F443-FEC2-4E88-A11B-774ECFC12A46}" destId="{A7FE976A-F1C6-43D8-BEB4-BBCB8B2A1224}" srcOrd="0" destOrd="0" presId="urn:microsoft.com/office/officeart/2005/8/layout/chevron2"/>
    <dgm:cxn modelId="{FE891040-56D7-4D8F-A2D3-4AB8C2675A07}" type="presParOf" srcId="{06C4F443-FEC2-4E88-A11B-774ECFC12A46}" destId="{419EF100-BEAD-4D7D-9694-0A0B8641518F}" srcOrd="1" destOrd="0" presId="urn:microsoft.com/office/officeart/2005/8/layout/chevron2"/>
    <dgm:cxn modelId="{8EA95A69-213F-4F80-98B8-211548AD0420}" type="presParOf" srcId="{3D69853F-C598-4393-833C-1A36345B23AD}" destId="{B0E30A39-55A1-4CB7-9AEA-4E7E7BC24E00}" srcOrd="1" destOrd="0" presId="urn:microsoft.com/office/officeart/2005/8/layout/chevron2"/>
    <dgm:cxn modelId="{742029D6-384E-43A1-A97F-452EAEFD1850}" type="presParOf" srcId="{3D69853F-C598-4393-833C-1A36345B23AD}" destId="{262AD4F6-2151-48CF-AF7A-76DCDCDFD862}" srcOrd="2" destOrd="0" presId="urn:microsoft.com/office/officeart/2005/8/layout/chevron2"/>
    <dgm:cxn modelId="{E49D2D81-61D2-43AB-B05A-3185AB5648C5}" type="presParOf" srcId="{262AD4F6-2151-48CF-AF7A-76DCDCDFD862}" destId="{F5050BB9-C8EE-4DA2-B1ED-5C4EA4637B7D}" srcOrd="0" destOrd="0" presId="urn:microsoft.com/office/officeart/2005/8/layout/chevron2"/>
    <dgm:cxn modelId="{C59B7078-706C-4252-98E1-B148792FF797}" type="presParOf" srcId="{262AD4F6-2151-48CF-AF7A-76DCDCDFD862}" destId="{92C87234-3E9D-4DB9-8477-180488B6A219}" srcOrd="1" destOrd="0" presId="urn:microsoft.com/office/officeart/2005/8/layout/chevron2"/>
    <dgm:cxn modelId="{1CF0FA57-4C61-487E-99A1-9019A27F65C0}" type="presParOf" srcId="{3D69853F-C598-4393-833C-1A36345B23AD}" destId="{50684881-9A8C-4602-91D9-40C44CEBF1AF}" srcOrd="3" destOrd="0" presId="urn:microsoft.com/office/officeart/2005/8/layout/chevron2"/>
    <dgm:cxn modelId="{4CFA3E1C-F8AF-4C3B-B83E-7FCE7B2EE0C9}" type="presParOf" srcId="{3D69853F-C598-4393-833C-1A36345B23AD}" destId="{1D7EDADA-CAF8-4931-9DAB-9AEFD39C9DAD}" srcOrd="4" destOrd="0" presId="urn:microsoft.com/office/officeart/2005/8/layout/chevron2"/>
    <dgm:cxn modelId="{D924A3FA-CE64-4120-B17A-938E6E3B4559}" type="presParOf" srcId="{1D7EDADA-CAF8-4931-9DAB-9AEFD39C9DAD}" destId="{8732CC58-5EA5-40CD-AAA8-AB4EF7585D7D}" srcOrd="0" destOrd="0" presId="urn:microsoft.com/office/officeart/2005/8/layout/chevron2"/>
    <dgm:cxn modelId="{C8C0EE59-1F15-4846-8408-C9E074CCB1E3}" type="presParOf" srcId="{1D7EDADA-CAF8-4931-9DAB-9AEFD39C9DAD}" destId="{600FE1E5-EE1D-47E4-8B99-DF69405052DB}"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EA2F47-9C67-4DB0-95E1-2B00EE9859B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6B16C14-C087-4E62-9202-998F52321CB4}">
      <dgm:prSet phldrT="[Text]"/>
      <dgm:spPr/>
      <dgm:t>
        <a:bodyPr/>
        <a:lstStyle/>
        <a:p>
          <a:r>
            <a:rPr lang="en-GB" dirty="0" smtClean="0"/>
            <a:t>Using applicators the </a:t>
          </a:r>
          <a:r>
            <a:rPr lang="en-GB" dirty="0" err="1" smtClean="0"/>
            <a:t>spermicide</a:t>
          </a:r>
          <a:r>
            <a:rPr lang="en-GB" dirty="0" smtClean="0"/>
            <a:t> is placed near the Cervix</a:t>
          </a:r>
          <a:endParaRPr lang="en-GB" dirty="0"/>
        </a:p>
      </dgm:t>
    </dgm:pt>
    <dgm:pt modelId="{F6D2BE9F-A578-44F2-912C-BF240CFB75DD}" type="parTrans" cxnId="{DA234BDF-28E4-4ECA-A0A4-3E8F68E2B96A}">
      <dgm:prSet/>
      <dgm:spPr/>
      <dgm:t>
        <a:bodyPr/>
        <a:lstStyle/>
        <a:p>
          <a:endParaRPr lang="en-GB"/>
        </a:p>
      </dgm:t>
    </dgm:pt>
    <dgm:pt modelId="{B461D6C7-2829-4826-A076-7737E5F6CCEE}" type="sibTrans" cxnId="{DA234BDF-28E4-4ECA-A0A4-3E8F68E2B96A}">
      <dgm:prSet/>
      <dgm:spPr/>
      <dgm:t>
        <a:bodyPr/>
        <a:lstStyle/>
        <a:p>
          <a:endParaRPr lang="en-GB"/>
        </a:p>
      </dgm:t>
    </dgm:pt>
    <dgm:pt modelId="{1BDA57CB-37F6-4436-B584-D53DDAA18DB1}">
      <dgm:prSet phldrT="[Text]"/>
      <dgm:spPr/>
      <dgm:t>
        <a:bodyPr/>
        <a:lstStyle/>
        <a:p>
          <a:r>
            <a:rPr lang="en-GB" dirty="0" err="1" smtClean="0"/>
            <a:t>Spermicide</a:t>
          </a:r>
          <a:r>
            <a:rPr lang="en-GB" dirty="0" smtClean="0"/>
            <a:t> can immobilize the sperm to prevent it from fertilizing the egg cell</a:t>
          </a:r>
          <a:endParaRPr lang="en-GB" dirty="0"/>
        </a:p>
      </dgm:t>
    </dgm:pt>
    <dgm:pt modelId="{87E25197-74AD-4BE6-B434-AB3DA35D0ED6}" type="parTrans" cxnId="{EB975E67-D7F5-4C58-B15F-D6C8D77185CA}">
      <dgm:prSet/>
      <dgm:spPr/>
      <dgm:t>
        <a:bodyPr/>
        <a:lstStyle/>
        <a:p>
          <a:endParaRPr lang="en-GB"/>
        </a:p>
      </dgm:t>
    </dgm:pt>
    <dgm:pt modelId="{4CD490DC-63CF-4EE6-BA41-13A3F15E80BF}" type="sibTrans" cxnId="{EB975E67-D7F5-4C58-B15F-D6C8D77185CA}">
      <dgm:prSet/>
      <dgm:spPr/>
      <dgm:t>
        <a:bodyPr/>
        <a:lstStyle/>
        <a:p>
          <a:endParaRPr lang="en-GB"/>
        </a:p>
      </dgm:t>
    </dgm:pt>
    <dgm:pt modelId="{1798BB0E-3110-458F-A0A2-FBB67A0FEE13}">
      <dgm:prSet phldrT="[Text]"/>
      <dgm:spPr/>
      <dgm:t>
        <a:bodyPr/>
        <a:lstStyle/>
        <a:p>
          <a:r>
            <a:rPr lang="en-GB" dirty="0" err="1" smtClean="0"/>
            <a:t>Spermicide</a:t>
          </a:r>
          <a:r>
            <a:rPr lang="en-GB" dirty="0" smtClean="0"/>
            <a:t> can </a:t>
          </a:r>
          <a:r>
            <a:rPr lang="en-GB" dirty="0" err="1" smtClean="0"/>
            <a:t>aslo</a:t>
          </a:r>
          <a:r>
            <a:rPr lang="en-GB" dirty="0" smtClean="0"/>
            <a:t> directly kill sperm cells </a:t>
          </a:r>
          <a:endParaRPr lang="en-GB" dirty="0"/>
        </a:p>
      </dgm:t>
    </dgm:pt>
    <dgm:pt modelId="{A40D4838-12BF-49B9-B94E-38205731E7BA}" type="parTrans" cxnId="{8C6BD3B2-E3E7-4091-9C77-B21C693A9B61}">
      <dgm:prSet/>
      <dgm:spPr/>
      <dgm:t>
        <a:bodyPr/>
        <a:lstStyle/>
        <a:p>
          <a:endParaRPr lang="en-GB"/>
        </a:p>
      </dgm:t>
    </dgm:pt>
    <dgm:pt modelId="{AEBC9D3E-D8DF-4C59-8C42-AB19B23A29A1}" type="sibTrans" cxnId="{8C6BD3B2-E3E7-4091-9C77-B21C693A9B61}">
      <dgm:prSet/>
      <dgm:spPr/>
      <dgm:t>
        <a:bodyPr/>
        <a:lstStyle/>
        <a:p>
          <a:endParaRPr lang="en-GB"/>
        </a:p>
      </dgm:t>
    </dgm:pt>
    <dgm:pt modelId="{729312FD-1A44-4B3F-A6FD-5065E8A8AD23}" type="pres">
      <dgm:prSet presAssocID="{50EA2F47-9C67-4DB0-95E1-2B00EE9859B9}" presName="outerComposite" presStyleCnt="0">
        <dgm:presLayoutVars>
          <dgm:chMax val="5"/>
          <dgm:dir/>
          <dgm:resizeHandles val="exact"/>
        </dgm:presLayoutVars>
      </dgm:prSet>
      <dgm:spPr/>
      <dgm:t>
        <a:bodyPr/>
        <a:lstStyle/>
        <a:p>
          <a:endParaRPr lang="en-US"/>
        </a:p>
      </dgm:t>
    </dgm:pt>
    <dgm:pt modelId="{2B35AC47-B67A-4A80-A3D9-AD5798BA6242}" type="pres">
      <dgm:prSet presAssocID="{50EA2F47-9C67-4DB0-95E1-2B00EE9859B9}" presName="dummyMaxCanvas" presStyleCnt="0">
        <dgm:presLayoutVars/>
      </dgm:prSet>
      <dgm:spPr/>
    </dgm:pt>
    <dgm:pt modelId="{02AB6194-4D06-40A0-A42F-9CD875B72629}" type="pres">
      <dgm:prSet presAssocID="{50EA2F47-9C67-4DB0-95E1-2B00EE9859B9}" presName="ThreeNodes_1" presStyleLbl="node1" presStyleIdx="0" presStyleCnt="3">
        <dgm:presLayoutVars>
          <dgm:bulletEnabled val="1"/>
        </dgm:presLayoutVars>
      </dgm:prSet>
      <dgm:spPr/>
      <dgm:t>
        <a:bodyPr/>
        <a:lstStyle/>
        <a:p>
          <a:endParaRPr lang="en-GB"/>
        </a:p>
      </dgm:t>
    </dgm:pt>
    <dgm:pt modelId="{049F0D69-46F3-4DA4-9518-5A4E7016C40E}" type="pres">
      <dgm:prSet presAssocID="{50EA2F47-9C67-4DB0-95E1-2B00EE9859B9}" presName="ThreeNodes_2" presStyleLbl="node1" presStyleIdx="1" presStyleCnt="3">
        <dgm:presLayoutVars>
          <dgm:bulletEnabled val="1"/>
        </dgm:presLayoutVars>
      </dgm:prSet>
      <dgm:spPr/>
      <dgm:t>
        <a:bodyPr/>
        <a:lstStyle/>
        <a:p>
          <a:endParaRPr lang="en-GB"/>
        </a:p>
      </dgm:t>
    </dgm:pt>
    <dgm:pt modelId="{1F5D39D5-261C-483B-A061-E89A54A1A086}" type="pres">
      <dgm:prSet presAssocID="{50EA2F47-9C67-4DB0-95E1-2B00EE9859B9}" presName="ThreeNodes_3" presStyleLbl="node1" presStyleIdx="2" presStyleCnt="3">
        <dgm:presLayoutVars>
          <dgm:bulletEnabled val="1"/>
        </dgm:presLayoutVars>
      </dgm:prSet>
      <dgm:spPr/>
      <dgm:t>
        <a:bodyPr/>
        <a:lstStyle/>
        <a:p>
          <a:endParaRPr lang="en-GB"/>
        </a:p>
      </dgm:t>
    </dgm:pt>
    <dgm:pt modelId="{826462AD-9503-4733-97F9-D1A363C60CDD}" type="pres">
      <dgm:prSet presAssocID="{50EA2F47-9C67-4DB0-95E1-2B00EE9859B9}" presName="ThreeConn_1-2" presStyleLbl="fgAccFollowNode1" presStyleIdx="0" presStyleCnt="2">
        <dgm:presLayoutVars>
          <dgm:bulletEnabled val="1"/>
        </dgm:presLayoutVars>
      </dgm:prSet>
      <dgm:spPr/>
      <dgm:t>
        <a:bodyPr/>
        <a:lstStyle/>
        <a:p>
          <a:endParaRPr lang="en-US"/>
        </a:p>
      </dgm:t>
    </dgm:pt>
    <dgm:pt modelId="{D202DE38-3D99-4FD2-9DCF-5FE13F1D3C61}" type="pres">
      <dgm:prSet presAssocID="{50EA2F47-9C67-4DB0-95E1-2B00EE9859B9}" presName="ThreeConn_2-3" presStyleLbl="fgAccFollowNode1" presStyleIdx="1" presStyleCnt="2">
        <dgm:presLayoutVars>
          <dgm:bulletEnabled val="1"/>
        </dgm:presLayoutVars>
      </dgm:prSet>
      <dgm:spPr/>
      <dgm:t>
        <a:bodyPr/>
        <a:lstStyle/>
        <a:p>
          <a:endParaRPr lang="en-US"/>
        </a:p>
      </dgm:t>
    </dgm:pt>
    <dgm:pt modelId="{3F7BB16A-96FD-4F4B-9938-AD4438554710}" type="pres">
      <dgm:prSet presAssocID="{50EA2F47-9C67-4DB0-95E1-2B00EE9859B9}" presName="ThreeNodes_1_text" presStyleLbl="node1" presStyleIdx="2" presStyleCnt="3">
        <dgm:presLayoutVars>
          <dgm:bulletEnabled val="1"/>
        </dgm:presLayoutVars>
      </dgm:prSet>
      <dgm:spPr/>
      <dgm:t>
        <a:bodyPr/>
        <a:lstStyle/>
        <a:p>
          <a:endParaRPr lang="en-GB"/>
        </a:p>
      </dgm:t>
    </dgm:pt>
    <dgm:pt modelId="{CFEFF964-4791-40D4-8E1C-04F99B8E8877}" type="pres">
      <dgm:prSet presAssocID="{50EA2F47-9C67-4DB0-95E1-2B00EE9859B9}" presName="ThreeNodes_2_text" presStyleLbl="node1" presStyleIdx="2" presStyleCnt="3">
        <dgm:presLayoutVars>
          <dgm:bulletEnabled val="1"/>
        </dgm:presLayoutVars>
      </dgm:prSet>
      <dgm:spPr/>
      <dgm:t>
        <a:bodyPr/>
        <a:lstStyle/>
        <a:p>
          <a:endParaRPr lang="en-GB"/>
        </a:p>
      </dgm:t>
    </dgm:pt>
    <dgm:pt modelId="{673FEAED-92E3-45E6-8B58-1BA4B71C0DA8}" type="pres">
      <dgm:prSet presAssocID="{50EA2F47-9C67-4DB0-95E1-2B00EE9859B9}" presName="ThreeNodes_3_text" presStyleLbl="node1" presStyleIdx="2" presStyleCnt="3">
        <dgm:presLayoutVars>
          <dgm:bulletEnabled val="1"/>
        </dgm:presLayoutVars>
      </dgm:prSet>
      <dgm:spPr/>
      <dgm:t>
        <a:bodyPr/>
        <a:lstStyle/>
        <a:p>
          <a:endParaRPr lang="en-GB"/>
        </a:p>
      </dgm:t>
    </dgm:pt>
  </dgm:ptLst>
  <dgm:cxnLst>
    <dgm:cxn modelId="{DA234BDF-28E4-4ECA-A0A4-3E8F68E2B96A}" srcId="{50EA2F47-9C67-4DB0-95E1-2B00EE9859B9}" destId="{E6B16C14-C087-4E62-9202-998F52321CB4}" srcOrd="0" destOrd="0" parTransId="{F6D2BE9F-A578-44F2-912C-BF240CFB75DD}" sibTransId="{B461D6C7-2829-4826-A076-7737E5F6CCEE}"/>
    <dgm:cxn modelId="{998057A3-01E8-46DC-A4E7-6E99D7D1E799}" type="presOf" srcId="{1798BB0E-3110-458F-A0A2-FBB67A0FEE13}" destId="{673FEAED-92E3-45E6-8B58-1BA4B71C0DA8}" srcOrd="1" destOrd="0" presId="urn:microsoft.com/office/officeart/2005/8/layout/vProcess5"/>
    <dgm:cxn modelId="{93B4164E-DFE3-45AE-A3CC-75C27BD4C224}" type="presOf" srcId="{50EA2F47-9C67-4DB0-95E1-2B00EE9859B9}" destId="{729312FD-1A44-4B3F-A6FD-5065E8A8AD23}" srcOrd="0" destOrd="0" presId="urn:microsoft.com/office/officeart/2005/8/layout/vProcess5"/>
    <dgm:cxn modelId="{B63B1EF5-4677-4A57-96B2-047C3D3F9BFB}" type="presOf" srcId="{4CD490DC-63CF-4EE6-BA41-13A3F15E80BF}" destId="{D202DE38-3D99-4FD2-9DCF-5FE13F1D3C61}" srcOrd="0" destOrd="0" presId="urn:microsoft.com/office/officeart/2005/8/layout/vProcess5"/>
    <dgm:cxn modelId="{D7BC395C-A77B-44F3-BD6C-B30B7E0049D4}" type="presOf" srcId="{E6B16C14-C087-4E62-9202-998F52321CB4}" destId="{3F7BB16A-96FD-4F4B-9938-AD4438554710}" srcOrd="1" destOrd="0" presId="urn:microsoft.com/office/officeart/2005/8/layout/vProcess5"/>
    <dgm:cxn modelId="{8C6BD3B2-E3E7-4091-9C77-B21C693A9B61}" srcId="{50EA2F47-9C67-4DB0-95E1-2B00EE9859B9}" destId="{1798BB0E-3110-458F-A0A2-FBB67A0FEE13}" srcOrd="2" destOrd="0" parTransId="{A40D4838-12BF-49B9-B94E-38205731E7BA}" sibTransId="{AEBC9D3E-D8DF-4C59-8C42-AB19B23A29A1}"/>
    <dgm:cxn modelId="{0C6D0CA7-1D25-404D-ABBA-695D7DF30A02}" type="presOf" srcId="{1798BB0E-3110-458F-A0A2-FBB67A0FEE13}" destId="{1F5D39D5-261C-483B-A061-E89A54A1A086}" srcOrd="0" destOrd="0" presId="urn:microsoft.com/office/officeart/2005/8/layout/vProcess5"/>
    <dgm:cxn modelId="{7C785152-5875-4C37-A8C9-B588AF5D5ED4}" type="presOf" srcId="{E6B16C14-C087-4E62-9202-998F52321CB4}" destId="{02AB6194-4D06-40A0-A42F-9CD875B72629}" srcOrd="0" destOrd="0" presId="urn:microsoft.com/office/officeart/2005/8/layout/vProcess5"/>
    <dgm:cxn modelId="{EB975E67-D7F5-4C58-B15F-D6C8D77185CA}" srcId="{50EA2F47-9C67-4DB0-95E1-2B00EE9859B9}" destId="{1BDA57CB-37F6-4436-B584-D53DDAA18DB1}" srcOrd="1" destOrd="0" parTransId="{87E25197-74AD-4BE6-B434-AB3DA35D0ED6}" sibTransId="{4CD490DC-63CF-4EE6-BA41-13A3F15E80BF}"/>
    <dgm:cxn modelId="{E875EEC4-1039-456A-BD81-44076D1572F3}" type="presOf" srcId="{1BDA57CB-37F6-4436-B584-D53DDAA18DB1}" destId="{CFEFF964-4791-40D4-8E1C-04F99B8E8877}" srcOrd="1" destOrd="0" presId="urn:microsoft.com/office/officeart/2005/8/layout/vProcess5"/>
    <dgm:cxn modelId="{605D4EF0-FCEB-4FEE-A6DB-C6CF6BD7E159}" type="presOf" srcId="{B461D6C7-2829-4826-A076-7737E5F6CCEE}" destId="{826462AD-9503-4733-97F9-D1A363C60CDD}" srcOrd="0" destOrd="0" presId="urn:microsoft.com/office/officeart/2005/8/layout/vProcess5"/>
    <dgm:cxn modelId="{D026200C-4CE5-4A0E-AD5E-A4C0D476AF6B}" type="presOf" srcId="{1BDA57CB-37F6-4436-B584-D53DDAA18DB1}" destId="{049F0D69-46F3-4DA4-9518-5A4E7016C40E}" srcOrd="0" destOrd="0" presId="urn:microsoft.com/office/officeart/2005/8/layout/vProcess5"/>
    <dgm:cxn modelId="{91F2A34D-9D77-4FB6-8612-352217300434}" type="presParOf" srcId="{729312FD-1A44-4B3F-A6FD-5065E8A8AD23}" destId="{2B35AC47-B67A-4A80-A3D9-AD5798BA6242}" srcOrd="0" destOrd="0" presId="urn:microsoft.com/office/officeart/2005/8/layout/vProcess5"/>
    <dgm:cxn modelId="{609A2C66-43C5-4712-BC85-98229537428F}" type="presParOf" srcId="{729312FD-1A44-4B3F-A6FD-5065E8A8AD23}" destId="{02AB6194-4D06-40A0-A42F-9CD875B72629}" srcOrd="1" destOrd="0" presId="urn:microsoft.com/office/officeart/2005/8/layout/vProcess5"/>
    <dgm:cxn modelId="{8C5B62A6-56A2-4B89-950C-AE0F1CFA4007}" type="presParOf" srcId="{729312FD-1A44-4B3F-A6FD-5065E8A8AD23}" destId="{049F0D69-46F3-4DA4-9518-5A4E7016C40E}" srcOrd="2" destOrd="0" presId="urn:microsoft.com/office/officeart/2005/8/layout/vProcess5"/>
    <dgm:cxn modelId="{B61D6E6F-138B-4331-903B-C484E498347B}" type="presParOf" srcId="{729312FD-1A44-4B3F-A6FD-5065E8A8AD23}" destId="{1F5D39D5-261C-483B-A061-E89A54A1A086}" srcOrd="3" destOrd="0" presId="urn:microsoft.com/office/officeart/2005/8/layout/vProcess5"/>
    <dgm:cxn modelId="{4EF6567B-4A23-404F-B7BE-5ADDA5EA75EE}" type="presParOf" srcId="{729312FD-1A44-4B3F-A6FD-5065E8A8AD23}" destId="{826462AD-9503-4733-97F9-D1A363C60CDD}" srcOrd="4" destOrd="0" presId="urn:microsoft.com/office/officeart/2005/8/layout/vProcess5"/>
    <dgm:cxn modelId="{4C16FECB-3D2B-4376-825D-7788AC5A4766}" type="presParOf" srcId="{729312FD-1A44-4B3F-A6FD-5065E8A8AD23}" destId="{D202DE38-3D99-4FD2-9DCF-5FE13F1D3C61}" srcOrd="5" destOrd="0" presId="urn:microsoft.com/office/officeart/2005/8/layout/vProcess5"/>
    <dgm:cxn modelId="{4A8C80A3-A17E-43F1-A451-2CFC9FE4826F}" type="presParOf" srcId="{729312FD-1A44-4B3F-A6FD-5065E8A8AD23}" destId="{3F7BB16A-96FD-4F4B-9938-AD4438554710}" srcOrd="6" destOrd="0" presId="urn:microsoft.com/office/officeart/2005/8/layout/vProcess5"/>
    <dgm:cxn modelId="{F1AEB983-3098-4FC6-832B-A3F08BC29807}" type="presParOf" srcId="{729312FD-1A44-4B3F-A6FD-5065E8A8AD23}" destId="{CFEFF964-4791-40D4-8E1C-04F99B8E8877}" srcOrd="7" destOrd="0" presId="urn:microsoft.com/office/officeart/2005/8/layout/vProcess5"/>
    <dgm:cxn modelId="{2A8471A2-975D-4971-9CCE-E65E2AD6B277}" type="presParOf" srcId="{729312FD-1A44-4B3F-A6FD-5065E8A8AD23}" destId="{673FEAED-92E3-45E6-8B58-1BA4B71C0DA8}"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FE976A-F1C6-43D8-BEB4-BBCB8B2A1224}">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GB" sz="3100" kern="1200" dirty="0" smtClean="0"/>
            <a:t>1.</a:t>
          </a:r>
          <a:endParaRPr lang="en-GB" sz="3100" kern="1200" dirty="0"/>
        </a:p>
      </dsp:txBody>
      <dsp:txXfrm rot="5400000">
        <a:off x="-222646" y="223826"/>
        <a:ext cx="1484312" cy="1039018"/>
      </dsp:txXfrm>
    </dsp:sp>
    <dsp:sp modelId="{419EF100-BEAD-4D7D-9694-0A0B8641518F}">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Contains Oestrogen and Progesterone</a:t>
          </a:r>
          <a:endParaRPr lang="en-GB" sz="2000" kern="1200" dirty="0"/>
        </a:p>
        <a:p>
          <a:pPr marL="228600" lvl="1" indent="-228600" algn="l" defTabSz="889000">
            <a:lnSpc>
              <a:spcPct val="90000"/>
            </a:lnSpc>
            <a:spcBef>
              <a:spcPct val="0"/>
            </a:spcBef>
            <a:spcAft>
              <a:spcPct val="15000"/>
            </a:spcAft>
            <a:buChar char="••"/>
          </a:pPr>
          <a:r>
            <a:rPr lang="en-GB" sz="2000" kern="1200" dirty="0" smtClean="0"/>
            <a:t>These hormones are released into the blood stream</a:t>
          </a:r>
          <a:endParaRPr lang="en-GB" sz="2000" kern="1200" dirty="0"/>
        </a:p>
      </dsp:txBody>
      <dsp:txXfrm rot="5400000">
        <a:off x="3085107" y="-2044909"/>
        <a:ext cx="964803" cy="5056981"/>
      </dsp:txXfrm>
    </dsp:sp>
    <dsp:sp modelId="{F5050BB9-C8EE-4DA2-B1ED-5C4EA4637B7D}">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GB" sz="3100" kern="1200" dirty="0" smtClean="0"/>
            <a:t>2.</a:t>
          </a:r>
          <a:endParaRPr lang="en-GB" sz="3100" kern="1200" dirty="0"/>
        </a:p>
      </dsp:txBody>
      <dsp:txXfrm rot="5400000">
        <a:off x="-222646" y="1512490"/>
        <a:ext cx="1484312" cy="1039018"/>
      </dsp:txXfrm>
    </dsp:sp>
    <dsp:sp modelId="{92C87234-3E9D-4DB9-8477-180488B6A219}">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This prevents ovulation by simulating pregnancy in the uterus (implanted embryo and conditions replicated)</a:t>
          </a:r>
          <a:endParaRPr lang="en-GB" sz="2000" kern="1200" dirty="0"/>
        </a:p>
      </dsp:txBody>
      <dsp:txXfrm rot="5400000">
        <a:off x="3085107" y="-756245"/>
        <a:ext cx="964803" cy="5056981"/>
      </dsp:txXfrm>
    </dsp:sp>
    <dsp:sp modelId="{8732CC58-5EA5-40CD-AAA8-AB4EF7585D7D}">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GB" sz="3100" kern="1200" dirty="0" smtClean="0"/>
            <a:t>3.</a:t>
          </a:r>
          <a:endParaRPr lang="en-GB" sz="3100" kern="1200" dirty="0"/>
        </a:p>
      </dsp:txBody>
      <dsp:txXfrm rot="5400000">
        <a:off x="-222646" y="2801154"/>
        <a:ext cx="1484312" cy="1039018"/>
      </dsp:txXfrm>
    </dsp:sp>
    <dsp:sp modelId="{600FE1E5-EE1D-47E4-8B99-DF69405052DB}">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The mucus of the cervix thickens </a:t>
          </a:r>
          <a:endParaRPr lang="en-GB" sz="2000" kern="1200" dirty="0"/>
        </a:p>
        <a:p>
          <a:pPr marL="228600" lvl="1" indent="-228600" algn="l" defTabSz="889000">
            <a:lnSpc>
              <a:spcPct val="90000"/>
            </a:lnSpc>
            <a:spcBef>
              <a:spcPct val="0"/>
            </a:spcBef>
            <a:spcAft>
              <a:spcPct val="15000"/>
            </a:spcAft>
            <a:buChar char="••"/>
          </a:pPr>
          <a:r>
            <a:rPr lang="en-GB" sz="2000" kern="1200" dirty="0" smtClean="0"/>
            <a:t>Sperm is prevented from entrance</a:t>
          </a:r>
          <a:endParaRPr lang="en-GB" sz="2000" kern="1200" dirty="0"/>
        </a:p>
      </dsp:txBody>
      <dsp:txXfrm rot="5400000">
        <a:off x="3085107" y="532418"/>
        <a:ext cx="964803" cy="50569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AB6194-4D06-40A0-A42F-9CD875B72629}">
      <dsp:nvSpPr>
        <dsp:cNvPr id="0" name=""/>
        <dsp:cNvSpPr/>
      </dsp:nvSpPr>
      <dsp:spPr>
        <a:xfrm>
          <a:off x="0" y="0"/>
          <a:ext cx="5181600" cy="12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t>Using applicators the </a:t>
          </a:r>
          <a:r>
            <a:rPr lang="en-GB" sz="2400" kern="1200" dirty="0" err="1" smtClean="0"/>
            <a:t>spermicide</a:t>
          </a:r>
          <a:r>
            <a:rPr lang="en-GB" sz="2400" kern="1200" dirty="0" smtClean="0"/>
            <a:t> is placed near the Cervix</a:t>
          </a:r>
          <a:endParaRPr lang="en-GB" sz="2400" kern="1200" dirty="0"/>
        </a:p>
      </dsp:txBody>
      <dsp:txXfrm>
        <a:off x="0" y="0"/>
        <a:ext cx="3937406" cy="1219200"/>
      </dsp:txXfrm>
    </dsp:sp>
    <dsp:sp modelId="{049F0D69-46F3-4DA4-9518-5A4E7016C40E}">
      <dsp:nvSpPr>
        <dsp:cNvPr id="0" name=""/>
        <dsp:cNvSpPr/>
      </dsp:nvSpPr>
      <dsp:spPr>
        <a:xfrm>
          <a:off x="457199" y="1422399"/>
          <a:ext cx="5181600" cy="12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err="1" smtClean="0"/>
            <a:t>Spermicide</a:t>
          </a:r>
          <a:r>
            <a:rPr lang="en-GB" sz="2400" kern="1200" dirty="0" smtClean="0"/>
            <a:t> can immobilize the sperm to prevent it from fertilizing the egg cell</a:t>
          </a:r>
          <a:endParaRPr lang="en-GB" sz="2400" kern="1200" dirty="0"/>
        </a:p>
      </dsp:txBody>
      <dsp:txXfrm>
        <a:off x="457199" y="1422399"/>
        <a:ext cx="3931920" cy="1219200"/>
      </dsp:txXfrm>
    </dsp:sp>
    <dsp:sp modelId="{1F5D39D5-261C-483B-A061-E89A54A1A086}">
      <dsp:nvSpPr>
        <dsp:cNvPr id="0" name=""/>
        <dsp:cNvSpPr/>
      </dsp:nvSpPr>
      <dsp:spPr>
        <a:xfrm>
          <a:off x="914399" y="2844799"/>
          <a:ext cx="5181600" cy="12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err="1" smtClean="0"/>
            <a:t>Spermicide</a:t>
          </a:r>
          <a:r>
            <a:rPr lang="en-GB" sz="2400" kern="1200" dirty="0" smtClean="0"/>
            <a:t> can </a:t>
          </a:r>
          <a:r>
            <a:rPr lang="en-GB" sz="2400" kern="1200" dirty="0" err="1" smtClean="0"/>
            <a:t>aslo</a:t>
          </a:r>
          <a:r>
            <a:rPr lang="en-GB" sz="2400" kern="1200" dirty="0" smtClean="0"/>
            <a:t> directly kill sperm cells </a:t>
          </a:r>
          <a:endParaRPr lang="en-GB" sz="2400" kern="1200" dirty="0"/>
        </a:p>
      </dsp:txBody>
      <dsp:txXfrm>
        <a:off x="914399" y="2844799"/>
        <a:ext cx="3931920" cy="1219200"/>
      </dsp:txXfrm>
    </dsp:sp>
    <dsp:sp modelId="{826462AD-9503-4733-97F9-D1A363C60CDD}">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4389120" y="924560"/>
        <a:ext cx="792480" cy="792480"/>
      </dsp:txXfrm>
    </dsp:sp>
    <dsp:sp modelId="{D202DE38-3D99-4FD2-9DCF-5FE13F1D3C61}">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4846320" y="2338832"/>
        <a:ext cx="792480" cy="7924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FC3AADC-B9C4-444F-8572-460F51A0804A}"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2ED3B5-2725-41FD-9DD9-5A41761760DF}" type="slidenum">
              <a:rPr lang="en-GB"/>
              <a:pPr/>
              <a:t>1</a:t>
            </a:fld>
            <a:endParaRPr lang="en-GB"/>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E62AF-76EC-4CFB-B4CF-323BC602347E}" type="slidenum">
              <a:rPr lang="en-GB"/>
              <a:pPr/>
              <a:t>2</a:t>
            </a:fld>
            <a:endParaRPr lang="en-GB"/>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B4C03-B9C1-412E-836D-7B8481990BF7}" type="slidenum">
              <a:rPr lang="en-GB"/>
              <a:pPr/>
              <a:t>5</a:t>
            </a:fld>
            <a:endParaRPr lang="en-GB"/>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B4C03-B9C1-412E-836D-7B8481990BF7}" type="slidenum">
              <a:rPr lang="en-GB"/>
              <a:pPr/>
              <a:t>6</a:t>
            </a:fld>
            <a:endParaRPr lang="en-GB"/>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B4C03-B9C1-412E-836D-7B8481990BF7}" type="slidenum">
              <a:rPr lang="en-GB"/>
              <a:pPr/>
              <a:t>7</a:t>
            </a:fld>
            <a:endParaRPr lang="en-GB"/>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B4C03-B9C1-412E-836D-7B8481990BF7}" type="slidenum">
              <a:rPr lang="en-GB"/>
              <a:pPr/>
              <a:t>8</a:t>
            </a:fld>
            <a:endParaRPr lang="en-GB"/>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B4C03-B9C1-412E-836D-7B8481990BF7}" type="slidenum">
              <a:rPr lang="en-GB"/>
              <a:pPr/>
              <a:t>9</a:t>
            </a:fld>
            <a:endParaRPr lang="en-GB"/>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565150"/>
            <a:ext cx="7620000" cy="704850"/>
          </a:xfrm>
        </p:spPr>
        <p:txBody>
          <a:bodyPr/>
          <a:lstStyle>
            <a:lvl1pPr>
              <a:defRPr sz="4000"/>
            </a:lvl1pPr>
          </a:lstStyle>
          <a:p>
            <a:r>
              <a:rPr lang="en-US" smtClean="0"/>
              <a:t>Click to edit Master title style</a:t>
            </a:r>
            <a:endParaRPr lang="en-GB"/>
          </a:p>
        </p:txBody>
      </p:sp>
      <p:sp>
        <p:nvSpPr>
          <p:cNvPr id="3075" name="Rectangle 3"/>
          <p:cNvSpPr>
            <a:spLocks noGrp="1" noChangeArrowheads="1"/>
          </p:cNvSpPr>
          <p:nvPr>
            <p:ph type="subTitle" idx="1"/>
          </p:nvPr>
        </p:nvSpPr>
        <p:spPr>
          <a:xfrm>
            <a:off x="609600" y="1311275"/>
            <a:ext cx="7620000" cy="441325"/>
          </a:xfrm>
        </p:spPr>
        <p:txBody>
          <a:bodyPr/>
          <a:lstStyle>
            <a:lvl1pPr marL="0" indent="0">
              <a:buFontTx/>
              <a:buNone/>
              <a:defRPr sz="2800"/>
            </a:lvl1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19075"/>
            <a:ext cx="2181225" cy="5495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38125" y="219075"/>
            <a:ext cx="6391275" cy="549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19200" y="14478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53000" y="14478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219075"/>
            <a:ext cx="87249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1219200" y="1447800"/>
            <a:ext cx="73152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echanical%201.pptx"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Mechanical%201.pptx"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539552" y="1268760"/>
            <a:ext cx="7620000" cy="704850"/>
          </a:xfrm>
        </p:spPr>
        <p:txBody>
          <a:bodyPr/>
          <a:lstStyle/>
          <a:p>
            <a:r>
              <a:rPr lang="en-GB" dirty="0" smtClean="0"/>
              <a:t>Birth Control – Natural and Chemical Methods</a:t>
            </a:r>
            <a:endParaRPr lang="ru-RU" dirty="0"/>
          </a:p>
        </p:txBody>
      </p:sp>
      <p:sp>
        <p:nvSpPr>
          <p:cNvPr id="2053" name="Rectangle 5"/>
          <p:cNvSpPr>
            <a:spLocks noGrp="1" noChangeArrowheads="1"/>
          </p:cNvSpPr>
          <p:nvPr>
            <p:ph type="subTitle" idx="1"/>
          </p:nvPr>
        </p:nvSpPr>
        <p:spPr>
          <a:xfrm>
            <a:off x="251520" y="4221088"/>
            <a:ext cx="7620000" cy="441325"/>
          </a:xfrm>
        </p:spPr>
        <p:txBody>
          <a:bodyPr/>
          <a:lstStyle/>
          <a:p>
            <a:r>
              <a:rPr lang="en-GB" dirty="0" smtClean="0"/>
              <a:t>By </a:t>
            </a:r>
            <a:r>
              <a:rPr lang="en-GB" dirty="0" err="1" smtClean="0"/>
              <a:t>Abhishek</a:t>
            </a:r>
            <a:r>
              <a:rPr lang="en-GB" dirty="0" smtClean="0"/>
              <a:t>, </a:t>
            </a:r>
            <a:r>
              <a:rPr lang="en-GB" dirty="0" smtClean="0"/>
              <a:t>Benjamin, </a:t>
            </a:r>
            <a:r>
              <a:rPr lang="en-GB" dirty="0" err="1" smtClean="0"/>
              <a:t>Jay,Sahej,Nikhil</a:t>
            </a:r>
            <a:r>
              <a:rPr lang="en-GB" dirty="0" smtClean="0"/>
              <a:t>, </a:t>
            </a:r>
            <a:r>
              <a:rPr lang="en-GB" dirty="0" err="1" smtClean="0"/>
              <a:t>Rahool</a:t>
            </a:r>
            <a:r>
              <a:rPr lang="en-GB" dirty="0" smtClean="0"/>
              <a:t>, </a:t>
            </a:r>
            <a:r>
              <a:rPr lang="en-GB" dirty="0" err="1" smtClean="0"/>
              <a:t>Akashdeep,Anshul</a:t>
            </a:r>
            <a:r>
              <a:rPr lang="en-GB" dirty="0" smtClean="0"/>
              <a:t> and </a:t>
            </a:r>
            <a:r>
              <a:rPr lang="en-GB" dirty="0" err="1" smtClean="0"/>
              <a:t>Manoj</a:t>
            </a:r>
            <a:endParaRPr lang="en-GB" dirty="0"/>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https://encrypted-tbn1.google.com/images?q=tbn:ANd9GcQnf68xDSo6OvdfP8_apbaskmvMOgt0XrCXeUQQxJh48ybgkCWiz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48" y="0"/>
            <a:ext cx="9147348" cy="73251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2440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2.google.com/images?q=tbn:ANd9GcSEbXdBNVG1cirte_sAwuB2DRH9-vRTNVluANFVdUNmU9fe-tLOT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99343" y="-27384"/>
            <a:ext cx="3520411" cy="26369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normAutofit fontScale="90000"/>
          </a:bodyPr>
          <a:lstStyle/>
          <a:p>
            <a:pPr lvl="1" algn="l" rtl="0">
              <a:spcBef>
                <a:spcPct val="0"/>
              </a:spcBef>
            </a:pPr>
            <a:r>
              <a:rPr lang="en-US" sz="4400" dirty="0" smtClean="0">
                <a:solidFill>
                  <a:srgbClr val="000000"/>
                </a:solidFill>
                <a:hlinkClick r:id="rId3" action="ppaction://hlinkpres?slideindex=1&amp;slidetitle="/>
              </a:rPr>
              <a:t>Mechanical</a:t>
            </a:r>
            <a:endParaRPr lang="en-US" sz="3600" dirty="0">
              <a:solidFill>
                <a:srgbClr val="000000"/>
              </a:solidFill>
            </a:endParaRPr>
          </a:p>
        </p:txBody>
      </p:sp>
      <p:sp>
        <p:nvSpPr>
          <p:cNvPr id="5" name="Content Placeholder 4"/>
          <p:cNvSpPr>
            <a:spLocks noGrp="1"/>
          </p:cNvSpPr>
          <p:nvPr>
            <p:ph idx="1"/>
          </p:nvPr>
        </p:nvSpPr>
        <p:spPr>
          <a:xfrm>
            <a:off x="447675" y="1916832"/>
            <a:ext cx="8229600" cy="4525963"/>
          </a:xfrm>
        </p:spPr>
        <p:txBody>
          <a:bodyPr>
            <a:normAutofit fontScale="77500" lnSpcReduction="20000"/>
          </a:bodyPr>
          <a:lstStyle/>
          <a:p>
            <a:r>
              <a:rPr lang="en-US" dirty="0" smtClean="0"/>
              <a:t>IUD</a:t>
            </a:r>
          </a:p>
          <a:p>
            <a:pPr lvl="1"/>
            <a:r>
              <a:rPr lang="en-US" dirty="0" smtClean="0"/>
              <a:t>This is plastic copper coil which may be left in the uterus for months or lower end allow the coil to be removed via the vagina</a:t>
            </a:r>
          </a:p>
          <a:p>
            <a:pPr lvl="2"/>
            <a:r>
              <a:rPr lang="en-US" dirty="0" smtClean="0"/>
              <a:t>Quite reliable, particularly for women who have already had children.</a:t>
            </a:r>
          </a:p>
          <a:p>
            <a:pPr lvl="2"/>
            <a:r>
              <a:rPr lang="en-US" dirty="0" smtClean="0"/>
              <a:t>Irritates the lining of the uterus so that implantations of the zygote occur.</a:t>
            </a:r>
          </a:p>
          <a:p>
            <a:r>
              <a:rPr lang="en-US" dirty="0" smtClean="0"/>
              <a:t>Diaphragm or cap</a:t>
            </a:r>
          </a:p>
          <a:p>
            <a:pPr lvl="1"/>
            <a:r>
              <a:rPr lang="en-US" dirty="0" smtClean="0"/>
              <a:t>A thin rubber barrier with a springy outer ring to ensure a close fit. Prevents sperm from entering the uterus.</a:t>
            </a:r>
          </a:p>
          <a:p>
            <a:pPr lvl="2"/>
            <a:r>
              <a:rPr lang="en-US" dirty="0" smtClean="0"/>
              <a:t>Very reliable </a:t>
            </a:r>
          </a:p>
          <a:p>
            <a:pPr lvl="2"/>
            <a:r>
              <a:rPr lang="en-US" dirty="0" smtClean="0"/>
              <a:t>Correct size must be used</a:t>
            </a:r>
          </a:p>
          <a:p>
            <a:pPr lvl="2"/>
            <a:r>
              <a:rPr lang="en-US" dirty="0" smtClean="0"/>
              <a:t>Fitted before inter course</a:t>
            </a:r>
          </a:p>
          <a:p>
            <a:endParaRPr lang="en-US" b="1" dirty="0"/>
          </a:p>
        </p:txBody>
      </p:sp>
      <p:pic>
        <p:nvPicPr>
          <p:cNvPr id="3076" name="Picture 4" descr="https://encrypted-tbn3.google.com/images?q=tbn:ANd9GcT0N_Zvud3j-ctdafkQcnB-cMI2buBebXj843SPZM4Dp7HNsECH4Q"/>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75856" y="-27384"/>
            <a:ext cx="2323487" cy="2304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9464300"/>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encrypted-tbn1.google.com/images?q=tbn:ANd9GcSjiXaePS1i2q42reA3fL2nPNieK0um9Yywo9A9ShnB_T5EcSWew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53225" y="4943475"/>
            <a:ext cx="2390775" cy="19145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pPr lvl="1" algn="l" rtl="0">
              <a:spcBef>
                <a:spcPct val="0"/>
              </a:spcBef>
            </a:pPr>
            <a:r>
              <a:rPr lang="en-US" sz="4400" dirty="0" smtClean="0">
                <a:hlinkClick r:id="rId3" action="ppaction://hlinkpres?slideindex=1&amp;slidetitle="/>
              </a:rPr>
              <a:t>Mechanical</a:t>
            </a:r>
            <a:endParaRPr lang="en-US" sz="3600" dirty="0"/>
          </a:p>
        </p:txBody>
      </p:sp>
      <p:sp>
        <p:nvSpPr>
          <p:cNvPr id="3" name="Content Placeholder 2"/>
          <p:cNvSpPr>
            <a:spLocks noGrp="1"/>
          </p:cNvSpPr>
          <p:nvPr>
            <p:ph idx="1"/>
          </p:nvPr>
        </p:nvSpPr>
        <p:spPr>
          <a:xfrm>
            <a:off x="447675" y="2060848"/>
            <a:ext cx="8229600" cy="4525963"/>
          </a:xfrm>
        </p:spPr>
        <p:txBody>
          <a:bodyPr>
            <a:normAutofit fontScale="92500"/>
          </a:bodyPr>
          <a:lstStyle/>
          <a:p>
            <a:r>
              <a:rPr lang="en-US" dirty="0" smtClean="0"/>
              <a:t>Female condom or </a:t>
            </a:r>
            <a:r>
              <a:rPr lang="en-US" dirty="0" err="1" smtClean="0"/>
              <a:t>femidom</a:t>
            </a:r>
            <a:endParaRPr lang="en-US" dirty="0" smtClean="0"/>
          </a:p>
          <a:p>
            <a:pPr lvl="1"/>
            <a:r>
              <a:rPr lang="en-US" dirty="0" smtClean="0"/>
              <a:t>A thin sheath which lines the vagina, and prevents entry of sperm .The closed end has a ring to make fitting easier and the ring at the open end lies flat against the labia.</a:t>
            </a:r>
          </a:p>
          <a:p>
            <a:r>
              <a:rPr lang="en-US" dirty="0" smtClean="0"/>
              <a:t>Condom OR Sheath</a:t>
            </a:r>
          </a:p>
          <a:p>
            <a:pPr lvl="1"/>
            <a:r>
              <a:rPr lang="en-US" dirty="0" smtClean="0"/>
              <a:t> this is a thin rubber covering that is fitted over the erect penis before intercourse. If it prevents sperm being released into the vagina and also protects against sexually transmitted diseases.</a:t>
            </a:r>
            <a:endParaRPr lang="en-US" dirty="0"/>
          </a:p>
        </p:txBody>
      </p:sp>
      <p:pic>
        <p:nvPicPr>
          <p:cNvPr id="4098" name="Picture 2" descr="https://encrypted-tbn3.google.com/images?q=tbn:ANd9GcSD9GcwM6rsddSS_HaS9lZuSVrr2t7Ow7OinFCBQRDXtz1xwr2AgQ"/>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71848" y="0"/>
            <a:ext cx="4272152" cy="25649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6" descr="data:image/jpeg;base64,/9j/4AAQSkZJRgABAQAAAQABAAD/2wCEAAkGBhIQERUUEBIQEBUSGRgVFRgXFhAWFxEWGBoWFRQWFRIYHSYhGhskGRUVIS8hIycpOCwtFh4xNTAqNSYrLCoBCQoKDgwOGg8PGi0kHyUtLCwpLCkpLCwtLywwLCwsLCw0LSwtLywsLSwsKSwqKjIsLC8sNCwsLCoyLCksKSwsLf/AABEIAMIBAwMBIgACEQEDEQH/xAAbAAEAAgMBAQAAAAAAAAAAAAAABQYDBAcCAf/EAD8QAAIBAwIEBAMFBgQFBQAAAAECAAMEERIhBQYxQRMiUWEUcYEyQlKRoQcjcrHB8BYzQ4IVVGKi8TRjstHh/8QAGgEBAAMBAQEAAAAAAAAAAAAAAAMEBQIBBv/EACkRAAICAgIBAwMEAwAAAAAAAAABAgMEERIhMUFRkRMigRQzYaEFI3H/2gAMAwEAAhEDEQA/AO4zQ4xwr4hUXxKlLQ6vlDgnAI0k+m/6Cb8QCunlJmUipd3dQsBnL+UMAMsF/iGcfTpPS8qMDteXuB0HiDAO5znHv/TptLBEArTcpVQhFO+vAxXSpZtQTddwowScA9T1Y9sAezyf6XV0q5zpDLvuDlmxljt1PbaWKIBBW/LDoQfjLxtLA4LjBAIOkjHTb9Zm4nwDx6mvx69LChQKZC4wWJ3676v+1fSS8QCv/wCFX/52+9v3nQenTf6z3T5YYFT8ZeHSQceJswBB0kY6HAB+vqczsQCD/wALDznx7kGp1IfTjzFtgNsk6cnqQoHTaYzyq/8Azt6Dt0cYwO2nGO3WWCIBA1eVixQi6u1KLpyH3Yay/mYjPcDbGyjOZ4qcpu2zX16QBjGtd8Y3JxucjP1lhiAQq8vt4PhG4r7MGDhjrXByoDMTkBdI3zkjJzmfavLpZUBuLjVTXTryNZ3ByWxsT0JHUSZiAV1OVquDqvbpjgYOogBs5LEZ3GyjHbBxjO3u05VKoVe6uahcAMS7YB1ayUUk4BO2Mnb9Z+IBBcQ5WFZ9XxN1T74Spgf6Y9P/AG8/NieoGPbctA06amtXzSXSrhgHO6NkkDr5MfJiJNRAK+/KZJpt8XeaqYxnWPP5nIL7bnFRl2xtj0E+f4SYDC3l4m+fK6j7pXfbc5Ook7kjf0lhiAQFxylrAzdXmcYJ1jfYDJAGM7Zzie6/LJZmK3NzT1lmIRgv2jq3OMnHQegAHbeciAV6nyrUzlr69PXAD4GM5XPUkgADrg+m5zltuW2QODd3VQOhTzsp09cMhwMNv+knIgEMvLreG9M3V0wqY8xcF0wQfIxG2en1mKtypqC4ublWUuQwYdXOTkY6A4x8pPRAK9YcqvTKM15dOykMw1toc5yRoYnynAGMnp1zkzynJxUAJe3yADGBUHowJ3HcnP0+WLHEAgavKzMMfGXo2IP7zrkYJO2c/wBjEm6NPSoBJbAAyepx3M9xAEREAREQBERAESA4/wA0G1ubOh4ev42o9PVq0+HpUNnTg6s59RMY5xUcQrWlRFppb263LVmcAYJAIKkYUAb51doBY4la/wAf2dWhcVbOvb3LWyNUZPECdBtqZh5VztqwRPVTn6yo0qbXVxb271KVOsUNQNgVBtoIHnGc4IG+MwCxxIa/5ysaFKnWq3VBKdb/ACmLAip7rjqBkZPbvNvhvG6FyjVLerTrIjMjMjBlDLgsMj0yPzgG9E5437YaDW1evRRanw9ytuVNUDXTdgqXAYKcI3mwCPuneWrhnOFlcrVehdUKi0N6rB1xTG/mYnoux83TY7wCZiRPA+bLO+1fCXFKuU+0FO656Eqd8e8guNc63Pxj2fDbRburQRaldqlUUqdLWMogON2I3/s4AucSs8J55pNZm5vVbh3huaVVK22iovZGIHiA9iBvv6GbtDnKxeh8Qt1QNHUENTUNIckAK34TuNj6wCZiQ3DOcbG5Wq1C6oVVob1SHGKYGTqYn7ux83TY7yJsf2kW1zfUba0alcJVp1XaotT/ACzT+6aenuDnJI+sAt8SE4ZzrYXNY0be6oVaoz5VYEnHXT2bHtmYB+0PhmoJ8da6iGODUUYCZ1ZJ2H2T19IBYokfwXj9ve0/Eta1OugJUlTnDDqCOoO4O/qJW+D/ALS6NzfXVAeAlGzQs1ZqygsV06yKeNkUkgtq2IHrALpEhOGc7WFylR6F1RqLQUvVIb/LUZJZgd9Ox3m1wnmG2u9Xw1anX0adRQ6gusalyfcQCRiUPgf7Ulr3F9Sq0PBFgKzh/E1eMlBilQ40jSR5TjJ+1M3KX7TqV1Z1bq8Wnw9aNU0SHq6hnQjjfSu5140gHpALtEhE51sDQWuLu38F3FNX1qF8QgnQSejYBODibHA+ZLW+VmtK9OuqHS2g50ntkdR/WAScREAREQBERAEREAREQClftE4XctUsrq1om5NlWZ3pBlV3R10sUJ2JGOnvK8/Ary/q8Ru6ti9Ja9qttRt6tRUqVtLB2JZc6DttnvjtmdWiAcVsOXb90ulW2utBsKlupuks/iBVxhKNGvTwz0/4sDb1xLBwHlSsL6lUr2/kThNK3ywpsFrggPTxk+bGR+e86ViIBxHgnCbjh54U9a3WvUpULmk1q1W2WtTLVajiqi1Gww0kAkHYdZa/2Jf+irnQlMG8uCFQhkUeTZGGxUdAR6S4cc5Ztb5VW7oUq4Q5XWuSpPXS3UZwM+uBNrh/DaVvTWlQppSppsqoAqjucAe+TAOSXvKt49pxC2+Dqk1OJfFIf3ZStReop8p1dlTJB/EPebvOnIt1c3HERbUQq17W3Wm3kRar0qqO1PPYlUxvt07Tq8QDmvIvA6xv/iatDiFHw6HgarlrJdWWB8NKNCkupVxkOSO20z3lG84ZxO6uaNnVvqF+tInwmQVKNWkpQAq3VSDnPb6b9DiAcy4zw7idenZXd1bU6z21w9Z7SmVytFl0092bTUqpgnt9r2MhuLcpXl3R4hWWzegL2vaNTtj4evRROKtWooOlS2ScZ9fmezRAOVc5cj3Nxc8R+Go6Fr2VGnTYaFWpUp1UdqfXYlF05O3vMD8Cu768p1E4fU4cnwNe01v4Q01GRlTyoSdALeU4332E65EA5Jwjgd3WPC6B4e9keGur167GjocIullpMpJfxDufn36zBZcj3Is7BHtTrp8U8esCKRIoF3Jdjndcadt+g22nYogFQ5K4LVt7riTPSNNK9wKlI+XDrowWAHvKxxzkq7rpxladMg3Na3qUQxULcrSCs6ZztnTjfG+J1aIByi74RdX9xVuKdhVsFp2FxbaX8JXualRSEpqqnGhTjDHHb6XbkHg3wnD7am1JaNRaSeKoCg+JjzliOpzneWGIBxG/5G4gfGNKg6m5vb2i+6f+juvBPi9egNM/n0ma+5HvQtSolGtppcVr3K06ZoeI9B1RKdWiKmpCV0nAYd52iIBxn/BVzVpq/wALd/vuI2teotw9oztSprUWpVejSRVQHUAV8xOPzuvLHBatHivE6rUjTo1/hfCbyhahSmwqYA9GO+R3lxiAIiIAiIgCIiAIiIAiJjr3CoMuwUDudp43ryPJkia1PiVJtg6n6zZnkZKXhnri15QiInR4IiIAiJrVuI00OlnUHrjvPHJRW2z1JvpGzExUblX+ywb5GZYTT7Qaa8iIiengiIgCIiAIiIAiIgCIiAIiIAiIgCIiAIiIAiJC8w8c8ECnTwatTp3FMH77D6HA749AZxOahHlI6hBzfFEhfcRSiMuevQDdm/hHeVK/4g9w+aiaFX7C6gf9xx97+Xb1Pn4dslnYsx6sxyzfX+gmpcvlSAcHr+UwsnLlb9q6Rr0Y0a+/LPt7erTXJ+g9ZbeWRW8AGvsxJKg9VQ40hvfrt2zK/wAocDNfTdXA260k2O428RvfI8o7dTvjF2l3Bx3D/ZL19Ctl3J/ZH0ERE0zPET4zY6yoX/GHunZaRK0U222NY+pP4MdB3zk9hILr40x2/gmqqdj0iV4tzCEytACq/TqAqfNu59h9cSup3LZLMcsTuSfUmenp6B2GOw7SOu2qtURKPmasdABOADgnUT2GAfp0mFdfO+Xf4Rr1Uwqj1+Wbdpd1HrrTtt3zlm7IoPmJ9v8AxOgCRnAOBJaU9K+Zm3dyMF2+XZR2Hb55JlJs4tDpjpvtmXk3K2XXhCIiWysIiIAiIgCIiAIiIAiIgCIiAImhxHjNOgQGyWbcKOuPU+gmGjzFTJ31J8//AMkMr64y4uXZKqZyXJLolYnxWBGRuDPsmIhERANXid8KNJ6hGdIyB+I9FH1JA+soqXBapUqVCG0nzN/1YBY/IDCgdgPcy2806vAJXoGVm9lBzn5A6SfYGUWlaVKiaFQ6etVtSYLfaZRkjGcj6bzHz3KU1FeNbNTCUVByZ4XijXB8jFE7YUsze4zsB+c98N4LUq1BTFSpqbck4Hhp3Y/09TMlhwGvWqfvG8IscMrKnhquNlUA5c9NwQN/pLHSv7fhymmpatV61Dv16AO5yEAHRdyB2PU1qsfb5WdRLNl2vtr7ZY7K0WlTWmmyooUfIDG/vFzfU6f23Vc9Mnc/IdTKbT5zuapISnSA/Fipt8skZ/L6THTG5ZyXdtyx6n6+nsJesz4RWq1spQwpN7my60L+m/2XU/z/ACmxKI1U9emP0ln5e4ga1HUd8Ern8WMb/rj6STGzPrS4tdkd+N9Nck+iM5x4qUU0h0K6n/6gTpRP9zA59hjvK5d8RFsijGXbpj7x7sfaSHNoIuDrHl8rDfGpVXC7+gqHf0z7iRdfhV06l/DYa/KT5GNKmM5IXO7Mf6TOyedlsv4L+OoQrX8mu9OrVAPiOD30qAoHzO/8pY+TuBZZbh2ZlUEUs/ezsan5ZAPfJPpMPAuTzUw1aplAdlGNbLgHS7ocYz2AO3eXhVAGBsB+ks4eI9/Un+CDKyVrhD8n2IjM1zLESHueZqasVQGqRsSuNIPcau5+WZ6o8woftgpn5EfWV3k1J8eRN9CzW9EtE+KwIyN8zFXuAmM5we/8tpPv1ItGaJrf8QQfayn8QI/XpM9OoGAIOQekJp+A00eoiJ6eCImG6uRTGTj67AfM4hvQXZmiadvxEOMhXwOuwOD36Hf5jMzUrpX+yQcfP5GeKSZ600ZSZCcQ5lUZWhio34uqL9R9o+w/MSM49xY16ngUzimufEI/1CNtOfwZ2PqQR0Bzq1AiDqJl5OY03Gv5NCjFT1KfwYizZLVH1sx3bABJ7DHt6TVr13eoKNEaqj/9vqSewHc9vngTBxC7U03wRlRkbjY9RLBwY0bFcHNa4qAGqQPsZ3CEn7KjPTqep6zOprVkm5vSXkvWSda1FbfoWPhFh4FFKZYuVG5Pcnc/TJm5IelzGp+0hUfMH9JK0awcAqQQehE+gqsrktQfgxbITi9zXk9xESYiPjLmQNbhItzqoqdDk61ySFzgAgHooIXYdN5PxOJwUvJ3Cbj4Od33EXLGlRJ8gyWI+yM58mR18uBnpgxQ8NkBUahjPcnJ65z3+csvGOWPGZmRxTLgBgVyCRnB2Iwd9+sp1cVrKoErLpUsd92RkO4Kt1BB6+3aYWVTZF7fj0NjHthJaXkkgpG7YHsO3zn0tgZ2Hz2mq3FKIXWXXAzjOwyOoHv0/OVrmDmGvqp6E0JkOdQBLY3UFTtjvgypGPJlgvnAuCNcgvcj93/poCwFQfiY7HT0wNs79RiW2jRVAFUBQNgAAAPkBIvlXjBu7ZKrYDHIbG3mGx2kvPo8eqEILj8mHfZKUny+DT4nwqncJpqrkdQQSGU+zDcSEvNdMMtQHsAQGw/odunvnuPcSzzS4hVqLgimKtPB1qPt/NVOz+67H0ydj1ZUp9+pzCxx/wCERaKaY1UyASRqPXUDt5v72krR4umwcimSM7nynHXDH09DI0WakeJbHxEbOU7jfJAB3BBz5TuCSPYVnitdqr1A5CU0wQMHLsdxqHfcZ/sypO2WOuy1GuN76JninNtRsi3XC9A53ZvdEOwHu2flISl8S5/e1qoB+74lQ5+e+Jms7o1UBACkDB3zjsTtMukD1Yn+/oJlWZFlj22aEKYVrSR6orpGFwJ5uKoQZbqdgBuWPYAdzPlZsYG5ZjpULuSx6AD1lh5c5e8DL1Trqv3JDeGPwqf5kdfpOsfHlc9enuc3XRqW35NrlxKgojxVKkkkKeqr2BHbvt7zeu6OtcDY7EfMbjMzRPoIQUYKBiym5S5EBcXhBAfKnfbBGANjv3O/btvNi18ozRIIPVT0Py/CZJXNqtRdLjI/l7g9jK/ccPqWx1ISy/39odvn0+UryhKD5LsnhKM1rw/6J23vFfbdW7qeo/8Ase4mxIKhfpVGHGCPoQfUSI5wW9FLVa3TUwoO2lCW9Mv1/wDM7V61s5+g968F0nwznf7Neb69w5o3LmodJKscasjqCR12M6LJa7FYtojsrdcuLIe6bwwQ2oKAcY1EMOwwNwwHbvnPriN4bXpXFFqlBtWQyh1LBlI2ZcbFSNgVPSWkiVrjXBzQJuLQFXG7ooytQbgk0h1PuN9sjONLcWQ9TuE/QgK7eAKhX955iqgAebGygegwP5yISnUqgtUXV2OSSo9kRcA/MmZ8GsyktpQhi2NgMAKwVhs2QcZ7b5AOw3eF3OpdAABTIGMbjtt22xPnZrT0bkX1sjLbgPTI0KDnBJJJ9SOg/KTtCmF2H9nufnGkDckk/wB9B/WfKtQIpZ9v72+sjPW9nqu+kamIAEn+UxU0OXVkViNAYEE+rYO4B2mty7y4Q3jV9RY/5aNg+H31EdA38t/XazzZw8Rxasl59jLyshSThH5ERE1DPEREATBd2aVVKVFV1PUEf3g+8zxPGt9MJ68HOuYuX6NnURlBqBiSExkpjGXPYjJA9d++80uMUBXpE4GQNiR27j8pv8135p3xD9GFJVHopL9PXzAmZOIALTbA+6f5bf37T53Iio2PitJG7TJuEeXbJz9n9rosKOf9RfEx6B91H5YljkFyPXL2FAn8JX6KzKp+WAJOzfqSUFr2Ma3fN79xERJCMjLzggeqlanVqUHVgXCadFwMadNZCPNhc4OQRkb7TxxflulcA9aTn76bE/xDow+f6SWmrxQt4NTRs2htPscHGJxOEZrUls6hJxe4vRy1UelV0qxqaHbzYI8UHZtLDbBIOx7+2DJO1vnqVFpCkVqVCVUHbGASWJ/DgEnHp3zMPL1ytXI2PhqgH1GTNk3RS+tNIO9QqfkykH9CTPm4QUppPw2b85ai/dIuHCuXkonWSalTGNRxhQeoRRsufqfeS0+CfZ9JCEYLUVpGBKTk9yERE7ORPhE+xAIXi3CkVWqAinoBY+mBucekrV7xbxVNKnk52ZsYx6j54P8AX0EnueXYWuQcDXT1/wAOtdvlnErnB64q09eNyTn6EgfymRmtxlxivKNTFXKHKXozByDworxCqdgKVMH56yyr+imdLlG5RuT/AMQrKOhogn5qwA/+TfrLzLeF+ymVsz90RES4VCOv+A0aw3UIezJ5WX5MP5Gc34pYNb1mppUaoQVIcg4DDfTldwwBGR7j3E6wZy7ht0XrtTc6iDVZs9S/iMpyO0y/8hCOk0u/c0sKcttN9GX/AIqwIDUXBZgiDbLsxwNJ6dSOpHWXDhXLQQrUrN4lRdwPuIfVR3I/EfoBKhzBceGEZM5WpTI9chhj65GJ0yR4FUXuUl2jrMskklHwxERNgyxERABnOOL86XdurPSXxWa4ulKNSquFS3dKdOmpRhoLJ+8yQ2cscYG3R5jp0FUsVVVLnLEAAscBQWI6nSqjPoB6QCJ5Tu3qUX8Ql/Dr3FJWPV0p1nRCT3IA0576c95NTHb2601C01VFXoqgAD5ATJAK/wA18pJfBTqNOrTOUcb9CGww7jIH9JVq/BeI1cUTRWmOjVNSFADsSu+T3OMflOkxK9uNCx7ZYryJ1rSNXhfD1t6NOkn2aahR74GM/XrNqIlhLRA3vshecL56NnUekSjeRNQ601eolN6g/hVmb/bKTc81XtP41NTEUTd1aZNOqr0vBq0zbIarHTUSrlkCgZwp3O+Om1qKupVwGVgVYEAhgRggg9QR2nmrbK4CsqsAVIBAIBUhlOD3BAI9CBB4ZFO0+xEAovEOTKltVatZDxA5y1IkDTgHDUydjuehPpj0nvlrly4e5FxdIKQpavCTKliWyNTYJxgfnntiXeJW/S18+ZY/Uz4cRERLJXEjuYr16FpcVaQ1PSpVKiDrllRmUY+YEkZ8IgHPOJ8y3KJcU1q4FvQL03NK4NStot0rpcm4H7rQ1XKFCN8EZycToFs5ZFLDSSASPwkjJH0ng2FPwxT8NPDXSAmldIC4KgL0ABAx6YEzwDBe2a1qbU6gyrgqw9QfeUOpyvdWWpLZDdU2yV3QOhYklWBIyM43H/nocSG2mNq+4mqulX4KvyZy9UoeJWuNIrVtI0gg+Gi5wMjbJJzt7SzsdvX+s+xO4QUIqMTic3OXJnM05pvHSzUMV8f4Oq5FOsz1TWuQLqklRfLSWknlIYE4cdDublydevWs6T1WLt511HrUVHemlQ+7Kqt/ukrTtlVSqqqgliQAACWJZjgdySSfUkz1RoqihUUKqgKqgABQBgAAdAB2nZwe5TuYeTGNY3Vr/mn7dMkBauSMkHs2w9j7ZzLjE4srjYtSO4WSg9xOfcP5cu7m4Rrmn4FKky1MEoWqMmCBhSds9/adBiJzVTGpaidW2yse2IiJKRCIiAIiIAiIgCIiAIiIAiIgCIiAIiIAiIgCIiAIiIAiIgCIiAIiIAiIgCIiAIiIAiIgCIiAIiIAiIgCIiAIiIAiIgCIiAIiIAiIgCIiAIiIAiIgCIiAIiIAiIgCIiAIiIAiIgCIiAIiIAiIgCIiAIiIAiIgCIiAIiIAiIgCIiAIiIAiIgCIiAIiIAiIgCIiAIiIAiIgCIiAIiIAiIgCIiAIiIAiIgCIiAIiIAiIgCIiAIiIAiIgCIiAIiIAiIg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hIQERUUEBIQEBUSGRgVFRgXFhAWFxEWGBoWFRQWFRIYHSYhGhskGRUVIS8hIycpOCwtFh4xNTAqNSYrLCoBCQoKDgwOGg8PGi0kHyUtLCwpLCkpLCwtLywwLCwsLCw0LSwtLywsLSwsKSwqKjIsLC8sNCwsLCoyLCksKSwsLf/AABEIAMIBAwMBIgACEQEDEQH/xAAbAAEAAgMBAQAAAAAAAAAAAAAABQYDBAcCAf/EAD8QAAIBAwIEBAMFBgQFBQAAAAECAAMEERIhBQYxQRMiUWEUcYEyQlKRoQcjcrHB8BYzQ4IVVGKi8TRjstHh/8QAGgEBAAMBAQEAAAAAAAAAAAAAAAMEBQIBBv/EACkRAAICAgIBAwMEAwAAAAAAAAABAgMEERIhMUFRkRMigRQzYaEFI3H/2gAMAwEAAhEDEQA/AO4zQ4xwr4hUXxKlLQ6vlDgnAI0k+m/6Cb8QCunlJmUipd3dQsBnL+UMAMsF/iGcfTpPS8qMDteXuB0HiDAO5znHv/TptLBEArTcpVQhFO+vAxXSpZtQTddwowScA9T1Y9sAezyf6XV0q5zpDLvuDlmxljt1PbaWKIBBW/LDoQfjLxtLA4LjBAIOkjHTb9Zm4nwDx6mvx69LChQKZC4wWJ3676v+1fSS8QCv/wCFX/52+9v3nQenTf6z3T5YYFT8ZeHSQceJswBB0kY6HAB+vqczsQCD/wALDznx7kGp1IfTjzFtgNsk6cnqQoHTaYzyq/8Azt6Dt0cYwO2nGO3WWCIBA1eVixQi6u1KLpyH3Yay/mYjPcDbGyjOZ4qcpu2zX16QBjGtd8Y3JxucjP1lhiAQq8vt4PhG4r7MGDhjrXByoDMTkBdI3zkjJzmfavLpZUBuLjVTXTryNZ3ByWxsT0JHUSZiAV1OVquDqvbpjgYOogBs5LEZ3GyjHbBxjO3u05VKoVe6uahcAMS7YB1ayUUk4BO2Mnb9Z+IBBcQ5WFZ9XxN1T74Spgf6Y9P/AG8/NieoGPbctA06amtXzSXSrhgHO6NkkDr5MfJiJNRAK+/KZJpt8XeaqYxnWPP5nIL7bnFRl2xtj0E+f4SYDC3l4m+fK6j7pXfbc5Ook7kjf0lhiAQFxylrAzdXmcYJ1jfYDJAGM7Zzie6/LJZmK3NzT1lmIRgv2jq3OMnHQegAHbeciAV6nyrUzlr69PXAD4GM5XPUkgADrg+m5zltuW2QODd3VQOhTzsp09cMhwMNv+knIgEMvLreG9M3V0wqY8xcF0wQfIxG2en1mKtypqC4ublWUuQwYdXOTkY6A4x8pPRAK9YcqvTKM15dOykMw1toc5yRoYnynAGMnp1zkzynJxUAJe3yADGBUHowJ3HcnP0+WLHEAgavKzMMfGXo2IP7zrkYJO2c/wBjEm6NPSoBJbAAyepx3M9xAEREAREQBERAESA4/wA0G1ubOh4ev42o9PVq0+HpUNnTg6s59RMY5xUcQrWlRFppb263LVmcAYJAIKkYUAb51doBY4la/wAf2dWhcVbOvb3LWyNUZPECdBtqZh5VztqwRPVTn6yo0qbXVxb271KVOsUNQNgVBtoIHnGc4IG+MwCxxIa/5ysaFKnWq3VBKdb/ACmLAip7rjqBkZPbvNvhvG6FyjVLerTrIjMjMjBlDLgsMj0yPzgG9E5437YaDW1evRRanw9ytuVNUDXTdgqXAYKcI3mwCPuneWrhnOFlcrVehdUKi0N6rB1xTG/mYnoux83TY7wCZiRPA+bLO+1fCXFKuU+0FO656Eqd8e8guNc63Pxj2fDbRburQRaldqlUUqdLWMogON2I3/s4AucSs8J55pNZm5vVbh3huaVVK22iovZGIHiA9iBvv6GbtDnKxeh8Qt1QNHUENTUNIckAK34TuNj6wCZiQ3DOcbG5Wq1C6oVVob1SHGKYGTqYn7ux83TY7yJsf2kW1zfUba0alcJVp1XaotT/ACzT+6aenuDnJI+sAt8SE4ZzrYXNY0be6oVaoz5VYEnHXT2bHtmYB+0PhmoJ8da6iGODUUYCZ1ZJ2H2T19IBYokfwXj9ve0/Eta1OugJUlTnDDqCOoO4O/qJW+D/ALS6NzfXVAeAlGzQs1ZqygsV06yKeNkUkgtq2IHrALpEhOGc7WFylR6F1RqLQUvVIb/LUZJZgd9Ox3m1wnmG2u9Xw1anX0adRQ6gusalyfcQCRiUPgf7Ulr3F9Sq0PBFgKzh/E1eMlBilQ40jSR5TjJ+1M3KX7TqV1Z1bq8Wnw9aNU0SHq6hnQjjfSu5140gHpALtEhE51sDQWuLu38F3FNX1qF8QgnQSejYBODibHA+ZLW+VmtK9OuqHS2g50ntkdR/WAScREAREQBERAEREAREQClftE4XctUsrq1om5NlWZ3pBlV3R10sUJ2JGOnvK8/Ary/q8Ru6ti9Ja9qttRt6tRUqVtLB2JZc6DttnvjtmdWiAcVsOXb90ulW2utBsKlupuks/iBVxhKNGvTwz0/4sDb1xLBwHlSsL6lUr2/kThNK3ywpsFrggPTxk+bGR+e86ViIBxHgnCbjh54U9a3WvUpULmk1q1W2WtTLVajiqi1Gww0kAkHYdZa/2Jf+irnQlMG8uCFQhkUeTZGGxUdAR6S4cc5Ztb5VW7oUq4Q5XWuSpPXS3UZwM+uBNrh/DaVvTWlQppSppsqoAqjucAe+TAOSXvKt49pxC2+Dqk1OJfFIf3ZStReop8p1dlTJB/EPebvOnIt1c3HERbUQq17W3Wm3kRar0qqO1PPYlUxvt07Tq8QDmvIvA6xv/iatDiFHw6HgarlrJdWWB8NKNCkupVxkOSO20z3lG84ZxO6uaNnVvqF+tInwmQVKNWkpQAq3VSDnPb6b9DiAcy4zw7idenZXd1bU6z21w9Z7SmVytFl0092bTUqpgnt9r2MhuLcpXl3R4hWWzegL2vaNTtj4evRROKtWooOlS2ScZ9fmezRAOVc5cj3Nxc8R+Go6Fr2VGnTYaFWpUp1UdqfXYlF05O3vMD8Cu768p1E4fU4cnwNe01v4Q01GRlTyoSdALeU4332E65EA5Jwjgd3WPC6B4e9keGur167GjocIullpMpJfxDufn36zBZcj3Is7BHtTrp8U8esCKRIoF3Jdjndcadt+g22nYogFQ5K4LVt7riTPSNNK9wKlI+XDrowWAHvKxxzkq7rpxladMg3Na3qUQxULcrSCs6ZztnTjfG+J1aIByi74RdX9xVuKdhVsFp2FxbaX8JXualRSEpqqnGhTjDHHb6XbkHg3wnD7am1JaNRaSeKoCg+JjzliOpzneWGIBxG/5G4gfGNKg6m5vb2i+6f+juvBPi9egNM/n0ma+5HvQtSolGtppcVr3K06ZoeI9B1RKdWiKmpCV0nAYd52iIBxn/BVzVpq/wALd/vuI2teotw9oztSprUWpVejSRVQHUAV8xOPzuvLHBatHivE6rUjTo1/hfCbyhahSmwqYA9GO+R3lxiAIiIAiIgCIiAIiIAiJjr3CoMuwUDudp43ryPJkia1PiVJtg6n6zZnkZKXhnri15QiInR4IiIAiJrVuI00OlnUHrjvPHJRW2z1JvpGzExUblX+ywb5GZYTT7Qaa8iIiengiIgCIiAIiIAiIgCIiAIiIAiIgCIiAIiIAiJC8w8c8ECnTwatTp3FMH77D6HA749AZxOahHlI6hBzfFEhfcRSiMuevQDdm/hHeVK/4g9w+aiaFX7C6gf9xx97+Xb1Pn4dslnYsx6sxyzfX+gmpcvlSAcHr+UwsnLlb9q6Rr0Y0a+/LPt7erTXJ+g9ZbeWRW8AGvsxJKg9VQ40hvfrt2zK/wAocDNfTdXA260k2O428RvfI8o7dTvjF2l3Bx3D/ZL19Ctl3J/ZH0ERE0zPET4zY6yoX/GHunZaRK0U222NY+pP4MdB3zk9hILr40x2/gmqqdj0iV4tzCEytACq/TqAqfNu59h9cSup3LZLMcsTuSfUmenp6B2GOw7SOu2qtURKPmasdABOADgnUT2GAfp0mFdfO+Xf4Rr1Uwqj1+Wbdpd1HrrTtt3zlm7IoPmJ9v8AxOgCRnAOBJaU9K+Zm3dyMF2+XZR2Hb55JlJs4tDpjpvtmXk3K2XXhCIiWysIiIAiIgCIiAIiIAiIgCIiAImhxHjNOgQGyWbcKOuPU+gmGjzFTJ31J8//AMkMr64y4uXZKqZyXJLolYnxWBGRuDPsmIhERANXid8KNJ6hGdIyB+I9FH1JA+soqXBapUqVCG0nzN/1YBY/IDCgdgPcy2806vAJXoGVm9lBzn5A6SfYGUWlaVKiaFQ6etVtSYLfaZRkjGcj6bzHz3KU1FeNbNTCUVByZ4XijXB8jFE7YUsze4zsB+c98N4LUq1BTFSpqbck4Hhp3Y/09TMlhwGvWqfvG8IscMrKnhquNlUA5c9NwQN/pLHSv7fhymmpatV61Dv16AO5yEAHRdyB2PU1qsfb5WdRLNl2vtr7ZY7K0WlTWmmyooUfIDG/vFzfU6f23Vc9Mnc/IdTKbT5zuapISnSA/Fipt8skZ/L6THTG5ZyXdtyx6n6+nsJesz4RWq1spQwpN7my60L+m/2XU/z/ACmxKI1U9emP0ln5e4ga1HUd8Ern8WMb/rj6STGzPrS4tdkd+N9Nck+iM5x4qUU0h0K6n/6gTpRP9zA59hjvK5d8RFsijGXbpj7x7sfaSHNoIuDrHl8rDfGpVXC7+gqHf0z7iRdfhV06l/DYa/KT5GNKmM5IXO7Mf6TOyedlsv4L+OoQrX8mu9OrVAPiOD30qAoHzO/8pY+TuBZZbh2ZlUEUs/ezsan5ZAPfJPpMPAuTzUw1aplAdlGNbLgHS7ocYz2AO3eXhVAGBsB+ks4eI9/Un+CDKyVrhD8n2IjM1zLESHueZqasVQGqRsSuNIPcau5+WZ6o8woftgpn5EfWV3k1J8eRN9CzW9EtE+KwIyN8zFXuAmM5we/8tpPv1ItGaJrf8QQfayn8QI/XpM9OoGAIOQekJp+A00eoiJ6eCImG6uRTGTj67AfM4hvQXZmiadvxEOMhXwOuwOD36Hf5jMzUrpX+yQcfP5GeKSZ600ZSZCcQ5lUZWhio34uqL9R9o+w/MSM49xY16ngUzimufEI/1CNtOfwZ2PqQR0Bzq1AiDqJl5OY03Gv5NCjFT1KfwYizZLVH1sx3bABJ7DHt6TVr13eoKNEaqj/9vqSewHc9vngTBxC7U03wRlRkbjY9RLBwY0bFcHNa4qAGqQPsZ3CEn7KjPTqep6zOprVkm5vSXkvWSda1FbfoWPhFh4FFKZYuVG5Pcnc/TJm5IelzGp+0hUfMH9JK0awcAqQQehE+gqsrktQfgxbITi9zXk9xESYiPjLmQNbhItzqoqdDk61ySFzgAgHooIXYdN5PxOJwUvJ3Cbj4Od33EXLGlRJ8gyWI+yM58mR18uBnpgxQ8NkBUahjPcnJ65z3+csvGOWPGZmRxTLgBgVyCRnB2Iwd9+sp1cVrKoErLpUsd92RkO4Kt1BB6+3aYWVTZF7fj0NjHthJaXkkgpG7YHsO3zn0tgZ2Hz2mq3FKIXWXXAzjOwyOoHv0/OVrmDmGvqp6E0JkOdQBLY3UFTtjvgypGPJlgvnAuCNcgvcj93/poCwFQfiY7HT0wNs79RiW2jRVAFUBQNgAAAPkBIvlXjBu7ZKrYDHIbG3mGx2kvPo8eqEILj8mHfZKUny+DT4nwqncJpqrkdQQSGU+zDcSEvNdMMtQHsAQGw/odunvnuPcSzzS4hVqLgimKtPB1qPt/NVOz+67H0ydj1ZUp9+pzCxx/wCERaKaY1UyASRqPXUDt5v72krR4umwcimSM7nynHXDH09DI0WakeJbHxEbOU7jfJAB3BBz5TuCSPYVnitdqr1A5CU0wQMHLsdxqHfcZ/sypO2WOuy1GuN76JninNtRsi3XC9A53ZvdEOwHu2flISl8S5/e1qoB+74lQ5+e+Jms7o1UBACkDB3zjsTtMukD1Yn+/oJlWZFlj22aEKYVrSR6orpGFwJ5uKoQZbqdgBuWPYAdzPlZsYG5ZjpULuSx6AD1lh5c5e8DL1Trqv3JDeGPwqf5kdfpOsfHlc9enuc3XRqW35NrlxKgojxVKkkkKeqr2BHbvt7zeu6OtcDY7EfMbjMzRPoIQUYKBiym5S5EBcXhBAfKnfbBGANjv3O/btvNi18ozRIIPVT0Py/CZJXNqtRdLjI/l7g9jK/ccPqWx1ISy/39odvn0+UryhKD5LsnhKM1rw/6J23vFfbdW7qeo/8Ase4mxIKhfpVGHGCPoQfUSI5wW9FLVa3TUwoO2lCW9Mv1/wDM7V61s5+g968F0nwznf7Neb69w5o3LmodJKscasjqCR12M6LJa7FYtojsrdcuLIe6bwwQ2oKAcY1EMOwwNwwHbvnPriN4bXpXFFqlBtWQyh1LBlI2ZcbFSNgVPSWkiVrjXBzQJuLQFXG7ooytQbgk0h1PuN9sjONLcWQ9TuE/QgK7eAKhX955iqgAebGygegwP5yISnUqgtUXV2OSSo9kRcA/MmZ8GsyktpQhi2NgMAKwVhs2QcZ7b5AOw3eF3OpdAABTIGMbjtt22xPnZrT0bkX1sjLbgPTI0KDnBJJJ9SOg/KTtCmF2H9nufnGkDckk/wB9B/WfKtQIpZ9v72+sjPW9nqu+kamIAEn+UxU0OXVkViNAYEE+rYO4B2mty7y4Q3jV9RY/5aNg+H31EdA38t/XazzZw8Rxasl59jLyshSThH5ERE1DPEREATBd2aVVKVFV1PUEf3g+8zxPGt9MJ68HOuYuX6NnURlBqBiSExkpjGXPYjJA9d++80uMUBXpE4GQNiR27j8pv8135p3xD9GFJVHopL9PXzAmZOIALTbA+6f5bf37T53Iio2PitJG7TJuEeXbJz9n9rosKOf9RfEx6B91H5YljkFyPXL2FAn8JX6KzKp+WAJOzfqSUFr2Ma3fN79xERJCMjLzggeqlanVqUHVgXCadFwMadNZCPNhc4OQRkb7TxxflulcA9aTn76bE/xDow+f6SWmrxQt4NTRs2htPscHGJxOEZrUls6hJxe4vRy1UelV0qxqaHbzYI8UHZtLDbBIOx7+2DJO1vnqVFpCkVqVCVUHbGASWJ/DgEnHp3zMPL1ytXI2PhqgH1GTNk3RS+tNIO9QqfkykH9CTPm4QUppPw2b85ai/dIuHCuXkonWSalTGNRxhQeoRRsufqfeS0+CfZ9JCEYLUVpGBKTk9yERE7ORPhE+xAIXi3CkVWqAinoBY+mBucekrV7xbxVNKnk52ZsYx6j54P8AX0EnueXYWuQcDXT1/wAOtdvlnErnB64q09eNyTn6EgfymRmtxlxivKNTFXKHKXozByDworxCqdgKVMH56yyr+imdLlG5RuT/AMQrKOhogn5qwA/+TfrLzLeF+ymVsz90RES4VCOv+A0aw3UIezJ5WX5MP5Gc34pYNb1mppUaoQVIcg4DDfTldwwBGR7j3E6wZy7ht0XrtTc6iDVZs9S/iMpyO0y/8hCOk0u/c0sKcttN9GX/AIqwIDUXBZgiDbLsxwNJ6dSOpHWXDhXLQQrUrN4lRdwPuIfVR3I/EfoBKhzBceGEZM5WpTI9chhj65GJ0yR4FUXuUl2jrMskklHwxERNgyxERABnOOL86XdurPSXxWa4ulKNSquFS3dKdOmpRhoLJ+8yQ2cscYG3R5jp0FUsVVVLnLEAAscBQWI6nSqjPoB6QCJ5Tu3qUX8Ql/Dr3FJWPV0p1nRCT3IA0576c95NTHb2601C01VFXoqgAD5ATJAK/wA18pJfBTqNOrTOUcb9CGww7jIH9JVq/BeI1cUTRWmOjVNSFADsSu+T3OMflOkxK9uNCx7ZYryJ1rSNXhfD1t6NOkn2aahR74GM/XrNqIlhLRA3vshecL56NnUekSjeRNQ601eolN6g/hVmb/bKTc81XtP41NTEUTd1aZNOqr0vBq0zbIarHTUSrlkCgZwp3O+Om1qKupVwGVgVYEAhgRggg9QR2nmrbK4CsqsAVIBAIBUhlOD3BAI9CBB4ZFO0+xEAovEOTKltVatZDxA5y1IkDTgHDUydjuehPpj0nvlrly4e5FxdIKQpavCTKliWyNTYJxgfnntiXeJW/S18+ZY/Uz4cRERLJXEjuYr16FpcVaQ1PSpVKiDrllRmUY+YEkZ8IgHPOJ8y3KJcU1q4FvQL03NK4NStot0rpcm4H7rQ1XKFCN8EZycToFs5ZFLDSSASPwkjJH0ng2FPwxT8NPDXSAmldIC4KgL0ABAx6YEzwDBe2a1qbU6gyrgqw9QfeUOpyvdWWpLZDdU2yV3QOhYklWBIyM43H/nocSG2mNq+4mqulX4KvyZy9UoeJWuNIrVtI0gg+Gi5wMjbJJzt7SzsdvX+s+xO4QUIqMTic3OXJnM05pvHSzUMV8f4Oq5FOsz1TWuQLqklRfLSWknlIYE4cdDublydevWs6T1WLt511HrUVHemlQ+7Kqt/ukrTtlVSqqqgliQAACWJZjgdySSfUkz1RoqihUUKqgKqgABQBgAAdAB2nZwe5TuYeTGNY3Vr/mn7dMkBauSMkHs2w9j7ZzLjE4srjYtSO4WSg9xOfcP5cu7m4Rrmn4FKky1MEoWqMmCBhSds9/adBiJzVTGpaidW2yse2IiJKRCIiAIiIAiIgCIiAIiIAiIgCIiAIiIAiIgCIiAIiIAiIgCIiAIiIAiIgCIiAIiIAiIgCIiAIiIAiIgCIiAIiIAiIgCIiAIiIAiIgCIiAIiIAiIgCIiAIiIAiIgCIiAIiIAiIgCIiAIiIAiIgCIiAIiIAiIgCIiAIiIAiIgCIiAIiIAiIgCIiAIiIAiIgCIiAIiIAiIgCIiAIiIAiIgCIiAIiIAiIgCIiAIiIAiIgCIiAIiIAiIgCIiAIiIAiIg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hIQERUUEBIQEBUSGRgVFRgXFhAWFxEWGBoWFRQWFRIYHSYhGhskGRUVIS8hIycpOCwtFh4xNTAqNSYrLCoBCQoKDgwOGg8PGi0kHyUtLCwpLCkpLCwtLywwLCwsLCw0LSwtLywsLSwsKSwqKjIsLC8sNCwsLCoyLCksKSwsLf/AABEIAMIBAwMBIgACEQEDEQH/xAAbAAEAAgMBAQAAAAAAAAAAAAAABQYDBAcCAf/EAD8QAAIBAwIEBAMFBgQFBQAAAAECAAMEERIhBQYxQRMiUWEUcYEyQlKRoQcjcrHB8BYzQ4IVVGKi8TRjstHh/8QAGgEBAAMBAQEAAAAAAAAAAAAAAAMEBQIBBv/EACkRAAICAgIBAwMEAwAAAAAAAAABAgMEERIhMUFRkRMigRQzYaEFI3H/2gAMAwEAAhEDEQA/AO4zQ4xwr4hUXxKlLQ6vlDgnAI0k+m/6Cb8QCunlJmUipd3dQsBnL+UMAMsF/iGcfTpPS8qMDteXuB0HiDAO5znHv/TptLBEArTcpVQhFO+vAxXSpZtQTddwowScA9T1Y9sAezyf6XV0q5zpDLvuDlmxljt1PbaWKIBBW/LDoQfjLxtLA4LjBAIOkjHTb9Zm4nwDx6mvx69LChQKZC4wWJ3676v+1fSS8QCv/wCFX/52+9v3nQenTf6z3T5YYFT8ZeHSQceJswBB0kY6HAB+vqczsQCD/wALDznx7kGp1IfTjzFtgNsk6cnqQoHTaYzyq/8Azt6Dt0cYwO2nGO3WWCIBA1eVixQi6u1KLpyH3Yay/mYjPcDbGyjOZ4qcpu2zX16QBjGtd8Y3JxucjP1lhiAQq8vt4PhG4r7MGDhjrXByoDMTkBdI3zkjJzmfavLpZUBuLjVTXTryNZ3ByWxsT0JHUSZiAV1OVquDqvbpjgYOogBs5LEZ3GyjHbBxjO3u05VKoVe6uahcAMS7YB1ayUUk4BO2Mnb9Z+IBBcQ5WFZ9XxN1T74Spgf6Y9P/AG8/NieoGPbctA06amtXzSXSrhgHO6NkkDr5MfJiJNRAK+/KZJpt8XeaqYxnWPP5nIL7bnFRl2xtj0E+f4SYDC3l4m+fK6j7pXfbc5Ook7kjf0lhiAQFxylrAzdXmcYJ1jfYDJAGM7Zzie6/LJZmK3NzT1lmIRgv2jq3OMnHQegAHbeciAV6nyrUzlr69PXAD4GM5XPUkgADrg+m5zltuW2QODd3VQOhTzsp09cMhwMNv+knIgEMvLreG9M3V0wqY8xcF0wQfIxG2en1mKtypqC4ublWUuQwYdXOTkY6A4x8pPRAK9YcqvTKM15dOykMw1toc5yRoYnynAGMnp1zkzynJxUAJe3yADGBUHowJ3HcnP0+WLHEAgavKzMMfGXo2IP7zrkYJO2c/wBjEm6NPSoBJbAAyepx3M9xAEREAREQBERAESA4/wA0G1ubOh4ev42o9PVq0+HpUNnTg6s59RMY5xUcQrWlRFppb263LVmcAYJAIKkYUAb51doBY4la/wAf2dWhcVbOvb3LWyNUZPECdBtqZh5VztqwRPVTn6yo0qbXVxb271KVOsUNQNgVBtoIHnGc4IG+MwCxxIa/5ysaFKnWq3VBKdb/ACmLAip7rjqBkZPbvNvhvG6FyjVLerTrIjMjMjBlDLgsMj0yPzgG9E5437YaDW1evRRanw9ytuVNUDXTdgqXAYKcI3mwCPuneWrhnOFlcrVehdUKi0N6rB1xTG/mYnoux83TY7wCZiRPA+bLO+1fCXFKuU+0FO656Eqd8e8guNc63Pxj2fDbRburQRaldqlUUqdLWMogON2I3/s4AucSs8J55pNZm5vVbh3huaVVK22iovZGIHiA9iBvv6GbtDnKxeh8Qt1QNHUENTUNIckAK34TuNj6wCZiQ3DOcbG5Wq1C6oVVob1SHGKYGTqYn7ux83TY7yJsf2kW1zfUba0alcJVp1XaotT/ACzT+6aenuDnJI+sAt8SE4ZzrYXNY0be6oVaoz5VYEnHXT2bHtmYB+0PhmoJ8da6iGODUUYCZ1ZJ2H2T19IBYokfwXj9ve0/Eta1OugJUlTnDDqCOoO4O/qJW+D/ALS6NzfXVAeAlGzQs1ZqygsV06yKeNkUkgtq2IHrALpEhOGc7WFylR6F1RqLQUvVIb/LUZJZgd9Ox3m1wnmG2u9Xw1anX0adRQ6gusalyfcQCRiUPgf7Ulr3F9Sq0PBFgKzh/E1eMlBilQ40jSR5TjJ+1M3KX7TqV1Z1bq8Wnw9aNU0SHq6hnQjjfSu5140gHpALtEhE51sDQWuLu38F3FNX1qF8QgnQSejYBODibHA+ZLW+VmtK9OuqHS2g50ntkdR/WAScREAREQBERAEREAREQClftE4XctUsrq1om5NlWZ3pBlV3R10sUJ2JGOnvK8/Ary/q8Ru6ti9Ja9qttRt6tRUqVtLB2JZc6DttnvjtmdWiAcVsOXb90ulW2utBsKlupuks/iBVxhKNGvTwz0/4sDb1xLBwHlSsL6lUr2/kThNK3ywpsFrggPTxk+bGR+e86ViIBxHgnCbjh54U9a3WvUpULmk1q1W2WtTLVajiqi1Gww0kAkHYdZa/2Jf+irnQlMG8uCFQhkUeTZGGxUdAR6S4cc5Ztb5VW7oUq4Q5XWuSpPXS3UZwM+uBNrh/DaVvTWlQppSppsqoAqjucAe+TAOSXvKt49pxC2+Dqk1OJfFIf3ZStReop8p1dlTJB/EPebvOnIt1c3HERbUQq17W3Wm3kRar0qqO1PPYlUxvt07Tq8QDmvIvA6xv/iatDiFHw6HgarlrJdWWB8NKNCkupVxkOSO20z3lG84ZxO6uaNnVvqF+tInwmQVKNWkpQAq3VSDnPb6b9DiAcy4zw7idenZXd1bU6z21w9Z7SmVytFl0092bTUqpgnt9r2MhuLcpXl3R4hWWzegL2vaNTtj4evRROKtWooOlS2ScZ9fmezRAOVc5cj3Nxc8R+Go6Fr2VGnTYaFWpUp1UdqfXYlF05O3vMD8Cu768p1E4fU4cnwNe01v4Q01GRlTyoSdALeU4332E65EA5Jwjgd3WPC6B4e9keGur167GjocIullpMpJfxDufn36zBZcj3Is7BHtTrp8U8esCKRIoF3Jdjndcadt+g22nYogFQ5K4LVt7riTPSNNK9wKlI+XDrowWAHvKxxzkq7rpxladMg3Na3qUQxULcrSCs6ZztnTjfG+J1aIByi74RdX9xVuKdhVsFp2FxbaX8JXualRSEpqqnGhTjDHHb6XbkHg3wnD7am1JaNRaSeKoCg+JjzliOpzneWGIBxG/5G4gfGNKg6m5vb2i+6f+juvBPi9egNM/n0ma+5HvQtSolGtppcVr3K06ZoeI9B1RKdWiKmpCV0nAYd52iIBxn/BVzVpq/wALd/vuI2teotw9oztSprUWpVejSRVQHUAV8xOPzuvLHBatHivE6rUjTo1/hfCbyhahSmwqYA9GO+R3lxiAIiIAiIgCIiAIiIAiJjr3CoMuwUDudp43ryPJkia1PiVJtg6n6zZnkZKXhnri15QiInR4IiIAiJrVuI00OlnUHrjvPHJRW2z1JvpGzExUblX+ywb5GZYTT7Qaa8iIiengiIgCIiAIiIAiIgCIiAIiIAiIgCIiAIiIAiJC8w8c8ECnTwatTp3FMH77D6HA749AZxOahHlI6hBzfFEhfcRSiMuevQDdm/hHeVK/4g9w+aiaFX7C6gf9xx97+Xb1Pn4dslnYsx6sxyzfX+gmpcvlSAcHr+UwsnLlb9q6Rr0Y0a+/LPt7erTXJ+g9ZbeWRW8AGvsxJKg9VQ40hvfrt2zK/wAocDNfTdXA260k2O428RvfI8o7dTvjF2l3Bx3D/ZL19Ctl3J/ZH0ERE0zPET4zY6yoX/GHunZaRK0U222NY+pP4MdB3zk9hILr40x2/gmqqdj0iV4tzCEytACq/TqAqfNu59h9cSup3LZLMcsTuSfUmenp6B2GOw7SOu2qtURKPmasdABOADgnUT2GAfp0mFdfO+Xf4Rr1Uwqj1+Wbdpd1HrrTtt3zlm7IoPmJ9v8AxOgCRnAOBJaU9K+Zm3dyMF2+XZR2Hb55JlJs4tDpjpvtmXk3K2XXhCIiWysIiIAiIgCIiAIiIAiIgCIiAImhxHjNOgQGyWbcKOuPU+gmGjzFTJ31J8//AMkMr64y4uXZKqZyXJLolYnxWBGRuDPsmIhERANXid8KNJ6hGdIyB+I9FH1JA+soqXBapUqVCG0nzN/1YBY/IDCgdgPcy2806vAJXoGVm9lBzn5A6SfYGUWlaVKiaFQ6etVtSYLfaZRkjGcj6bzHz3KU1FeNbNTCUVByZ4XijXB8jFE7YUsze4zsB+c98N4LUq1BTFSpqbck4Hhp3Y/09TMlhwGvWqfvG8IscMrKnhquNlUA5c9NwQN/pLHSv7fhymmpatV61Dv16AO5yEAHRdyB2PU1qsfb5WdRLNl2vtr7ZY7K0WlTWmmyooUfIDG/vFzfU6f23Vc9Mnc/IdTKbT5zuapISnSA/Fipt8skZ/L6THTG5ZyXdtyx6n6+nsJesz4RWq1spQwpN7my60L+m/2XU/z/ACmxKI1U9emP0ln5e4ga1HUd8Ern8WMb/rj6STGzPrS4tdkd+N9Nck+iM5x4qUU0h0K6n/6gTpRP9zA59hjvK5d8RFsijGXbpj7x7sfaSHNoIuDrHl8rDfGpVXC7+gqHf0z7iRdfhV06l/DYa/KT5GNKmM5IXO7Mf6TOyedlsv4L+OoQrX8mu9OrVAPiOD30qAoHzO/8pY+TuBZZbh2ZlUEUs/ezsan5ZAPfJPpMPAuTzUw1aplAdlGNbLgHS7ocYz2AO3eXhVAGBsB+ks4eI9/Un+CDKyVrhD8n2IjM1zLESHueZqasVQGqRsSuNIPcau5+WZ6o8woftgpn5EfWV3k1J8eRN9CzW9EtE+KwIyN8zFXuAmM5we/8tpPv1ItGaJrf8QQfayn8QI/XpM9OoGAIOQekJp+A00eoiJ6eCImG6uRTGTj67AfM4hvQXZmiadvxEOMhXwOuwOD36Hf5jMzUrpX+yQcfP5GeKSZ600ZSZCcQ5lUZWhio34uqL9R9o+w/MSM49xY16ngUzimufEI/1CNtOfwZ2PqQR0Bzq1AiDqJl5OY03Gv5NCjFT1KfwYizZLVH1sx3bABJ7DHt6TVr13eoKNEaqj/9vqSewHc9vngTBxC7U03wRlRkbjY9RLBwY0bFcHNa4qAGqQPsZ3CEn7KjPTqep6zOprVkm5vSXkvWSda1FbfoWPhFh4FFKZYuVG5Pcnc/TJm5IelzGp+0hUfMH9JK0awcAqQQehE+gqsrktQfgxbITi9zXk9xESYiPjLmQNbhItzqoqdDk61ySFzgAgHooIXYdN5PxOJwUvJ3Cbj4Od33EXLGlRJ8gyWI+yM58mR18uBnpgxQ8NkBUahjPcnJ65z3+csvGOWPGZmRxTLgBgVyCRnB2Iwd9+sp1cVrKoErLpUsd92RkO4Kt1BB6+3aYWVTZF7fj0NjHthJaXkkgpG7YHsO3zn0tgZ2Hz2mq3FKIXWXXAzjOwyOoHv0/OVrmDmGvqp6E0JkOdQBLY3UFTtjvgypGPJlgvnAuCNcgvcj93/poCwFQfiY7HT0wNs79RiW2jRVAFUBQNgAAAPkBIvlXjBu7ZKrYDHIbG3mGx2kvPo8eqEILj8mHfZKUny+DT4nwqncJpqrkdQQSGU+zDcSEvNdMMtQHsAQGw/odunvnuPcSzzS4hVqLgimKtPB1qPt/NVOz+67H0ydj1ZUp9+pzCxx/wCERaKaY1UyASRqPXUDt5v72krR4umwcimSM7nynHXDH09DI0WakeJbHxEbOU7jfJAB3BBz5TuCSPYVnitdqr1A5CU0wQMHLsdxqHfcZ/sypO2WOuy1GuN76JninNtRsi3XC9A53ZvdEOwHu2flISl8S5/e1qoB+74lQ5+e+Jms7o1UBACkDB3zjsTtMukD1Yn+/oJlWZFlj22aEKYVrSR6orpGFwJ5uKoQZbqdgBuWPYAdzPlZsYG5ZjpULuSx6AD1lh5c5e8DL1Trqv3JDeGPwqf5kdfpOsfHlc9enuc3XRqW35NrlxKgojxVKkkkKeqr2BHbvt7zeu6OtcDY7EfMbjMzRPoIQUYKBiym5S5EBcXhBAfKnfbBGANjv3O/btvNi18ozRIIPVT0Py/CZJXNqtRdLjI/l7g9jK/ccPqWx1ISy/39odvn0+UryhKD5LsnhKM1rw/6J23vFfbdW7qeo/8Ase4mxIKhfpVGHGCPoQfUSI5wW9FLVa3TUwoO2lCW9Mv1/wDM7V61s5+g968F0nwznf7Neb69w5o3LmodJKscasjqCR12M6LJa7FYtojsrdcuLIe6bwwQ2oKAcY1EMOwwNwwHbvnPriN4bXpXFFqlBtWQyh1LBlI2ZcbFSNgVPSWkiVrjXBzQJuLQFXG7ooytQbgk0h1PuN9sjONLcWQ9TuE/QgK7eAKhX955iqgAebGygegwP5yISnUqgtUXV2OSSo9kRcA/MmZ8GsyktpQhi2NgMAKwVhs2QcZ7b5AOw3eF3OpdAABTIGMbjtt22xPnZrT0bkX1sjLbgPTI0KDnBJJJ9SOg/KTtCmF2H9nufnGkDckk/wB9B/WfKtQIpZ9v72+sjPW9nqu+kamIAEn+UxU0OXVkViNAYEE+rYO4B2mty7y4Q3jV9RY/5aNg+H31EdA38t/XazzZw8Rxasl59jLyshSThH5ERE1DPEREATBd2aVVKVFV1PUEf3g+8zxPGt9MJ68HOuYuX6NnURlBqBiSExkpjGXPYjJA9d++80uMUBXpE4GQNiR27j8pv8135p3xD9GFJVHopL9PXzAmZOIALTbA+6f5bf37T53Iio2PitJG7TJuEeXbJz9n9rosKOf9RfEx6B91H5YljkFyPXL2FAn8JX6KzKp+WAJOzfqSUFr2Ma3fN79xERJCMjLzggeqlanVqUHVgXCadFwMadNZCPNhc4OQRkb7TxxflulcA9aTn76bE/xDow+f6SWmrxQt4NTRs2htPscHGJxOEZrUls6hJxe4vRy1UelV0qxqaHbzYI8UHZtLDbBIOx7+2DJO1vnqVFpCkVqVCVUHbGASWJ/DgEnHp3zMPL1ytXI2PhqgH1GTNk3RS+tNIO9QqfkykH9CTPm4QUppPw2b85ai/dIuHCuXkonWSalTGNRxhQeoRRsufqfeS0+CfZ9JCEYLUVpGBKTk9yERE7ORPhE+xAIXi3CkVWqAinoBY+mBucekrV7xbxVNKnk52ZsYx6j54P8AX0EnueXYWuQcDXT1/wAOtdvlnErnB64q09eNyTn6EgfymRmtxlxivKNTFXKHKXozByDworxCqdgKVMH56yyr+imdLlG5RuT/AMQrKOhogn5qwA/+TfrLzLeF+ymVsz90RES4VCOv+A0aw3UIezJ5WX5MP5Gc34pYNb1mppUaoQVIcg4DDfTldwwBGR7j3E6wZy7ht0XrtTc6iDVZs9S/iMpyO0y/8hCOk0u/c0sKcttN9GX/AIqwIDUXBZgiDbLsxwNJ6dSOpHWXDhXLQQrUrN4lRdwPuIfVR3I/EfoBKhzBceGEZM5WpTI9chhj65GJ0yR4FUXuUl2jrMskklHwxERNgyxERABnOOL86XdurPSXxWa4ulKNSquFS3dKdOmpRhoLJ+8yQ2cscYG3R5jp0FUsVVVLnLEAAscBQWI6nSqjPoB6QCJ5Tu3qUX8Ql/Dr3FJWPV0p1nRCT3IA0576c95NTHb2601C01VFXoqgAD5ATJAK/wA18pJfBTqNOrTOUcb9CGww7jIH9JVq/BeI1cUTRWmOjVNSFADsSu+T3OMflOkxK9uNCx7ZYryJ1rSNXhfD1t6NOkn2aahR74GM/XrNqIlhLRA3vshecL56NnUekSjeRNQ601eolN6g/hVmb/bKTc81XtP41NTEUTd1aZNOqr0vBq0zbIarHTUSrlkCgZwp3O+Om1qKupVwGVgVYEAhgRggg9QR2nmrbK4CsqsAVIBAIBUhlOD3BAI9CBB4ZFO0+xEAovEOTKltVatZDxA5y1IkDTgHDUydjuehPpj0nvlrly4e5FxdIKQpavCTKliWyNTYJxgfnntiXeJW/S18+ZY/Uz4cRERLJXEjuYr16FpcVaQ1PSpVKiDrllRmUY+YEkZ8IgHPOJ8y3KJcU1q4FvQL03NK4NStot0rpcm4H7rQ1XKFCN8EZycToFs5ZFLDSSASPwkjJH0ng2FPwxT8NPDXSAmldIC4KgL0ABAx6YEzwDBe2a1qbU6gyrgqw9QfeUOpyvdWWpLZDdU2yV3QOhYklWBIyM43H/nocSG2mNq+4mqulX4KvyZy9UoeJWuNIrVtI0gg+Gi5wMjbJJzt7SzsdvX+s+xO4QUIqMTic3OXJnM05pvHSzUMV8f4Oq5FOsz1TWuQLqklRfLSWknlIYE4cdDublydevWs6T1WLt511HrUVHemlQ+7Kqt/ukrTtlVSqqqgliQAACWJZjgdySSfUkz1RoqihUUKqgKqgABQBgAAdAB2nZwe5TuYeTGNY3Vr/mn7dMkBauSMkHs2w9j7ZzLjE4srjYtSO4WSg9xOfcP5cu7m4Rrmn4FKky1MEoWqMmCBhSds9/adBiJzVTGpaidW2yse2IiJKRCIiAIiIAiIgCIiAIiIAiIgCIiAIiIAiIgCIiAIiIAiIgCIiAIiIAiIgCIiAIiIAiIgCIiAIiIAiIgCIiAIiIAiIgCIiAIiIAiIgCIiAIiIAiIgCIiAIiIAiIgCIiAIiIAiIgCIiAIiIAiIgCIiAIiIAiIgCIiAIiIAiIgCIiAIiIAiIgCIiAIiIAiIgCIiAIiIAiIgCIiAIiIAiIgCIiAIiIAiIgCIiAIiIAiIgCIiAIiIAiIgCIiAIiIAiIg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hIQERUUEBIQEBUSGRgVFRgXFhAWFxEWGBoWFRQWFRIYHSYhGhskGRUVIS8hIycpOCwtFh4xNTAqNSYrLCoBCQoKDgwOGg8PGi0kHyUtLCwpLCkpLCwtLywwLCwsLCw0LSwtLywsLSwsKSwqKjIsLC8sNCwsLCoyLCksKSwsLf/AABEIAMIBAwMBIgACEQEDEQH/xAAbAAEAAgMBAQAAAAAAAAAAAAAABQYDBAcCAf/EAD8QAAIBAwIEBAMFBgQFBQAAAAECAAMEERIhBQYxQRMiUWEUcYEyQlKRoQcjcrHB8BYzQ4IVVGKi8TRjstHh/8QAGgEBAAMBAQEAAAAAAAAAAAAAAAMEBQIBBv/EACkRAAICAgIBAwMEAwAAAAAAAAABAgMEERIhMUFRkRMigRQzYaEFI3H/2gAMAwEAAhEDEQA/AO4zQ4xwr4hUXxKlLQ6vlDgnAI0k+m/6Cb8QCunlJmUipd3dQsBnL+UMAMsF/iGcfTpPS8qMDteXuB0HiDAO5znHv/TptLBEArTcpVQhFO+vAxXSpZtQTddwowScA9T1Y9sAezyf6XV0q5zpDLvuDlmxljt1PbaWKIBBW/LDoQfjLxtLA4LjBAIOkjHTb9Zm4nwDx6mvx69LChQKZC4wWJ3676v+1fSS8QCv/wCFX/52+9v3nQenTf6z3T5YYFT8ZeHSQceJswBB0kY6HAB+vqczsQCD/wALDznx7kGp1IfTjzFtgNsk6cnqQoHTaYzyq/8Azt6Dt0cYwO2nGO3WWCIBA1eVixQi6u1KLpyH3Yay/mYjPcDbGyjOZ4qcpu2zX16QBjGtd8Y3JxucjP1lhiAQq8vt4PhG4r7MGDhjrXByoDMTkBdI3zkjJzmfavLpZUBuLjVTXTryNZ3ByWxsT0JHUSZiAV1OVquDqvbpjgYOogBs5LEZ3GyjHbBxjO3u05VKoVe6uahcAMS7YB1ayUUk4BO2Mnb9Z+IBBcQ5WFZ9XxN1T74Spgf6Y9P/AG8/NieoGPbctA06amtXzSXSrhgHO6NkkDr5MfJiJNRAK+/KZJpt8XeaqYxnWPP5nIL7bnFRl2xtj0E+f4SYDC3l4m+fK6j7pXfbc5Ook7kjf0lhiAQFxylrAzdXmcYJ1jfYDJAGM7Zzie6/LJZmK3NzT1lmIRgv2jq3OMnHQegAHbeciAV6nyrUzlr69PXAD4GM5XPUkgADrg+m5zltuW2QODd3VQOhTzsp09cMhwMNv+knIgEMvLreG9M3V0wqY8xcF0wQfIxG2en1mKtypqC4ublWUuQwYdXOTkY6A4x8pPRAK9YcqvTKM15dOykMw1toc5yRoYnynAGMnp1zkzynJxUAJe3yADGBUHowJ3HcnP0+WLHEAgavKzMMfGXo2IP7zrkYJO2c/wBjEm6NPSoBJbAAyepx3M9xAEREAREQBERAESA4/wA0G1ubOh4ev42o9PVq0+HpUNnTg6s59RMY5xUcQrWlRFppb263LVmcAYJAIKkYUAb51doBY4la/wAf2dWhcVbOvb3LWyNUZPECdBtqZh5VztqwRPVTn6yo0qbXVxb271KVOsUNQNgVBtoIHnGc4IG+MwCxxIa/5ysaFKnWq3VBKdb/ACmLAip7rjqBkZPbvNvhvG6FyjVLerTrIjMjMjBlDLgsMj0yPzgG9E5437YaDW1evRRanw9ytuVNUDXTdgqXAYKcI3mwCPuneWrhnOFlcrVehdUKi0N6rB1xTG/mYnoux83TY7wCZiRPA+bLO+1fCXFKuU+0FO656Eqd8e8guNc63Pxj2fDbRburQRaldqlUUqdLWMogON2I3/s4AucSs8J55pNZm5vVbh3huaVVK22iovZGIHiA9iBvv6GbtDnKxeh8Qt1QNHUENTUNIckAK34TuNj6wCZiQ3DOcbG5Wq1C6oVVob1SHGKYGTqYn7ux83TY7yJsf2kW1zfUba0alcJVp1XaotT/ACzT+6aenuDnJI+sAt8SE4ZzrYXNY0be6oVaoz5VYEnHXT2bHtmYB+0PhmoJ8da6iGODUUYCZ1ZJ2H2T19IBYokfwXj9ve0/Eta1OugJUlTnDDqCOoO4O/qJW+D/ALS6NzfXVAeAlGzQs1ZqygsV06yKeNkUkgtq2IHrALpEhOGc7WFylR6F1RqLQUvVIb/LUZJZgd9Ox3m1wnmG2u9Xw1anX0adRQ6gusalyfcQCRiUPgf7Ulr3F9Sq0PBFgKzh/E1eMlBilQ40jSR5TjJ+1M3KX7TqV1Z1bq8Wnw9aNU0SHq6hnQjjfSu5140gHpALtEhE51sDQWuLu38F3FNX1qF8QgnQSejYBODibHA+ZLW+VmtK9OuqHS2g50ntkdR/WAScREAREQBERAEREAREQClftE4XctUsrq1om5NlWZ3pBlV3R10sUJ2JGOnvK8/Ary/q8Ru6ti9Ja9qttRt6tRUqVtLB2JZc6DttnvjtmdWiAcVsOXb90ulW2utBsKlupuks/iBVxhKNGvTwz0/4sDb1xLBwHlSsL6lUr2/kThNK3ywpsFrggPTxk+bGR+e86ViIBxHgnCbjh54U9a3WvUpULmk1q1W2WtTLVajiqi1Gww0kAkHYdZa/2Jf+irnQlMG8uCFQhkUeTZGGxUdAR6S4cc5Ztb5VW7oUq4Q5XWuSpPXS3UZwM+uBNrh/DaVvTWlQppSppsqoAqjucAe+TAOSXvKt49pxC2+Dqk1OJfFIf3ZStReop8p1dlTJB/EPebvOnIt1c3HERbUQq17W3Wm3kRar0qqO1PPYlUxvt07Tq8QDmvIvA6xv/iatDiFHw6HgarlrJdWWB8NKNCkupVxkOSO20z3lG84ZxO6uaNnVvqF+tInwmQVKNWkpQAq3VSDnPb6b9DiAcy4zw7idenZXd1bU6z21w9Z7SmVytFl0092bTUqpgnt9r2MhuLcpXl3R4hWWzegL2vaNTtj4evRROKtWooOlS2ScZ9fmezRAOVc5cj3Nxc8R+Go6Fr2VGnTYaFWpUp1UdqfXYlF05O3vMD8Cu768p1E4fU4cnwNe01v4Q01GRlTyoSdALeU4332E65EA5Jwjgd3WPC6B4e9keGur167GjocIullpMpJfxDufn36zBZcj3Is7BHtTrp8U8esCKRIoF3Jdjndcadt+g22nYogFQ5K4LVt7riTPSNNK9wKlI+XDrowWAHvKxxzkq7rpxladMg3Na3qUQxULcrSCs6ZztnTjfG+J1aIByi74RdX9xVuKdhVsFp2FxbaX8JXualRSEpqqnGhTjDHHb6XbkHg3wnD7am1JaNRaSeKoCg+JjzliOpzneWGIBxG/5G4gfGNKg6m5vb2i+6f+juvBPi9egNM/n0ma+5HvQtSolGtppcVr3K06ZoeI9B1RKdWiKmpCV0nAYd52iIBxn/BVzVpq/wALd/vuI2teotw9oztSprUWpVejSRVQHUAV8xOPzuvLHBatHivE6rUjTo1/hfCbyhahSmwqYA9GO+R3lxiAIiIAiIgCIiAIiIAiJjr3CoMuwUDudp43ryPJkia1PiVJtg6n6zZnkZKXhnri15QiInR4IiIAiJrVuI00OlnUHrjvPHJRW2z1JvpGzExUblX+ywb5GZYTT7Qaa8iIiengiIgCIiAIiIAiIgCIiAIiIAiIgCIiAIiIAiJC8w8c8ECnTwatTp3FMH77D6HA749AZxOahHlI6hBzfFEhfcRSiMuevQDdm/hHeVK/4g9w+aiaFX7C6gf9xx97+Xb1Pn4dslnYsx6sxyzfX+gmpcvlSAcHr+UwsnLlb9q6Rr0Y0a+/LPt7erTXJ+g9ZbeWRW8AGvsxJKg9VQ40hvfrt2zK/wAocDNfTdXA260k2O428RvfI8o7dTvjF2l3Bx3D/ZL19Ctl3J/ZH0ERE0zPET4zY6yoX/GHunZaRK0U222NY+pP4MdB3zk9hILr40x2/gmqqdj0iV4tzCEytACq/TqAqfNu59h9cSup3LZLMcsTuSfUmenp6B2GOw7SOu2qtURKPmasdABOADgnUT2GAfp0mFdfO+Xf4Rr1Uwqj1+Wbdpd1HrrTtt3zlm7IoPmJ9v8AxOgCRnAOBJaU9K+Zm3dyMF2+XZR2Hb55JlJs4tDpjpvtmXk3K2XXhCIiWysIiIAiIgCIiAIiIAiIgCIiAImhxHjNOgQGyWbcKOuPU+gmGjzFTJ31J8//AMkMr64y4uXZKqZyXJLolYnxWBGRuDPsmIhERANXid8KNJ6hGdIyB+I9FH1JA+soqXBapUqVCG0nzN/1YBY/IDCgdgPcy2806vAJXoGVm9lBzn5A6SfYGUWlaVKiaFQ6etVtSYLfaZRkjGcj6bzHz3KU1FeNbNTCUVByZ4XijXB8jFE7YUsze4zsB+c98N4LUq1BTFSpqbck4Hhp3Y/09TMlhwGvWqfvG8IscMrKnhquNlUA5c9NwQN/pLHSv7fhymmpatV61Dv16AO5yEAHRdyB2PU1qsfb5WdRLNl2vtr7ZY7K0WlTWmmyooUfIDG/vFzfU6f23Vc9Mnc/IdTKbT5zuapISnSA/Fipt8skZ/L6THTG5ZyXdtyx6n6+nsJesz4RWq1spQwpN7my60L+m/2XU/z/ACmxKI1U9emP0ln5e4ga1HUd8Ern8WMb/rj6STGzPrS4tdkd+N9Nck+iM5x4qUU0h0K6n/6gTpRP9zA59hjvK5d8RFsijGXbpj7x7sfaSHNoIuDrHl8rDfGpVXC7+gqHf0z7iRdfhV06l/DYa/KT5GNKmM5IXO7Mf6TOyedlsv4L+OoQrX8mu9OrVAPiOD30qAoHzO/8pY+TuBZZbh2ZlUEUs/ezsan5ZAPfJPpMPAuTzUw1aplAdlGNbLgHS7ocYz2AO3eXhVAGBsB+ks4eI9/Un+CDKyVrhD8n2IjM1zLESHueZqasVQGqRsSuNIPcau5+WZ6o8woftgpn5EfWV3k1J8eRN9CzW9EtE+KwIyN8zFXuAmM5we/8tpPv1ItGaJrf8QQfayn8QI/XpM9OoGAIOQekJp+A00eoiJ6eCImG6uRTGTj67AfM4hvQXZmiadvxEOMhXwOuwOD36Hf5jMzUrpX+yQcfP5GeKSZ600ZSZCcQ5lUZWhio34uqL9R9o+w/MSM49xY16ngUzimufEI/1CNtOfwZ2PqQR0Bzq1AiDqJl5OY03Gv5NCjFT1KfwYizZLVH1sx3bABJ7DHt6TVr13eoKNEaqj/9vqSewHc9vngTBxC7U03wRlRkbjY9RLBwY0bFcHNa4qAGqQPsZ3CEn7KjPTqep6zOprVkm5vSXkvWSda1FbfoWPhFh4FFKZYuVG5Pcnc/TJm5IelzGp+0hUfMH9JK0awcAqQQehE+gqsrktQfgxbITi9zXk9xESYiPjLmQNbhItzqoqdDk61ySFzgAgHooIXYdN5PxOJwUvJ3Cbj4Od33EXLGlRJ8gyWI+yM58mR18uBnpgxQ8NkBUahjPcnJ65z3+csvGOWPGZmRxTLgBgVyCRnB2Iwd9+sp1cVrKoErLpUsd92RkO4Kt1BB6+3aYWVTZF7fj0NjHthJaXkkgpG7YHsO3zn0tgZ2Hz2mq3FKIXWXXAzjOwyOoHv0/OVrmDmGvqp6E0JkOdQBLY3UFTtjvgypGPJlgvnAuCNcgvcj93/poCwFQfiY7HT0wNs79RiW2jRVAFUBQNgAAAPkBIvlXjBu7ZKrYDHIbG3mGx2kvPo8eqEILj8mHfZKUny+DT4nwqncJpqrkdQQSGU+zDcSEvNdMMtQHsAQGw/odunvnuPcSzzS4hVqLgimKtPB1qPt/NVOz+67H0ydj1ZUp9+pzCxx/wCERaKaY1UyASRqPXUDt5v72krR4umwcimSM7nynHXDH09DI0WakeJbHxEbOU7jfJAB3BBz5TuCSPYVnitdqr1A5CU0wQMHLsdxqHfcZ/sypO2WOuy1GuN76JninNtRsi3XC9A53ZvdEOwHu2flISl8S5/e1qoB+74lQ5+e+Jms7o1UBACkDB3zjsTtMukD1Yn+/oJlWZFlj22aEKYVrSR6orpGFwJ5uKoQZbqdgBuWPYAdzPlZsYG5ZjpULuSx6AD1lh5c5e8DL1Trqv3JDeGPwqf5kdfpOsfHlc9enuc3XRqW35NrlxKgojxVKkkkKeqr2BHbvt7zeu6OtcDY7EfMbjMzRPoIQUYKBiym5S5EBcXhBAfKnfbBGANjv3O/btvNi18ozRIIPVT0Py/CZJXNqtRdLjI/l7g9jK/ccPqWx1ISy/39odvn0+UryhKD5LsnhKM1rw/6J23vFfbdW7qeo/8Ase4mxIKhfpVGHGCPoQfUSI5wW9FLVa3TUwoO2lCW9Mv1/wDM7V61s5+g968F0nwznf7Neb69w5o3LmodJKscasjqCR12M6LJa7FYtojsrdcuLIe6bwwQ2oKAcY1EMOwwNwwHbvnPriN4bXpXFFqlBtWQyh1LBlI2ZcbFSNgVPSWkiVrjXBzQJuLQFXG7ooytQbgk0h1PuN9sjONLcWQ9TuE/QgK7eAKhX955iqgAebGygegwP5yISnUqgtUXV2OSSo9kRcA/MmZ8GsyktpQhi2NgMAKwVhs2QcZ7b5AOw3eF3OpdAABTIGMbjtt22xPnZrT0bkX1sjLbgPTI0KDnBJJJ9SOg/KTtCmF2H9nufnGkDckk/wB9B/WfKtQIpZ9v72+sjPW9nqu+kamIAEn+UxU0OXVkViNAYEE+rYO4B2mty7y4Q3jV9RY/5aNg+H31EdA38t/XazzZw8Rxasl59jLyshSThH5ERE1DPEREATBd2aVVKVFV1PUEf3g+8zxPGt9MJ68HOuYuX6NnURlBqBiSExkpjGXPYjJA9d++80uMUBXpE4GQNiR27j8pv8135p3xD9GFJVHopL9PXzAmZOIALTbA+6f5bf37T53Iio2PitJG7TJuEeXbJz9n9rosKOf9RfEx6B91H5YljkFyPXL2FAn8JX6KzKp+WAJOzfqSUFr2Ma3fN79xERJCMjLzggeqlanVqUHVgXCadFwMadNZCPNhc4OQRkb7TxxflulcA9aTn76bE/xDow+f6SWmrxQt4NTRs2htPscHGJxOEZrUls6hJxe4vRy1UelV0qxqaHbzYI8UHZtLDbBIOx7+2DJO1vnqVFpCkVqVCVUHbGASWJ/DgEnHp3zMPL1ytXI2PhqgH1GTNk3RS+tNIO9QqfkykH9CTPm4QUppPw2b85ai/dIuHCuXkonWSalTGNRxhQeoRRsufqfeS0+CfZ9JCEYLUVpGBKTk9yERE7ORPhE+xAIXi3CkVWqAinoBY+mBucekrV7xbxVNKnk52ZsYx6j54P8AX0EnueXYWuQcDXT1/wAOtdvlnErnB64q09eNyTn6EgfymRmtxlxivKNTFXKHKXozByDworxCqdgKVMH56yyr+imdLlG5RuT/AMQrKOhogn5qwA/+TfrLzLeF+ymVsz90RES4VCOv+A0aw3UIezJ5WX5MP5Gc34pYNb1mppUaoQVIcg4DDfTldwwBGR7j3E6wZy7ht0XrtTc6iDVZs9S/iMpyO0y/8hCOk0u/c0sKcttN9GX/AIqwIDUXBZgiDbLsxwNJ6dSOpHWXDhXLQQrUrN4lRdwPuIfVR3I/EfoBKhzBceGEZM5WpTI9chhj65GJ0yR4FUXuUl2jrMskklHwxERNgyxERABnOOL86XdurPSXxWa4ulKNSquFS3dKdOmpRhoLJ+8yQ2cscYG3R5jp0FUsVVVLnLEAAscBQWI6nSqjPoB6QCJ5Tu3qUX8Ql/Dr3FJWPV0p1nRCT3IA0576c95NTHb2601C01VFXoqgAD5ATJAK/wA18pJfBTqNOrTOUcb9CGww7jIH9JVq/BeI1cUTRWmOjVNSFADsSu+T3OMflOkxK9uNCx7ZYryJ1rSNXhfD1t6NOkn2aahR74GM/XrNqIlhLRA3vshecL56NnUekSjeRNQ601eolN6g/hVmb/bKTc81XtP41NTEUTd1aZNOqr0vBq0zbIarHTUSrlkCgZwp3O+Om1qKupVwGVgVYEAhgRggg9QR2nmrbK4CsqsAVIBAIBUhlOD3BAI9CBB4ZFO0+xEAovEOTKltVatZDxA5y1IkDTgHDUydjuehPpj0nvlrly4e5FxdIKQpavCTKliWyNTYJxgfnntiXeJW/S18+ZY/Uz4cRERLJXEjuYr16FpcVaQ1PSpVKiDrllRmUY+YEkZ8IgHPOJ8y3KJcU1q4FvQL03NK4NStot0rpcm4H7rQ1XKFCN8EZycToFs5ZFLDSSASPwkjJH0ng2FPwxT8NPDXSAmldIC4KgL0ABAx6YEzwDBe2a1qbU6gyrgqw9QfeUOpyvdWWpLZDdU2yV3QOhYklWBIyM43H/nocSG2mNq+4mqulX4KvyZy9UoeJWuNIrVtI0gg+Gi5wMjbJJzt7SzsdvX+s+xO4QUIqMTic3OXJnM05pvHSzUMV8f4Oq5FOsz1TWuQLqklRfLSWknlIYE4cdDublydevWs6T1WLt511HrUVHemlQ+7Kqt/ukrTtlVSqqqgliQAACWJZjgdySSfUkz1RoqihUUKqgKqgABQBgAAdAB2nZwe5TuYeTGNY3Vr/mn7dMkBauSMkHs2w9j7ZzLjE4srjYtSO4WSg9xOfcP5cu7m4Rrmn4FKky1MEoWqMmCBhSds9/adBiJzVTGpaidW2yse2IiJKRCIiAIiIAiIgCIiAIiIAiIgCIiAIiIAiIgCIiAIiIAiIgCIiAIiIAiIgCIiAIiIAiIgCIiAIiIAiIgCIiAIiIAiIgCIiAIiIAiIgCIiAIiIAiIgCIiAIiIAiIgCIiAIiIAiIgCIiAIiIAiIgCIiAIiIAiIgCIiAIiIAiIgCIiAIiIAiIgCIiAIiIAiIgCIiAIiIAiIgCIiAIiIAiIgCIiAIiIAiIgCIiAIiIAiIgCIiAIiIAiIgCIiAIiIAiIgH/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data:image/jpeg;base64,/9j/4AAQSkZJRgABAQAAAQABAAD/2wCEAAkGBhIQERUUEBIQEBUSGRgVFRgXFhAWFxEWGBoWFRQWFRIYHSYhGhskGRUVIS8hIycpOCwtFh4xNTAqNSYrLCoBCQoKDgwOGg8PGi0kHyUtLCwpLCkpLCwtLywwLCwsLCw0LSwtLywsLSwsKSwqKjIsLC8sNCwsLCoyLCksKSwsLf/AABEIAMIBAwMBIgACEQEDEQH/xAAbAAEAAgMBAQAAAAAAAAAAAAAABQYDBAcCAf/EAD8QAAIBAwIEBAMFBgQFBQAAAAECAAMEERIhBQYxQRMiUWEUcYEyQlKRoQcjcrHB8BYzQ4IVVGKi8TRjstHh/8QAGgEBAAMBAQEAAAAAAAAAAAAAAAMEBQIBBv/EACkRAAICAgIBAwMEAwAAAAAAAAABAgMEERIhMUFRkRMigRQzYaEFI3H/2gAMAwEAAhEDEQA/AO4zQ4xwr4hUXxKlLQ6vlDgnAI0k+m/6Cb8QCunlJmUipd3dQsBnL+UMAMsF/iGcfTpPS8qMDteXuB0HiDAO5znHv/TptLBEArTcpVQhFO+vAxXSpZtQTddwowScA9T1Y9sAezyf6XV0q5zpDLvuDlmxljt1PbaWKIBBW/LDoQfjLxtLA4LjBAIOkjHTb9Zm4nwDx6mvx69LChQKZC4wWJ3676v+1fSS8QCv/wCFX/52+9v3nQenTf6z3T5YYFT8ZeHSQceJswBB0kY6HAB+vqczsQCD/wALDznx7kGp1IfTjzFtgNsk6cnqQoHTaYzyq/8Azt6Dt0cYwO2nGO3WWCIBA1eVixQi6u1KLpyH3Yay/mYjPcDbGyjOZ4qcpu2zX16QBjGtd8Y3JxucjP1lhiAQq8vt4PhG4r7MGDhjrXByoDMTkBdI3zkjJzmfavLpZUBuLjVTXTryNZ3ByWxsT0JHUSZiAV1OVquDqvbpjgYOogBs5LEZ3GyjHbBxjO3u05VKoVe6uahcAMS7YB1ayUUk4BO2Mnb9Z+IBBcQ5WFZ9XxN1T74Spgf6Y9P/AG8/NieoGPbctA06amtXzSXSrhgHO6NkkDr5MfJiJNRAK+/KZJpt8XeaqYxnWPP5nIL7bnFRl2xtj0E+f4SYDC3l4m+fK6j7pXfbc5Ook7kjf0lhiAQFxylrAzdXmcYJ1jfYDJAGM7Zzie6/LJZmK3NzT1lmIRgv2jq3OMnHQegAHbeciAV6nyrUzlr69PXAD4GM5XPUkgADrg+m5zltuW2QODd3VQOhTzsp09cMhwMNv+knIgEMvLreG9M3V0wqY8xcF0wQfIxG2en1mKtypqC4ublWUuQwYdXOTkY6A4x8pPRAK9YcqvTKM15dOykMw1toc5yRoYnynAGMnp1zkzynJxUAJe3yADGBUHowJ3HcnP0+WLHEAgavKzMMfGXo2IP7zrkYJO2c/wBjEm6NPSoBJbAAyepx3M9xAEREAREQBERAESA4/wA0G1ubOh4ev42o9PVq0+HpUNnTg6s59RMY5xUcQrWlRFppb263LVmcAYJAIKkYUAb51doBY4la/wAf2dWhcVbOvb3LWyNUZPECdBtqZh5VztqwRPVTn6yo0qbXVxb271KVOsUNQNgVBtoIHnGc4IG+MwCxxIa/5ysaFKnWq3VBKdb/ACmLAip7rjqBkZPbvNvhvG6FyjVLerTrIjMjMjBlDLgsMj0yPzgG9E5437YaDW1evRRanw9ytuVNUDXTdgqXAYKcI3mwCPuneWrhnOFlcrVehdUKi0N6rB1xTG/mYnoux83TY7wCZiRPA+bLO+1fCXFKuU+0FO656Eqd8e8guNc63Pxj2fDbRburQRaldqlUUqdLWMogON2I3/s4AucSs8J55pNZm5vVbh3huaVVK22iovZGIHiA9iBvv6GbtDnKxeh8Qt1QNHUENTUNIckAK34TuNj6wCZiQ3DOcbG5Wq1C6oVVob1SHGKYGTqYn7ux83TY7yJsf2kW1zfUba0alcJVp1XaotT/ACzT+6aenuDnJI+sAt8SE4ZzrYXNY0be6oVaoz5VYEnHXT2bHtmYB+0PhmoJ8da6iGODUUYCZ1ZJ2H2T19IBYokfwXj9ve0/Eta1OugJUlTnDDqCOoO4O/qJW+D/ALS6NzfXVAeAlGzQs1ZqygsV06yKeNkUkgtq2IHrALpEhOGc7WFylR6F1RqLQUvVIb/LUZJZgd9Ox3m1wnmG2u9Xw1anX0adRQ6gusalyfcQCRiUPgf7Ulr3F9Sq0PBFgKzh/E1eMlBilQ40jSR5TjJ+1M3KX7TqV1Z1bq8Wnw9aNU0SHq6hnQjjfSu5140gHpALtEhE51sDQWuLu38F3FNX1qF8QgnQSejYBODibHA+ZLW+VmtK9OuqHS2g50ntkdR/WAScREAREQBERAEREAREQClftE4XctUsrq1om5NlWZ3pBlV3R10sUJ2JGOnvK8/Ary/q8Ru6ti9Ja9qttRt6tRUqVtLB2JZc6DttnvjtmdWiAcVsOXb90ulW2utBsKlupuks/iBVxhKNGvTwz0/4sDb1xLBwHlSsL6lUr2/kThNK3ywpsFrggPTxk+bGR+e86ViIBxHgnCbjh54U9a3WvUpULmk1q1W2WtTLVajiqi1Gww0kAkHYdZa/2Jf+irnQlMG8uCFQhkUeTZGGxUdAR6S4cc5Ztb5VW7oUq4Q5XWuSpPXS3UZwM+uBNrh/DaVvTWlQppSppsqoAqjucAe+TAOSXvKt49pxC2+Dqk1OJfFIf3ZStReop8p1dlTJB/EPebvOnIt1c3HERbUQq17W3Wm3kRar0qqO1PPYlUxvt07Tq8QDmvIvA6xv/iatDiFHw6HgarlrJdWWB8NKNCkupVxkOSO20z3lG84ZxO6uaNnVvqF+tInwmQVKNWkpQAq3VSDnPb6b9DiAcy4zw7idenZXd1bU6z21w9Z7SmVytFl0092bTUqpgnt9r2MhuLcpXl3R4hWWzegL2vaNTtj4evRROKtWooOlS2ScZ9fmezRAOVc5cj3Nxc8R+Go6Fr2VGnTYaFWpUp1UdqfXYlF05O3vMD8Cu768p1E4fU4cnwNe01v4Q01GRlTyoSdALeU4332E65EA5Jwjgd3WPC6B4e9keGur167GjocIullpMpJfxDufn36zBZcj3Is7BHtTrp8U8esCKRIoF3Jdjndcadt+g22nYogFQ5K4LVt7riTPSNNK9wKlI+XDrowWAHvKxxzkq7rpxladMg3Na3qUQxULcrSCs6ZztnTjfG+J1aIByi74RdX9xVuKdhVsFp2FxbaX8JXualRSEpqqnGhTjDHHb6XbkHg3wnD7am1JaNRaSeKoCg+JjzliOpzneWGIBxG/5G4gfGNKg6m5vb2i+6f+juvBPi9egNM/n0ma+5HvQtSolGtppcVr3K06ZoeI9B1RKdWiKmpCV0nAYd52iIBxn/BVzVpq/wALd/vuI2teotw9oztSprUWpVejSRVQHUAV8xOPzuvLHBatHivE6rUjTo1/hfCbyhahSmwqYA9GO+R3lxiAIiIAiIgCIiAIiIAiJjr3CoMuwUDudp43ryPJkia1PiVJtg6n6zZnkZKXhnri15QiInR4IiIAiJrVuI00OlnUHrjvPHJRW2z1JvpGzExUblX+ywb5GZYTT7Qaa8iIiengiIgCIiAIiIAiIgCIiAIiIAiIgCIiAIiIAiJC8w8c8ECnTwatTp3FMH77D6HA749AZxOahHlI6hBzfFEhfcRSiMuevQDdm/hHeVK/4g9w+aiaFX7C6gf9xx97+Xb1Pn4dslnYsx6sxyzfX+gmpcvlSAcHr+UwsnLlb9q6Rr0Y0a+/LPt7erTXJ+g9ZbeWRW8AGvsxJKg9VQ40hvfrt2zK/wAocDNfTdXA260k2O428RvfI8o7dTvjF2l3Bx3D/ZL19Ctl3J/ZH0ERE0zPET4zY6yoX/GHunZaRK0U222NY+pP4MdB3zk9hILr40x2/gmqqdj0iV4tzCEytACq/TqAqfNu59h9cSup3LZLMcsTuSfUmenp6B2GOw7SOu2qtURKPmasdABOADgnUT2GAfp0mFdfO+Xf4Rr1Uwqj1+Wbdpd1HrrTtt3zlm7IoPmJ9v8AxOgCRnAOBJaU9K+Zm3dyMF2+XZR2Hb55JlJs4tDpjpvtmXk3K2XXhCIiWysIiIAiIgCIiAIiIAiIgCIiAImhxHjNOgQGyWbcKOuPU+gmGjzFTJ31J8//AMkMr64y4uXZKqZyXJLolYnxWBGRuDPsmIhERANXid8KNJ6hGdIyB+I9FH1JA+soqXBapUqVCG0nzN/1YBY/IDCgdgPcy2806vAJXoGVm9lBzn5A6SfYGUWlaVKiaFQ6etVtSYLfaZRkjGcj6bzHz3KU1FeNbNTCUVByZ4XijXB8jFE7YUsze4zsB+c98N4LUq1BTFSpqbck4Hhp3Y/09TMlhwGvWqfvG8IscMrKnhquNlUA5c9NwQN/pLHSv7fhymmpatV61Dv16AO5yEAHRdyB2PU1qsfb5WdRLNl2vtr7ZY7K0WlTWmmyooUfIDG/vFzfU6f23Vc9Mnc/IdTKbT5zuapISnSA/Fipt8skZ/L6THTG5ZyXdtyx6n6+nsJesz4RWq1spQwpN7my60L+m/2XU/z/ACmxKI1U9emP0ln5e4ga1HUd8Ern8WMb/rj6STGzPrS4tdkd+N9Nck+iM5x4qUU0h0K6n/6gTpRP9zA59hjvK5d8RFsijGXbpj7x7sfaSHNoIuDrHl8rDfGpVXC7+gqHf0z7iRdfhV06l/DYa/KT5GNKmM5IXO7Mf6TOyedlsv4L+OoQrX8mu9OrVAPiOD30qAoHzO/8pY+TuBZZbh2ZlUEUs/ezsan5ZAPfJPpMPAuTzUw1aplAdlGNbLgHS7ocYz2AO3eXhVAGBsB+ks4eI9/Un+CDKyVrhD8n2IjM1zLESHueZqasVQGqRsSuNIPcau5+WZ6o8woftgpn5EfWV3k1J8eRN9CzW9EtE+KwIyN8zFXuAmM5we/8tpPv1ItGaJrf8QQfayn8QI/XpM9OoGAIOQekJp+A00eoiJ6eCImG6uRTGTj67AfM4hvQXZmiadvxEOMhXwOuwOD36Hf5jMzUrpX+yQcfP5GeKSZ600ZSZCcQ5lUZWhio34uqL9R9o+w/MSM49xY16ngUzimufEI/1CNtOfwZ2PqQR0Bzq1AiDqJl5OY03Gv5NCjFT1KfwYizZLVH1sx3bABJ7DHt6TVr13eoKNEaqj/9vqSewHc9vngTBxC7U03wRlRkbjY9RLBwY0bFcHNa4qAGqQPsZ3CEn7KjPTqep6zOprVkm5vSXkvWSda1FbfoWPhFh4FFKZYuVG5Pcnc/TJm5IelzGp+0hUfMH9JK0awcAqQQehE+gqsrktQfgxbITi9zXk9xESYiPjLmQNbhItzqoqdDk61ySFzgAgHooIXYdN5PxOJwUvJ3Cbj4Od33EXLGlRJ8gyWI+yM58mR18uBnpgxQ8NkBUahjPcnJ65z3+csvGOWPGZmRxTLgBgVyCRnB2Iwd9+sp1cVrKoErLpUsd92RkO4Kt1BB6+3aYWVTZF7fj0NjHthJaXkkgpG7YHsO3zn0tgZ2Hz2mq3FKIXWXXAzjOwyOoHv0/OVrmDmGvqp6E0JkOdQBLY3UFTtjvgypGPJlgvnAuCNcgvcj93/poCwFQfiY7HT0wNs79RiW2jRVAFUBQNgAAAPkBIvlXjBu7ZKrYDHIbG3mGx2kvPo8eqEILj8mHfZKUny+DT4nwqncJpqrkdQQSGU+zDcSEvNdMMtQHsAQGw/odunvnuPcSzzS4hVqLgimKtPB1qPt/NVOz+67H0ydj1ZUp9+pzCxx/wCERaKaY1UyASRqPXUDt5v72krR4umwcimSM7nynHXDH09DI0WakeJbHxEbOU7jfJAB3BBz5TuCSPYVnitdqr1A5CU0wQMHLsdxqHfcZ/sypO2WOuy1GuN76JninNtRsi3XC9A53ZvdEOwHu2flISl8S5/e1qoB+74lQ5+e+Jms7o1UBACkDB3zjsTtMukD1Yn+/oJlWZFlj22aEKYVrSR6orpGFwJ5uKoQZbqdgBuWPYAdzPlZsYG5ZjpULuSx6AD1lh5c5e8DL1Trqv3JDeGPwqf5kdfpOsfHlc9enuc3XRqW35NrlxKgojxVKkkkKeqr2BHbvt7zeu6OtcDY7EfMbjMzRPoIQUYKBiym5S5EBcXhBAfKnfbBGANjv3O/btvNi18ozRIIPVT0Py/CZJXNqtRdLjI/l7g9jK/ccPqWx1ISy/39odvn0+UryhKD5LsnhKM1rw/6J23vFfbdW7qeo/8Ase4mxIKhfpVGHGCPoQfUSI5wW9FLVa3TUwoO2lCW9Mv1/wDM7V61s5+g968F0nwznf7Neb69w5o3LmodJKscasjqCR12M6LJa7FYtojsrdcuLIe6bwwQ2oKAcY1EMOwwNwwHbvnPriN4bXpXFFqlBtWQyh1LBlI2ZcbFSNgVPSWkiVrjXBzQJuLQFXG7ooytQbgk0h1PuN9sjONLcWQ9TuE/QgK7eAKhX955iqgAebGygegwP5yISnUqgtUXV2OSSo9kRcA/MmZ8GsyktpQhi2NgMAKwVhs2QcZ7b5AOw3eF3OpdAABTIGMbjtt22xPnZrT0bkX1sjLbgPTI0KDnBJJJ9SOg/KTtCmF2H9nufnGkDckk/wB9B/WfKtQIpZ9v72+sjPW9nqu+kamIAEn+UxU0OXVkViNAYEE+rYO4B2mty7y4Q3jV9RY/5aNg+H31EdA38t/XazzZw8Rxasl59jLyshSThH5ERE1DPEREATBd2aVVKVFV1PUEf3g+8zxPGt9MJ68HOuYuX6NnURlBqBiSExkpjGXPYjJA9d++80uMUBXpE4GQNiR27j8pv8135p3xD9GFJVHopL9PXzAmZOIALTbA+6f5bf37T53Iio2PitJG7TJuEeXbJz9n9rosKOf9RfEx6B91H5YljkFyPXL2FAn8JX6KzKp+WAJOzfqSUFr2Ma3fN79xERJCMjLzggeqlanVqUHVgXCadFwMadNZCPNhc4OQRkb7TxxflulcA9aTn76bE/xDow+f6SWmrxQt4NTRs2htPscHGJxOEZrUls6hJxe4vRy1UelV0qxqaHbzYI8UHZtLDbBIOx7+2DJO1vnqVFpCkVqVCVUHbGASWJ/DgEnHp3zMPL1ytXI2PhqgH1GTNk3RS+tNIO9QqfkykH9CTPm4QUppPw2b85ai/dIuHCuXkonWSalTGNRxhQeoRRsufqfeS0+CfZ9JCEYLUVpGBKTk9yERE7ORPhE+xAIXi3CkVWqAinoBY+mBucekrV7xbxVNKnk52ZsYx6j54P8AX0EnueXYWuQcDXT1/wAOtdvlnErnB64q09eNyTn6EgfymRmtxlxivKNTFXKHKXozByDworxCqdgKVMH56yyr+imdLlG5RuT/AMQrKOhogn5qwA/+TfrLzLeF+ymVsz90RES4VCOv+A0aw3UIezJ5WX5MP5Gc34pYNb1mppUaoQVIcg4DDfTldwwBGR7j3E6wZy7ht0XrtTc6iDVZs9S/iMpyO0y/8hCOk0u/c0sKcttN9GX/AIqwIDUXBZgiDbLsxwNJ6dSOpHWXDhXLQQrUrN4lRdwPuIfVR3I/EfoBKhzBceGEZM5WpTI9chhj65GJ0yR4FUXuUl2jrMskklHwxERNgyxERABnOOL86XdurPSXxWa4ulKNSquFS3dKdOmpRhoLJ+8yQ2cscYG3R5jp0FUsVVVLnLEAAscBQWI6nSqjPoB6QCJ5Tu3qUX8Ql/Dr3FJWPV0p1nRCT3IA0576c95NTHb2601C01VFXoqgAD5ATJAK/wA18pJfBTqNOrTOUcb9CGww7jIH9JVq/BeI1cUTRWmOjVNSFADsSu+T3OMflOkxK9uNCx7ZYryJ1rSNXhfD1t6NOkn2aahR74GM/XrNqIlhLRA3vshecL56NnUekSjeRNQ601eolN6g/hVmb/bKTc81XtP41NTEUTd1aZNOqr0vBq0zbIarHTUSrlkCgZwp3O+Om1qKupVwGVgVYEAhgRggg9QR2nmrbK4CsqsAVIBAIBUhlOD3BAI9CBB4ZFO0+xEAovEOTKltVatZDxA5y1IkDTgHDUydjuehPpj0nvlrly4e5FxdIKQpavCTKliWyNTYJxgfnntiXeJW/S18+ZY/Uz4cRERLJXEjuYr16FpcVaQ1PSpVKiDrllRmUY+YEkZ8IgHPOJ8y3KJcU1q4FvQL03NK4NStot0rpcm4H7rQ1XKFCN8EZycToFs5ZFLDSSASPwkjJH0ng2FPwxT8NPDXSAmldIC4KgL0ABAx6YEzwDBe2a1qbU6gyrgqw9QfeUOpyvdWWpLZDdU2yV3QOhYklWBIyM43H/nocSG2mNq+4mqulX4KvyZy9UoeJWuNIrVtI0gg+Gi5wMjbJJzt7SzsdvX+s+xO4QUIqMTic3OXJnM05pvHSzUMV8f4Oq5FOsz1TWuQLqklRfLSWknlIYE4cdDublydevWs6T1WLt511HrUVHemlQ+7Kqt/ukrTtlVSqqqgliQAACWJZjgdySSfUkz1RoqihUUKqgKqgABQBgAAdAB2nZwe5TuYeTGNY3Vr/mn7dMkBauSMkHs2w9j7ZzLjE4srjYtSO4WSg9xOfcP5cu7m4Rrmn4FKky1MEoWqMmCBhSds9/adBiJzVTGpaidW2yse2IiJKRCIiAIiIAiIgCIiAIiIAiIgCIiAIiIAiIgCIiAIiIAiIgCIiAIiIAiIgCIiAIiIAiIgCIiAIiIAiIgCIiAIiIAiIgCIiAIiIAiIgCIiAIiIAiIgCIiAIiIAiIgCIiAIiIAiIgCIiAIiIAiIgCIiAIiIAiIgCIiAIiIAiIgCIiAIiIAiIgCIiAIiIAiIgCIiAIiIAiIgCIiAIiIAiIgCIiAIiIAiIgCIiAIiIAiIgCIiAIiIAiIgCIiAIiIAiIg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data:image/jpeg;base64,/9j/4AAQSkZJRgABAQAAAQABAAD/2wCEAAkGBhIQERUUEBIQEBUSGRgVFRgXFhAWFxEWGBoWFRQWFRIYHSYhGhskGRUVIS8hIycpOCwtFh4xNTAqNSYrLCoBCQoKDgwOGg8PGi0kHyUtLCwpLCkpLCwtLywwLCwsLCw0LSwtLywsLSwsKSwqKjIsLC8sNCwsLCoyLCksKSwsLf/AABEIAMIBAwMBIgACEQEDEQH/xAAbAAEAAgMBAQAAAAAAAAAAAAAABQYDBAcCAf/EAD8QAAIBAwIEBAMFBgQFBQAAAAECAAMEERIhBQYxQRMiUWEUcYEyQlKRoQcjcrHB8BYzQ4IVVGKi8TRjstHh/8QAGgEBAAMBAQEAAAAAAAAAAAAAAAMEBQIBBv/EACkRAAICAgIBAwMEAwAAAAAAAAABAgMEERIhMUFRkRMigRQzYaEFI3H/2gAMAwEAAhEDEQA/AO4zQ4xwr4hUXxKlLQ6vlDgnAI0k+m/6Cb8QCunlJmUipd3dQsBnL+UMAMsF/iGcfTpPS8qMDteXuB0HiDAO5znHv/TptLBEArTcpVQhFO+vAxXSpZtQTddwowScA9T1Y9sAezyf6XV0q5zpDLvuDlmxljt1PbaWKIBBW/LDoQfjLxtLA4LjBAIOkjHTb9Zm4nwDx6mvx69LChQKZC4wWJ3676v+1fSS8QCv/wCFX/52+9v3nQenTf6z3T5YYFT8ZeHSQceJswBB0kY6HAB+vqczsQCD/wALDznx7kGp1IfTjzFtgNsk6cnqQoHTaYzyq/8Azt6Dt0cYwO2nGO3WWCIBA1eVixQi6u1KLpyH3Yay/mYjPcDbGyjOZ4qcpu2zX16QBjGtd8Y3JxucjP1lhiAQq8vt4PhG4r7MGDhjrXByoDMTkBdI3zkjJzmfavLpZUBuLjVTXTryNZ3ByWxsT0JHUSZiAV1OVquDqvbpjgYOogBs5LEZ3GyjHbBxjO3u05VKoVe6uahcAMS7YB1ayUUk4BO2Mnb9Z+IBBcQ5WFZ9XxN1T74Spgf6Y9P/AG8/NieoGPbctA06amtXzSXSrhgHO6NkkDr5MfJiJNRAK+/KZJpt8XeaqYxnWPP5nIL7bnFRl2xtj0E+f4SYDC3l4m+fK6j7pXfbc5Ook7kjf0lhiAQFxylrAzdXmcYJ1jfYDJAGM7Zzie6/LJZmK3NzT1lmIRgv2jq3OMnHQegAHbeciAV6nyrUzlr69PXAD4GM5XPUkgADrg+m5zltuW2QODd3VQOhTzsp09cMhwMNv+knIgEMvLreG9M3V0wqY8xcF0wQfIxG2en1mKtypqC4ublWUuQwYdXOTkY6A4x8pPRAK9YcqvTKM15dOykMw1toc5yRoYnynAGMnp1zkzynJxUAJe3yADGBUHowJ3HcnP0+WLHEAgavKzMMfGXo2IP7zrkYJO2c/wBjEm6NPSoBJbAAyepx3M9xAEREAREQBERAESA4/wA0G1ubOh4ev42o9PVq0+HpUNnTg6s59RMY5xUcQrWlRFppb263LVmcAYJAIKkYUAb51doBY4la/wAf2dWhcVbOvb3LWyNUZPECdBtqZh5VztqwRPVTn6yo0qbXVxb271KVOsUNQNgVBtoIHnGc4IG+MwCxxIa/5ysaFKnWq3VBKdb/ACmLAip7rjqBkZPbvNvhvG6FyjVLerTrIjMjMjBlDLgsMj0yPzgG9E5437YaDW1evRRanw9ytuVNUDXTdgqXAYKcI3mwCPuneWrhnOFlcrVehdUKi0N6rB1xTG/mYnoux83TY7wCZiRPA+bLO+1fCXFKuU+0FO656Eqd8e8guNc63Pxj2fDbRburQRaldqlUUqdLWMogON2I3/s4AucSs8J55pNZm5vVbh3huaVVK22iovZGIHiA9iBvv6GbtDnKxeh8Qt1QNHUENTUNIckAK34TuNj6wCZiQ3DOcbG5Wq1C6oVVob1SHGKYGTqYn7ux83TY7yJsf2kW1zfUba0alcJVp1XaotT/ACzT+6aenuDnJI+sAt8SE4ZzrYXNY0be6oVaoz5VYEnHXT2bHtmYB+0PhmoJ8da6iGODUUYCZ1ZJ2H2T19IBYokfwXj9ve0/Eta1OugJUlTnDDqCOoO4O/qJW+D/ALS6NzfXVAeAlGzQs1ZqygsV06yKeNkUkgtq2IHrALpEhOGc7WFylR6F1RqLQUvVIb/LUZJZgd9Ox3m1wnmG2u9Xw1anX0adRQ6gusalyfcQCRiUPgf7Ulr3F9Sq0PBFgKzh/E1eMlBilQ40jSR5TjJ+1M3KX7TqV1Z1bq8Wnw9aNU0SHq6hnQjjfSu5140gHpALtEhE51sDQWuLu38F3FNX1qF8QgnQSejYBODibHA+ZLW+VmtK9OuqHS2g50ntkdR/WAScREAREQBERAEREAREQClftE4XctUsrq1om5NlWZ3pBlV3R10sUJ2JGOnvK8/Ary/q8Ru6ti9Ja9qttRt6tRUqVtLB2JZc6DttnvjtmdWiAcVsOXb90ulW2utBsKlupuks/iBVxhKNGvTwz0/4sDb1xLBwHlSsL6lUr2/kThNK3ywpsFrggPTxk+bGR+e86ViIBxHgnCbjh54U9a3WvUpULmk1q1W2WtTLVajiqi1Gww0kAkHYdZa/2Jf+irnQlMG8uCFQhkUeTZGGxUdAR6S4cc5Ztb5VW7oUq4Q5XWuSpPXS3UZwM+uBNrh/DaVvTWlQppSppsqoAqjucAe+TAOSXvKt49pxC2+Dqk1OJfFIf3ZStReop8p1dlTJB/EPebvOnIt1c3HERbUQq17W3Wm3kRar0qqO1PPYlUxvt07Tq8QDmvIvA6xv/iatDiFHw6HgarlrJdWWB8NKNCkupVxkOSO20z3lG84ZxO6uaNnVvqF+tInwmQVKNWkpQAq3VSDnPb6b9DiAcy4zw7idenZXd1bU6z21w9Z7SmVytFl0092bTUqpgnt9r2MhuLcpXl3R4hWWzegL2vaNTtj4evRROKtWooOlS2ScZ9fmezRAOVc5cj3Nxc8R+Go6Fr2VGnTYaFWpUp1UdqfXYlF05O3vMD8Cu768p1E4fU4cnwNe01v4Q01GRlTyoSdALeU4332E65EA5Jwjgd3WPC6B4e9keGur167GjocIullpMpJfxDufn36zBZcj3Is7BHtTrp8U8esCKRIoF3Jdjndcadt+g22nYogFQ5K4LVt7riTPSNNK9wKlI+XDrowWAHvKxxzkq7rpxladMg3Na3qUQxULcrSCs6ZztnTjfG+J1aIByi74RdX9xVuKdhVsFp2FxbaX8JXualRSEpqqnGhTjDHHb6XbkHg3wnD7am1JaNRaSeKoCg+JjzliOpzneWGIBxG/5G4gfGNKg6m5vb2i+6f+juvBPi9egNM/n0ma+5HvQtSolGtppcVr3K06ZoeI9B1RKdWiKmpCV0nAYd52iIBxn/BVzVpq/wALd/vuI2teotw9oztSprUWpVejSRVQHUAV8xOPzuvLHBatHivE6rUjTo1/hfCbyhahSmwqYA9GO+R3lxiAIiIAiIgCIiAIiIAiJjr3CoMuwUDudp43ryPJkia1PiVJtg6n6zZnkZKXhnri15QiInR4IiIAiJrVuI00OlnUHrjvPHJRW2z1JvpGzExUblX+ywb5GZYTT7Qaa8iIiengiIgCIiAIiIAiIgCIiAIiIAiIgCIiAIiIAiJC8w8c8ECnTwatTp3FMH77D6HA749AZxOahHlI6hBzfFEhfcRSiMuevQDdm/hHeVK/4g9w+aiaFX7C6gf9xx97+Xb1Pn4dslnYsx6sxyzfX+gmpcvlSAcHr+UwsnLlb9q6Rr0Y0a+/LPt7erTXJ+g9ZbeWRW8AGvsxJKg9VQ40hvfrt2zK/wAocDNfTdXA260k2O428RvfI8o7dTvjF2l3Bx3D/ZL19Ctl3J/ZH0ERE0zPET4zY6yoX/GHunZaRK0U222NY+pP4MdB3zk9hILr40x2/gmqqdj0iV4tzCEytACq/TqAqfNu59h9cSup3LZLMcsTuSfUmenp6B2GOw7SOu2qtURKPmasdABOADgnUT2GAfp0mFdfO+Xf4Rr1Uwqj1+Wbdpd1HrrTtt3zlm7IoPmJ9v8AxOgCRnAOBJaU9K+Zm3dyMF2+XZR2Hb55JlJs4tDpjpvtmXk3K2XXhCIiWysIiIAiIgCIiAIiIAiIgCIiAImhxHjNOgQGyWbcKOuPU+gmGjzFTJ31J8//AMkMr64y4uXZKqZyXJLolYnxWBGRuDPsmIhERANXid8KNJ6hGdIyB+I9FH1JA+soqXBapUqVCG0nzN/1YBY/IDCgdgPcy2806vAJXoGVm9lBzn5A6SfYGUWlaVKiaFQ6etVtSYLfaZRkjGcj6bzHz3KU1FeNbNTCUVByZ4XijXB8jFE7YUsze4zsB+c98N4LUq1BTFSpqbck4Hhp3Y/09TMlhwGvWqfvG8IscMrKnhquNlUA5c9NwQN/pLHSv7fhymmpatV61Dv16AO5yEAHRdyB2PU1qsfb5WdRLNl2vtr7ZY7K0WlTWmmyooUfIDG/vFzfU6f23Vc9Mnc/IdTKbT5zuapISnSA/Fipt8skZ/L6THTG5ZyXdtyx6n6+nsJesz4RWq1spQwpN7my60L+m/2XU/z/ACmxKI1U9emP0ln5e4ga1HUd8Ern8WMb/rj6STGzPrS4tdkd+N9Nck+iM5x4qUU0h0K6n/6gTpRP9zA59hjvK5d8RFsijGXbpj7x7sfaSHNoIuDrHl8rDfGpVXC7+gqHf0z7iRdfhV06l/DYa/KT5GNKmM5IXO7Mf6TOyedlsv4L+OoQrX8mu9OrVAPiOD30qAoHzO/8pY+TuBZZbh2ZlUEUs/ezsan5ZAPfJPpMPAuTzUw1aplAdlGNbLgHS7ocYz2AO3eXhVAGBsB+ks4eI9/Un+CDKyVrhD8n2IjM1zLESHueZqasVQGqRsSuNIPcau5+WZ6o8woftgpn5EfWV3k1J8eRN9CzW9EtE+KwIyN8zFXuAmM5we/8tpPv1ItGaJrf8QQfayn8QI/XpM9OoGAIOQekJp+A00eoiJ6eCImG6uRTGTj67AfM4hvQXZmiadvxEOMhXwOuwOD36Hf5jMzUrpX+yQcfP5GeKSZ600ZSZCcQ5lUZWhio34uqL9R9o+w/MSM49xY16ngUzimufEI/1CNtOfwZ2PqQR0Bzq1AiDqJl5OY03Gv5NCjFT1KfwYizZLVH1sx3bABJ7DHt6TVr13eoKNEaqj/9vqSewHc9vngTBxC7U03wRlRkbjY9RLBwY0bFcHNa4qAGqQPsZ3CEn7KjPTqep6zOprVkm5vSXkvWSda1FbfoWPhFh4FFKZYuVG5Pcnc/TJm5IelzGp+0hUfMH9JK0awcAqQQehE+gqsrktQfgxbITi9zXk9xESYiPjLmQNbhItzqoqdDk61ySFzgAgHooIXYdN5PxOJwUvJ3Cbj4Od33EXLGlRJ8gyWI+yM58mR18uBnpgxQ8NkBUahjPcnJ65z3+csvGOWPGZmRxTLgBgVyCRnB2Iwd9+sp1cVrKoErLpUsd92RkO4Kt1BB6+3aYWVTZF7fj0NjHthJaXkkgpG7YHsO3zn0tgZ2Hz2mq3FKIXWXXAzjOwyOoHv0/OVrmDmGvqp6E0JkOdQBLY3UFTtjvgypGPJlgvnAuCNcgvcj93/poCwFQfiY7HT0wNs79RiW2jRVAFUBQNgAAAPkBIvlXjBu7ZKrYDHIbG3mGx2kvPo8eqEILj8mHfZKUny+DT4nwqncJpqrkdQQSGU+zDcSEvNdMMtQHsAQGw/odunvnuPcSzzS4hVqLgimKtPB1qPt/NVOz+67H0ydj1ZUp9+pzCxx/wCERaKaY1UyASRqPXUDt5v72krR4umwcimSM7nynHXDH09DI0WakeJbHxEbOU7jfJAB3BBz5TuCSPYVnitdqr1A5CU0wQMHLsdxqHfcZ/sypO2WOuy1GuN76JninNtRsi3XC9A53ZvdEOwHu2flISl8S5/e1qoB+74lQ5+e+Jms7o1UBACkDB3zjsTtMukD1Yn+/oJlWZFlj22aEKYVrSR6orpGFwJ5uKoQZbqdgBuWPYAdzPlZsYG5ZjpULuSx6AD1lh5c5e8DL1Trqv3JDeGPwqf5kdfpOsfHlc9enuc3XRqW35NrlxKgojxVKkkkKeqr2BHbvt7zeu6OtcDY7EfMbjMzRPoIQUYKBiym5S5EBcXhBAfKnfbBGANjv3O/btvNi18ozRIIPVT0Py/CZJXNqtRdLjI/l7g9jK/ccPqWx1ISy/39odvn0+UryhKD5LsnhKM1rw/6J23vFfbdW7qeo/8Ase4mxIKhfpVGHGCPoQfUSI5wW9FLVa3TUwoO2lCW9Mv1/wDM7V61s5+g968F0nwznf7Neb69w5o3LmodJKscasjqCR12M6LJa7FYtojsrdcuLIe6bwwQ2oKAcY1EMOwwNwwHbvnPriN4bXpXFFqlBtWQyh1LBlI2ZcbFSNgVPSWkiVrjXBzQJuLQFXG7ooytQbgk0h1PuN9sjONLcWQ9TuE/QgK7eAKhX955iqgAebGygegwP5yISnUqgtUXV2OSSo9kRcA/MmZ8GsyktpQhi2NgMAKwVhs2QcZ7b5AOw3eF3OpdAABTIGMbjtt22xPnZrT0bkX1sjLbgPTI0KDnBJJJ9SOg/KTtCmF2H9nufnGkDckk/wB9B/WfKtQIpZ9v72+sjPW9nqu+kamIAEn+UxU0OXVkViNAYEE+rYO4B2mty7y4Q3jV9RY/5aNg+H31EdA38t/XazzZw8Rxasl59jLyshSThH5ERE1DPEREATBd2aVVKVFV1PUEf3g+8zxPGt9MJ68HOuYuX6NnURlBqBiSExkpjGXPYjJA9d++80uMUBXpE4GQNiR27j8pv8135p3xD9GFJVHopL9PXzAmZOIALTbA+6f5bf37T53Iio2PitJG7TJuEeXbJz9n9rosKOf9RfEx6B91H5YljkFyPXL2FAn8JX6KzKp+WAJOzfqSUFr2Ma3fN79xERJCMjLzggeqlanVqUHVgXCadFwMadNZCPNhc4OQRkb7TxxflulcA9aTn76bE/xDow+f6SWmrxQt4NTRs2htPscHGJxOEZrUls6hJxe4vRy1UelV0qxqaHbzYI8UHZtLDbBIOx7+2DJO1vnqVFpCkVqVCVUHbGASWJ/DgEnHp3zMPL1ytXI2PhqgH1GTNk3RS+tNIO9QqfkykH9CTPm4QUppPw2b85ai/dIuHCuXkonWSalTGNRxhQeoRRsufqfeS0+CfZ9JCEYLUVpGBKTk9yERE7ORPhE+xAIXi3CkVWqAinoBY+mBucekrV7xbxVNKnk52ZsYx6j54P8AX0EnueXYWuQcDXT1/wAOtdvlnErnB64q09eNyTn6EgfymRmtxlxivKNTFXKHKXozByDworxCqdgKVMH56yyr+imdLlG5RuT/AMQrKOhogn5qwA/+TfrLzLeF+ymVsz90RES4VCOv+A0aw3UIezJ5WX5MP5Gc34pYNb1mppUaoQVIcg4DDfTldwwBGR7j3E6wZy7ht0XrtTc6iDVZs9S/iMpyO0y/8hCOk0u/c0sKcttN9GX/AIqwIDUXBZgiDbLsxwNJ6dSOpHWXDhXLQQrUrN4lRdwPuIfVR3I/EfoBKhzBceGEZM5WpTI9chhj65GJ0yR4FUXuUl2jrMskklHwxERNgyxERABnOOL86XdurPSXxWa4ulKNSquFS3dKdOmpRhoLJ+8yQ2cscYG3R5jp0FUsVVVLnLEAAscBQWI6nSqjPoB6QCJ5Tu3qUX8Ql/Dr3FJWPV0p1nRCT3IA0576c95NTHb2601C01VFXoqgAD5ATJAK/wA18pJfBTqNOrTOUcb9CGww7jIH9JVq/BeI1cUTRWmOjVNSFADsSu+T3OMflOkxK9uNCx7ZYryJ1rSNXhfD1t6NOkn2aahR74GM/XrNqIlhLRA3vshecL56NnUekSjeRNQ601eolN6g/hVmb/bKTc81XtP41NTEUTd1aZNOqr0vBq0zbIarHTUSrlkCgZwp3O+Om1qKupVwGVgVYEAhgRggg9QR2nmrbK4CsqsAVIBAIBUhlOD3BAI9CBB4ZFO0+xEAovEOTKltVatZDxA5y1IkDTgHDUydjuehPpj0nvlrly4e5FxdIKQpavCTKliWyNTYJxgfnntiXeJW/S18+ZY/Uz4cRERLJXEjuYr16FpcVaQ1PSpVKiDrllRmUY+YEkZ8IgHPOJ8y3KJcU1q4FvQL03NK4NStot0rpcm4H7rQ1XKFCN8EZycToFs5ZFLDSSASPwkjJH0ng2FPwxT8NPDXSAmldIC4KgL0ABAx6YEzwDBe2a1qbU6gyrgqw9QfeUOpyvdWWpLZDdU2yV3QOhYklWBIyM43H/nocSG2mNq+4mqulX4KvyZy9UoeJWuNIrVtI0gg+Gi5wMjbJJzt7SzsdvX+s+xO4QUIqMTic3OXJnM05pvHSzUMV8f4Oq5FOsz1TWuQLqklRfLSWknlIYE4cdDublydevWs6T1WLt511HrUVHemlQ+7Kqt/ukrTtlVSqqqgliQAACWJZjgdySSfUkz1RoqihUUKqgKqgABQBgAAdAB2nZwe5TuYeTGNY3Vr/mn7dMkBauSMkHs2w9j7ZzLjE4srjYtSO4WSg9xOfcP5cu7m4Rrmn4FKky1MEoWqMmCBhSds9/adBiJzVTGpaidW2yse2IiJKRCIiAIiIAiIgCIiAIiIAiIgCIiAIiIAiIgCIiAIiIAiIgCIiAIiIAiIgCIiAIiIAiIgCIiAIiIAiIgCIiAIiIAiIgCIiAIiIAiIgCIiAIiIAiIgCIiAIiIAiIgCIiAIiIAiIgCIiAIiIAiIgCIiAIiIAiIgCIiAIiIAiIgCIiAIiIAiIgCIiAIiIAiIgCIiAIiIAiIgCIiAIiIAiIgCIiAIiIAiIgCIiAIiIAiIgCIiAIiIAiIgCIiAIiIAiIgH/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506598756"/>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https://encrypted-tbn1.google.com/images?q=tbn:ANd9GcQnf68xDSo6OvdfP8_apbaskmvMOgt0XrCXeUQQxJh48ybgkCWiz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48" y="0"/>
            <a:ext cx="9147348" cy="73251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2440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Condom</a:t>
            </a:r>
            <a:endParaRPr lang="en-US" dirty="0"/>
          </a:p>
        </p:txBody>
      </p:sp>
      <p:sp>
        <p:nvSpPr>
          <p:cNvPr id="3" name="Content Placeholder 2"/>
          <p:cNvSpPr>
            <a:spLocks noGrp="1"/>
          </p:cNvSpPr>
          <p:nvPr>
            <p:ph idx="1"/>
          </p:nvPr>
        </p:nvSpPr>
        <p:spPr/>
        <p:txBody>
          <a:bodyPr>
            <a:normAutofit/>
          </a:bodyPr>
          <a:lstStyle/>
          <a:p>
            <a:r>
              <a:rPr lang="en-US" sz="1800" dirty="0" smtClean="0"/>
              <a:t>Barrier method of birth control, is a thin latex sheath placed on the male’s erect </a:t>
            </a:r>
            <a:r>
              <a:rPr lang="en-US" sz="1800" dirty="0" smtClean="0">
                <a:solidFill>
                  <a:srgbClr val="FFC000"/>
                </a:solidFill>
              </a:rPr>
              <a:t>penis</a:t>
            </a:r>
            <a:r>
              <a:rPr lang="en-US" sz="1800" dirty="0" smtClean="0"/>
              <a:t> before intercourse.</a:t>
            </a:r>
          </a:p>
          <a:p>
            <a:r>
              <a:rPr lang="en-US" sz="1800" dirty="0" smtClean="0"/>
              <a:t>The keep </a:t>
            </a:r>
            <a:r>
              <a:rPr lang="en-US" sz="1800" dirty="0" smtClean="0">
                <a:solidFill>
                  <a:srgbClr val="FFC000"/>
                </a:solidFill>
              </a:rPr>
              <a:t>semen</a:t>
            </a:r>
            <a:r>
              <a:rPr lang="en-US" sz="1800" dirty="0" smtClean="0"/>
              <a:t> from entering the woman’s vagina and therefore prevents </a:t>
            </a:r>
            <a:r>
              <a:rPr lang="en-US" sz="1800" dirty="0" smtClean="0">
                <a:solidFill>
                  <a:srgbClr val="FFC000"/>
                </a:solidFill>
              </a:rPr>
              <a:t>fertilization and pregnancy</a:t>
            </a:r>
            <a:r>
              <a:rPr lang="en-US" sz="1800" dirty="0" smtClean="0"/>
              <a:t>.</a:t>
            </a:r>
          </a:p>
          <a:p>
            <a:r>
              <a:rPr lang="en-US" sz="1800" dirty="0" smtClean="0"/>
              <a:t>It has a high success rate and is the most common type of birth control used.</a:t>
            </a:r>
          </a:p>
          <a:p>
            <a:r>
              <a:rPr lang="en-US" sz="1800" dirty="0" smtClean="0"/>
              <a:t>The condom can fail due to it slipping or breaking but this is unlikely.</a:t>
            </a:r>
          </a:p>
          <a:p>
            <a:r>
              <a:rPr lang="en-US" sz="1800" dirty="0" smtClean="0"/>
              <a:t>These condoms are also helpful in the prevention of </a:t>
            </a:r>
            <a:r>
              <a:rPr lang="en-US" sz="1800" dirty="0" smtClean="0">
                <a:solidFill>
                  <a:srgbClr val="FFC000"/>
                </a:solidFill>
              </a:rPr>
              <a:t>STD’s</a:t>
            </a:r>
            <a:r>
              <a:rPr lang="en-US" sz="1800" dirty="0" smtClean="0"/>
              <a:t> because sperm is not transferred.</a:t>
            </a:r>
            <a:endParaRPr lang="en-US" sz="1800" dirty="0"/>
          </a:p>
        </p:txBody>
      </p:sp>
    </p:spTree>
    <p:extLst>
      <p:ext uri="{BB962C8B-B14F-4D97-AF65-F5344CB8AC3E}">
        <p14:creationId xmlns:p14="http://schemas.microsoft.com/office/powerpoint/2010/main" xmlns="" val="96525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Femidom</a:t>
            </a:r>
            <a:endParaRPr lang="en-US" dirty="0"/>
          </a:p>
        </p:txBody>
      </p:sp>
      <p:sp>
        <p:nvSpPr>
          <p:cNvPr id="3" name="Content Placeholder 2"/>
          <p:cNvSpPr>
            <a:spLocks noGrp="1"/>
          </p:cNvSpPr>
          <p:nvPr>
            <p:ph idx="1"/>
          </p:nvPr>
        </p:nvSpPr>
        <p:spPr/>
        <p:txBody>
          <a:bodyPr>
            <a:normAutofit/>
          </a:bodyPr>
          <a:lstStyle/>
          <a:p>
            <a:r>
              <a:rPr lang="en-US" sz="1800" dirty="0" smtClean="0"/>
              <a:t>This is the female version of the </a:t>
            </a:r>
            <a:r>
              <a:rPr lang="en-US" sz="1800" dirty="0" smtClean="0">
                <a:solidFill>
                  <a:srgbClr val="FFC000"/>
                </a:solidFill>
              </a:rPr>
              <a:t>condom</a:t>
            </a:r>
            <a:r>
              <a:rPr lang="en-US" sz="1800" dirty="0" smtClean="0"/>
              <a:t> but is not as popular as the male version.</a:t>
            </a:r>
          </a:p>
          <a:p>
            <a:r>
              <a:rPr lang="en-US" sz="1800" dirty="0" smtClean="0"/>
              <a:t>It has two ends, a closed ring on one side and an open ring on the other. It is inserted into the vagina up to 8 hours before intercourse but must be removed immediately.</a:t>
            </a:r>
          </a:p>
          <a:p>
            <a:r>
              <a:rPr lang="en-US" sz="1800" dirty="0" smtClean="0"/>
              <a:t>Male and female condoms should not be used together, because they can get stuck and one can slip.</a:t>
            </a:r>
          </a:p>
          <a:p>
            <a:r>
              <a:rPr lang="en-US" sz="1800" dirty="0" smtClean="0"/>
              <a:t>Both types of condoms are relatively cheap and fairly effective not only for birth control but also preventing the spread of </a:t>
            </a:r>
            <a:r>
              <a:rPr lang="en-US" sz="1800" dirty="0" smtClean="0">
                <a:solidFill>
                  <a:srgbClr val="FFC000"/>
                </a:solidFill>
              </a:rPr>
              <a:t>STD’s</a:t>
            </a:r>
            <a:r>
              <a:rPr lang="en-US" sz="1800" dirty="0" smtClean="0"/>
              <a:t>.</a:t>
            </a:r>
            <a:endParaRPr lang="en-US" sz="1800" dirty="0"/>
          </a:p>
        </p:txBody>
      </p:sp>
    </p:spTree>
    <p:extLst>
      <p:ext uri="{BB962C8B-B14F-4D97-AF65-F5344CB8AC3E}">
        <p14:creationId xmlns:p14="http://schemas.microsoft.com/office/powerpoint/2010/main" xmlns="" val="2657893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dirty="0" smtClean="0"/>
              <a:t>IUD (intrauterine device)</a:t>
            </a:r>
            <a:endParaRPr lang="en-US" dirty="0"/>
          </a:p>
        </p:txBody>
      </p:sp>
      <p:sp>
        <p:nvSpPr>
          <p:cNvPr id="3" name="Content Placeholder 2"/>
          <p:cNvSpPr>
            <a:spLocks noGrp="1"/>
          </p:cNvSpPr>
          <p:nvPr>
            <p:ph idx="1"/>
          </p:nvPr>
        </p:nvSpPr>
        <p:spPr/>
        <p:txBody>
          <a:bodyPr>
            <a:normAutofit lnSpcReduction="10000"/>
          </a:bodyPr>
          <a:lstStyle/>
          <a:p>
            <a:r>
              <a:rPr lang="en-US" sz="1800" dirty="0"/>
              <a:t>The </a:t>
            </a:r>
            <a:r>
              <a:rPr lang="en-US" sz="1800" dirty="0">
                <a:solidFill>
                  <a:srgbClr val="FFC000"/>
                </a:solidFill>
              </a:rPr>
              <a:t>intrauterine device (IUD)</a:t>
            </a:r>
            <a:r>
              <a:rPr lang="en-US" sz="1800" dirty="0"/>
              <a:t> is a T-shaped piece of plastic </a:t>
            </a:r>
            <a:r>
              <a:rPr lang="en-US" sz="1800" dirty="0" smtClean="0"/>
              <a:t>that </a:t>
            </a:r>
            <a:r>
              <a:rPr lang="en-US" sz="1800" dirty="0"/>
              <a:t>is placed inside the </a:t>
            </a:r>
            <a:r>
              <a:rPr lang="en-US" sz="1800" dirty="0" smtClean="0">
                <a:solidFill>
                  <a:srgbClr val="FFC000"/>
                </a:solidFill>
              </a:rPr>
              <a:t>uterus</a:t>
            </a:r>
            <a:r>
              <a:rPr lang="en-US" sz="1800" dirty="0" smtClean="0"/>
              <a:t> to prevent pregnancy.</a:t>
            </a:r>
          </a:p>
          <a:p>
            <a:r>
              <a:rPr lang="en-US" sz="1800" dirty="0" smtClean="0"/>
              <a:t>There are two </a:t>
            </a:r>
            <a:r>
              <a:rPr lang="en-US" sz="1800" dirty="0"/>
              <a:t>types of </a:t>
            </a:r>
            <a:r>
              <a:rPr lang="en-US" sz="1800" dirty="0" smtClean="0"/>
              <a:t>IUD’s </a:t>
            </a:r>
            <a:r>
              <a:rPr lang="en-US" sz="1800" dirty="0"/>
              <a:t>— one is covered with </a:t>
            </a:r>
            <a:r>
              <a:rPr lang="en-US" sz="1800" dirty="0">
                <a:solidFill>
                  <a:srgbClr val="FFC000"/>
                </a:solidFill>
              </a:rPr>
              <a:t>copper</a:t>
            </a:r>
            <a:r>
              <a:rPr lang="en-US" sz="1800" dirty="0"/>
              <a:t>, the other releases the hormone </a:t>
            </a:r>
            <a:r>
              <a:rPr lang="en-US" sz="1800" dirty="0">
                <a:solidFill>
                  <a:srgbClr val="FFC000"/>
                </a:solidFill>
              </a:rPr>
              <a:t>progesterone</a:t>
            </a:r>
            <a:r>
              <a:rPr lang="en-US" sz="1800" dirty="0" smtClean="0"/>
              <a:t>.</a:t>
            </a:r>
          </a:p>
          <a:p>
            <a:r>
              <a:rPr lang="en-US" sz="1800" dirty="0" smtClean="0"/>
              <a:t>It works by preventing the </a:t>
            </a:r>
            <a:r>
              <a:rPr lang="en-US" sz="1800" dirty="0" smtClean="0">
                <a:solidFill>
                  <a:srgbClr val="FFC000"/>
                </a:solidFill>
              </a:rPr>
              <a:t>implantation</a:t>
            </a:r>
            <a:r>
              <a:rPr lang="en-US" sz="1800" dirty="0" smtClean="0"/>
              <a:t> of a fertilized egg.</a:t>
            </a:r>
          </a:p>
          <a:p>
            <a:r>
              <a:rPr lang="en-US" sz="1800" dirty="0" smtClean="0"/>
              <a:t>For the progesterone IUD, it increases the mucus secreted by the cervix, and may also prevent </a:t>
            </a:r>
            <a:r>
              <a:rPr lang="en-US" sz="1800" dirty="0" smtClean="0">
                <a:solidFill>
                  <a:srgbClr val="FFC000"/>
                </a:solidFill>
              </a:rPr>
              <a:t>ovulation</a:t>
            </a:r>
            <a:r>
              <a:rPr lang="en-US" sz="1800" dirty="0" smtClean="0"/>
              <a:t>.</a:t>
            </a:r>
          </a:p>
          <a:p>
            <a:r>
              <a:rPr lang="en-US" sz="1800" dirty="0" smtClean="0"/>
              <a:t>It  has a 98% success  rate but is rendered useless if it is moved out of place.</a:t>
            </a:r>
          </a:p>
          <a:p>
            <a:r>
              <a:rPr lang="en-US" sz="1800" dirty="0" smtClean="0"/>
              <a:t>It does not prevent </a:t>
            </a:r>
            <a:r>
              <a:rPr lang="en-US" sz="1800" dirty="0" smtClean="0">
                <a:solidFill>
                  <a:srgbClr val="FFC000"/>
                </a:solidFill>
              </a:rPr>
              <a:t>STD’s.</a:t>
            </a:r>
            <a:endParaRPr lang="en-US" sz="1800" dirty="0">
              <a:solidFill>
                <a:srgbClr val="FFC000"/>
              </a:solidFill>
            </a:endParaRPr>
          </a:p>
          <a:p>
            <a:r>
              <a:rPr lang="en-US" sz="1800" dirty="0" smtClean="0"/>
              <a:t>Heavier </a:t>
            </a:r>
            <a:r>
              <a:rPr lang="en-US" sz="1800" dirty="0"/>
              <a:t>periods with more </a:t>
            </a:r>
            <a:r>
              <a:rPr lang="en-US" sz="1800" dirty="0" smtClean="0"/>
              <a:t>cramps can occur while using </a:t>
            </a:r>
            <a:r>
              <a:rPr lang="en-US" sz="1800" dirty="0"/>
              <a:t>the copper </a:t>
            </a:r>
            <a:r>
              <a:rPr lang="en-US" sz="1800" dirty="0" smtClean="0"/>
              <a:t>IUD</a:t>
            </a:r>
          </a:p>
          <a:p>
            <a:r>
              <a:rPr lang="en-US" sz="1800" dirty="0"/>
              <a:t>An IUD costs about $200 to $400 plus the cost of having a doctor insert and remove it</a:t>
            </a:r>
            <a:endParaRPr lang="en-US" sz="1800" dirty="0" smtClean="0"/>
          </a:p>
          <a:p>
            <a:endParaRPr lang="en-US" sz="1800" dirty="0" smtClean="0"/>
          </a:p>
          <a:p>
            <a:endParaRPr lang="en-US" sz="1800" dirty="0"/>
          </a:p>
          <a:p>
            <a:pPr marL="114300" indent="0">
              <a:buNone/>
            </a:pPr>
            <a:endParaRPr lang="en-US" sz="1800" dirty="0" smtClean="0"/>
          </a:p>
          <a:p>
            <a:endParaRPr lang="en-US" sz="1800" dirty="0"/>
          </a:p>
        </p:txBody>
      </p:sp>
    </p:spTree>
    <p:extLst>
      <p:ext uri="{BB962C8B-B14F-4D97-AF65-F5344CB8AC3E}">
        <p14:creationId xmlns:p14="http://schemas.microsoft.com/office/powerpoint/2010/main" xmlns="" val="288837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diaphragm</a:t>
            </a:r>
            <a:endParaRPr lang="en-US" dirty="0"/>
          </a:p>
        </p:txBody>
      </p:sp>
      <p:sp>
        <p:nvSpPr>
          <p:cNvPr id="3" name="Content Placeholder 2"/>
          <p:cNvSpPr>
            <a:spLocks noGrp="1"/>
          </p:cNvSpPr>
          <p:nvPr>
            <p:ph idx="1"/>
          </p:nvPr>
        </p:nvSpPr>
        <p:spPr/>
        <p:txBody>
          <a:bodyPr>
            <a:normAutofit/>
          </a:bodyPr>
          <a:lstStyle/>
          <a:p>
            <a:r>
              <a:rPr lang="en-US" sz="1800" dirty="0" smtClean="0"/>
              <a:t>A thin rubber disc placed in the </a:t>
            </a:r>
            <a:r>
              <a:rPr lang="en-US" sz="1800" dirty="0" smtClean="0">
                <a:solidFill>
                  <a:srgbClr val="FFC000"/>
                </a:solidFill>
              </a:rPr>
              <a:t>vagina</a:t>
            </a:r>
            <a:r>
              <a:rPr lang="en-US" sz="1800" dirty="0" smtClean="0"/>
              <a:t> before intercourse,</a:t>
            </a:r>
          </a:p>
          <a:p>
            <a:r>
              <a:rPr lang="en-US" sz="1800" dirty="0" smtClean="0"/>
              <a:t>This covers the </a:t>
            </a:r>
            <a:r>
              <a:rPr lang="en-US" sz="1800" dirty="0" smtClean="0">
                <a:solidFill>
                  <a:srgbClr val="FFC000"/>
                </a:solidFill>
              </a:rPr>
              <a:t>cervix </a:t>
            </a:r>
            <a:r>
              <a:rPr lang="en-US" sz="1800" dirty="0" smtClean="0"/>
              <a:t>and stops the sperm from entering the uterus and fertilizing the </a:t>
            </a:r>
            <a:r>
              <a:rPr lang="en-US" sz="1800" dirty="0" smtClean="0">
                <a:solidFill>
                  <a:srgbClr val="FFC000"/>
                </a:solidFill>
              </a:rPr>
              <a:t>egg</a:t>
            </a:r>
            <a:r>
              <a:rPr lang="en-US" sz="1800" dirty="0" smtClean="0"/>
              <a:t>.</a:t>
            </a:r>
          </a:p>
          <a:p>
            <a:r>
              <a:rPr lang="en-US" sz="1800" dirty="0" smtClean="0"/>
              <a:t>When coated with </a:t>
            </a:r>
            <a:r>
              <a:rPr lang="en-US" sz="1800" dirty="0" smtClean="0">
                <a:solidFill>
                  <a:srgbClr val="FFC000"/>
                </a:solidFill>
              </a:rPr>
              <a:t>spermicides</a:t>
            </a:r>
            <a:r>
              <a:rPr lang="en-US" sz="1800" dirty="0" smtClean="0"/>
              <a:t> they become about 95% effective.</a:t>
            </a:r>
          </a:p>
          <a:p>
            <a:r>
              <a:rPr lang="en-US" sz="1800" dirty="0"/>
              <a:t>The diaphragm is inserted up to 6 hours before having </a:t>
            </a:r>
            <a:r>
              <a:rPr lang="en-US" sz="1800" dirty="0" smtClean="0"/>
              <a:t>intercourse.</a:t>
            </a:r>
          </a:p>
          <a:p>
            <a:r>
              <a:rPr lang="en-US" sz="1800" dirty="0"/>
              <a:t>Spermicides may irritate the vagina and surrounding skin or cause an allergic reaction</a:t>
            </a:r>
            <a:r>
              <a:rPr lang="en-US" sz="1800" dirty="0" smtClean="0"/>
              <a:t>.</a:t>
            </a:r>
          </a:p>
          <a:p>
            <a:r>
              <a:rPr lang="en-US" sz="1800" dirty="0">
                <a:solidFill>
                  <a:srgbClr val="FFC000"/>
                </a:solidFill>
              </a:rPr>
              <a:t>Diaphragms</a:t>
            </a:r>
            <a:r>
              <a:rPr lang="en-US" sz="1800" dirty="0"/>
              <a:t> and spermicides may make urinary tract infections more likely</a:t>
            </a:r>
            <a:r>
              <a:rPr lang="en-US" sz="1800" dirty="0" smtClean="0"/>
              <a:t>.</a:t>
            </a:r>
          </a:p>
          <a:p>
            <a:r>
              <a:rPr lang="en-US" sz="1800" dirty="0" smtClean="0"/>
              <a:t>Diaphragms DO NOT prevent the spread of</a:t>
            </a:r>
            <a:r>
              <a:rPr lang="en-US" sz="1800" dirty="0" smtClean="0">
                <a:solidFill>
                  <a:srgbClr val="FFC000"/>
                </a:solidFill>
              </a:rPr>
              <a:t> STD’s </a:t>
            </a:r>
            <a:r>
              <a:rPr lang="en-US" sz="1800" dirty="0" smtClean="0"/>
              <a:t>unless they are used with a condom.</a:t>
            </a:r>
          </a:p>
          <a:p>
            <a:endParaRPr lang="en-US" sz="1800" dirty="0" smtClean="0"/>
          </a:p>
          <a:p>
            <a:endParaRPr lang="en-US" sz="1800" dirty="0"/>
          </a:p>
        </p:txBody>
      </p:sp>
    </p:spTree>
    <p:extLst>
      <p:ext uri="{BB962C8B-B14F-4D97-AF65-F5344CB8AC3E}">
        <p14:creationId xmlns:p14="http://schemas.microsoft.com/office/powerpoint/2010/main" xmlns="" val="2362172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methods</a:t>
            </a:r>
            <a:endParaRPr lang="en-US" dirty="0"/>
          </a:p>
        </p:txBody>
      </p:sp>
      <p:pic>
        <p:nvPicPr>
          <p:cNvPr id="1026" name="Picture 2" descr="http://3.bp.blogspot.com/-h_-vYGDjp38/ThWWwJg_cpI/AAAAAAAABbM/EmkLRQbKVTU/s1600/Diaphragm+Birth+Contro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905000"/>
            <a:ext cx="2032000" cy="15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avert.org/apps/media_gallery/files/images/56/a-female-condom-left-and-a-male-condom-right-custom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1905000"/>
            <a:ext cx="2381250" cy="21240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moderninfertilitytreatments.com/wp-content/uploads/2012/04/myofascial-release-san-francisco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90651" y="4114800"/>
            <a:ext cx="2692556"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290651" y="2567189"/>
            <a:ext cx="1447800" cy="338554"/>
          </a:xfrm>
          <a:prstGeom prst="rect">
            <a:avLst/>
          </a:prstGeom>
          <a:noFill/>
        </p:spPr>
        <p:txBody>
          <a:bodyPr wrap="square" rtlCol="0">
            <a:spAutoFit/>
          </a:bodyPr>
          <a:lstStyle/>
          <a:p>
            <a:r>
              <a:rPr lang="en-US" sz="1600" dirty="0" err="1" smtClean="0"/>
              <a:t>Diphragm</a:t>
            </a:r>
            <a:endParaRPr lang="en-US" sz="1600" dirty="0"/>
          </a:p>
        </p:txBody>
      </p:sp>
      <p:sp>
        <p:nvSpPr>
          <p:cNvPr id="10" name="TextBox 9"/>
          <p:cNvSpPr txBox="1"/>
          <p:nvPr/>
        </p:nvSpPr>
        <p:spPr>
          <a:xfrm>
            <a:off x="5225860" y="4881146"/>
            <a:ext cx="641540" cy="338554"/>
          </a:xfrm>
          <a:prstGeom prst="rect">
            <a:avLst/>
          </a:prstGeom>
          <a:noFill/>
        </p:spPr>
        <p:txBody>
          <a:bodyPr wrap="square" rtlCol="0">
            <a:spAutoFit/>
          </a:bodyPr>
          <a:lstStyle/>
          <a:p>
            <a:r>
              <a:rPr lang="en-US" sz="1600" dirty="0" smtClean="0"/>
              <a:t>IUD</a:t>
            </a:r>
            <a:endParaRPr lang="en-US" sz="1600" dirty="0"/>
          </a:p>
        </p:txBody>
      </p:sp>
      <p:sp>
        <p:nvSpPr>
          <p:cNvPr id="11" name="TextBox 10"/>
          <p:cNvSpPr txBox="1"/>
          <p:nvPr/>
        </p:nvSpPr>
        <p:spPr>
          <a:xfrm>
            <a:off x="6324600" y="1628001"/>
            <a:ext cx="1447800" cy="276999"/>
          </a:xfrm>
          <a:prstGeom prst="rect">
            <a:avLst/>
          </a:prstGeom>
          <a:noFill/>
        </p:spPr>
        <p:txBody>
          <a:bodyPr wrap="square" rtlCol="0">
            <a:spAutoFit/>
          </a:bodyPr>
          <a:lstStyle/>
          <a:p>
            <a:r>
              <a:rPr lang="en-US" sz="1200" dirty="0" smtClean="0"/>
              <a:t>Female Condom</a:t>
            </a:r>
            <a:endParaRPr lang="en-US" sz="1200" dirty="0"/>
          </a:p>
        </p:txBody>
      </p:sp>
      <p:sp>
        <p:nvSpPr>
          <p:cNvPr id="12" name="TextBox 11"/>
          <p:cNvSpPr txBox="1"/>
          <p:nvPr/>
        </p:nvSpPr>
        <p:spPr>
          <a:xfrm>
            <a:off x="7334250" y="4030481"/>
            <a:ext cx="1447800" cy="276999"/>
          </a:xfrm>
          <a:prstGeom prst="rect">
            <a:avLst/>
          </a:prstGeom>
          <a:noFill/>
        </p:spPr>
        <p:txBody>
          <a:bodyPr wrap="square" rtlCol="0">
            <a:spAutoFit/>
          </a:bodyPr>
          <a:lstStyle/>
          <a:p>
            <a:r>
              <a:rPr lang="en-US" sz="1200" dirty="0" smtClean="0"/>
              <a:t>Male Condom</a:t>
            </a:r>
            <a:endParaRPr lang="en-US" sz="1200" dirty="0"/>
          </a:p>
        </p:txBody>
      </p:sp>
    </p:spTree>
    <p:extLst>
      <p:ext uri="{BB962C8B-B14F-4D97-AF65-F5344CB8AC3E}">
        <p14:creationId xmlns:p14="http://schemas.microsoft.com/office/powerpoint/2010/main" xmlns="" val="120083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734628"/>
          </a:xfrm>
        </p:spPr>
        <p:txBody>
          <a:bodyPr/>
          <a:lstStyle/>
          <a:p>
            <a:r>
              <a:rPr lang="en-US" dirty="0" smtClean="0"/>
              <a:t>Vasectomy</a:t>
            </a:r>
            <a:endParaRPr lang="en-US" dirty="0"/>
          </a:p>
        </p:txBody>
      </p:sp>
      <p:sp>
        <p:nvSpPr>
          <p:cNvPr id="3" name="Content Placeholder 2"/>
          <p:cNvSpPr>
            <a:spLocks noGrp="1"/>
          </p:cNvSpPr>
          <p:nvPr>
            <p:ph idx="1"/>
          </p:nvPr>
        </p:nvSpPr>
        <p:spPr>
          <a:xfrm>
            <a:off x="381000" y="1752600"/>
            <a:ext cx="8229600" cy="4800600"/>
          </a:xfrm>
        </p:spPr>
        <p:txBody>
          <a:bodyPr>
            <a:normAutofit/>
          </a:bodyPr>
          <a:lstStyle/>
          <a:p>
            <a:r>
              <a:rPr lang="en-US" sz="1800" dirty="0" smtClean="0">
                <a:solidFill>
                  <a:srgbClr val="FFC000"/>
                </a:solidFill>
              </a:rPr>
              <a:t>Vasectomy</a:t>
            </a:r>
            <a:r>
              <a:rPr lang="en-US" sz="1800" dirty="0" smtClean="0"/>
              <a:t> is a surgical procedure for men and results in sterilization or the inability for a man to fertilize the ova of a woman.</a:t>
            </a:r>
          </a:p>
          <a:p>
            <a:r>
              <a:rPr lang="en-US" sz="1800" dirty="0" smtClean="0"/>
              <a:t>It works by cutting and tying the </a:t>
            </a:r>
            <a:r>
              <a:rPr lang="en-US" sz="1800" dirty="0" smtClean="0">
                <a:solidFill>
                  <a:srgbClr val="FFC000"/>
                </a:solidFill>
              </a:rPr>
              <a:t>vas deferens </a:t>
            </a:r>
            <a:r>
              <a:rPr lang="en-US" sz="1800" dirty="0" smtClean="0"/>
              <a:t>so sperm cannot travel to the urethra and be ejaculated.</a:t>
            </a:r>
          </a:p>
          <a:p>
            <a:r>
              <a:rPr lang="en-US" sz="1800" dirty="0" smtClean="0"/>
              <a:t>This only inhibits the transfer of sperm but the </a:t>
            </a:r>
            <a:r>
              <a:rPr lang="en-US" sz="1800" dirty="0" smtClean="0">
                <a:solidFill>
                  <a:srgbClr val="FFC000"/>
                </a:solidFill>
              </a:rPr>
              <a:t>seminal vesicle</a:t>
            </a:r>
            <a:r>
              <a:rPr lang="en-US" sz="1800" dirty="0" smtClean="0"/>
              <a:t> and </a:t>
            </a:r>
            <a:r>
              <a:rPr lang="en-US" sz="1800" dirty="0" smtClean="0">
                <a:solidFill>
                  <a:srgbClr val="FFC000"/>
                </a:solidFill>
              </a:rPr>
              <a:t>prostate gland </a:t>
            </a:r>
            <a:r>
              <a:rPr lang="en-US" sz="1800" dirty="0" smtClean="0"/>
              <a:t>still secrete fluids so a man can still ejaculate but without the presence of sperm.</a:t>
            </a:r>
          </a:p>
          <a:p>
            <a:r>
              <a:rPr lang="en-US" sz="1800" dirty="0" smtClean="0"/>
              <a:t>This method can be reversed but the success rate is low and it is expensive.</a:t>
            </a:r>
          </a:p>
          <a:p>
            <a:r>
              <a:rPr lang="en-US" sz="1800" dirty="0" smtClean="0"/>
              <a:t>It can lead to swelling of the testes and long term pain in the genitals.</a:t>
            </a:r>
          </a:p>
          <a:p>
            <a:r>
              <a:rPr lang="en-US" sz="1800" dirty="0" smtClean="0"/>
              <a:t>While this has no risk of unwanted pregnancies it is still possible to spread or receive STD’s to or from the sexual partner.</a:t>
            </a:r>
          </a:p>
          <a:p>
            <a:r>
              <a:rPr lang="en-US" sz="1800" dirty="0" smtClean="0"/>
              <a:t>There is a 99% success rate with most unwanted pregnancies occurring because the patient engage in unprotected intercourse too soon after the operation.</a:t>
            </a:r>
          </a:p>
          <a:p>
            <a:endParaRPr lang="en-US" sz="1800" dirty="0" smtClean="0"/>
          </a:p>
          <a:p>
            <a:endParaRPr lang="en-US" sz="1800" dirty="0"/>
          </a:p>
        </p:txBody>
      </p:sp>
    </p:spTree>
    <p:extLst>
      <p:ext uri="{BB962C8B-B14F-4D97-AF65-F5344CB8AC3E}">
        <p14:creationId xmlns:p14="http://schemas.microsoft.com/office/powerpoint/2010/main" xmlns="" val="2373567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body" idx="1"/>
          </p:nvPr>
        </p:nvSpPr>
        <p:spPr>
          <a:xfrm>
            <a:off x="1219200" y="1447800"/>
            <a:ext cx="6934200" cy="4267200"/>
          </a:xfrm>
        </p:spPr>
        <p:txBody>
          <a:bodyPr/>
          <a:lstStyle/>
          <a:p>
            <a:pPr>
              <a:lnSpc>
                <a:spcPct val="80000"/>
              </a:lnSpc>
            </a:pPr>
            <a:r>
              <a:rPr lang="en-US" altLang="ko-KR" sz="1800" dirty="0" smtClean="0">
                <a:latin typeface="Verdana" pitchFamily="34" charset="0"/>
                <a:ea typeface="굴림" charset="-127"/>
              </a:rPr>
              <a:t>Abstinence is the act of not engaging in sexual intercourse. This is a method of birth control as there can be no fertilization without intercourse in the first place.</a:t>
            </a:r>
            <a:endParaRPr lang="en-US" altLang="ko-KR" sz="1800" dirty="0">
              <a:latin typeface="Verdana" pitchFamily="34" charset="0"/>
              <a:ea typeface="굴림" charset="-127"/>
            </a:endParaRPr>
          </a:p>
          <a:p>
            <a:pPr>
              <a:lnSpc>
                <a:spcPct val="80000"/>
              </a:lnSpc>
            </a:pPr>
            <a:endParaRPr lang="en-US" altLang="ko-KR" sz="1800" dirty="0">
              <a:latin typeface="Verdana" pitchFamily="34" charset="0"/>
              <a:ea typeface="굴림" charset="-127"/>
            </a:endParaRPr>
          </a:p>
          <a:p>
            <a:pPr>
              <a:lnSpc>
                <a:spcPct val="80000"/>
              </a:lnSpc>
            </a:pPr>
            <a:r>
              <a:rPr lang="en-US" altLang="ko-KR" sz="1800" dirty="0" smtClean="0">
                <a:latin typeface="Verdana" pitchFamily="34" charset="0"/>
                <a:ea typeface="굴림" charset="-127"/>
              </a:rPr>
              <a:t>Advantages: </a:t>
            </a:r>
          </a:p>
          <a:p>
            <a:pPr>
              <a:lnSpc>
                <a:spcPct val="80000"/>
              </a:lnSpc>
              <a:buFont typeface="+mj-lt"/>
              <a:buAutoNum type="arabicPeriod"/>
            </a:pPr>
            <a:r>
              <a:rPr lang="en-US" altLang="ko-KR" sz="1800" dirty="0" smtClean="0">
                <a:latin typeface="Verdana" pitchFamily="34" charset="0"/>
                <a:ea typeface="굴림" charset="-127"/>
              </a:rPr>
              <a:t>100% Effective</a:t>
            </a:r>
          </a:p>
          <a:p>
            <a:pPr>
              <a:lnSpc>
                <a:spcPct val="80000"/>
              </a:lnSpc>
              <a:buFont typeface="+mj-lt"/>
              <a:buAutoNum type="arabicPeriod"/>
            </a:pPr>
            <a:r>
              <a:rPr lang="en-US" altLang="ko-KR" sz="1800" dirty="0" smtClean="0">
                <a:latin typeface="Verdana" pitchFamily="34" charset="0"/>
                <a:ea typeface="굴림" charset="-127"/>
              </a:rPr>
              <a:t>No Sexually Transmitted Diseases (STD) can be caught </a:t>
            </a:r>
          </a:p>
          <a:p>
            <a:pPr>
              <a:lnSpc>
                <a:spcPct val="80000"/>
              </a:lnSpc>
              <a:buFont typeface="+mj-lt"/>
              <a:buAutoNum type="arabicPeriod"/>
            </a:pPr>
            <a:r>
              <a:rPr lang="en-US" altLang="ko-KR" sz="1800" dirty="0" smtClean="0">
                <a:latin typeface="Verdana" pitchFamily="34" charset="0"/>
                <a:ea typeface="굴림" charset="-127"/>
              </a:rPr>
              <a:t>Accepted by all religions </a:t>
            </a:r>
            <a:endParaRPr lang="en-US" altLang="ko-KR" sz="1800" dirty="0">
              <a:latin typeface="Verdana" pitchFamily="34" charset="0"/>
              <a:ea typeface="굴림" charset="-127"/>
            </a:endParaRPr>
          </a:p>
          <a:p>
            <a:pPr>
              <a:lnSpc>
                <a:spcPct val="80000"/>
              </a:lnSpc>
            </a:pPr>
            <a:endParaRPr lang="en-US" altLang="ko-KR" sz="1800" dirty="0">
              <a:latin typeface="Verdana" pitchFamily="34" charset="0"/>
              <a:ea typeface="굴림" charset="-127"/>
            </a:endParaRPr>
          </a:p>
          <a:p>
            <a:pPr>
              <a:lnSpc>
                <a:spcPct val="80000"/>
              </a:lnSpc>
            </a:pPr>
            <a:r>
              <a:rPr lang="en-US" altLang="ko-KR" sz="1800" dirty="0" smtClean="0">
                <a:latin typeface="Verdana" pitchFamily="34" charset="0"/>
                <a:ea typeface="굴림" charset="-127"/>
              </a:rPr>
              <a:t>Disadvantages:</a:t>
            </a:r>
          </a:p>
          <a:p>
            <a:pPr>
              <a:lnSpc>
                <a:spcPct val="80000"/>
              </a:lnSpc>
              <a:buFont typeface="+mj-lt"/>
              <a:buAutoNum type="arabicPeriod"/>
            </a:pPr>
            <a:r>
              <a:rPr lang="en-US" sz="1800" dirty="0" smtClean="0">
                <a:latin typeface="Verdana" pitchFamily="34" charset="0"/>
                <a:ea typeface="굴림" charset="-127"/>
              </a:rPr>
              <a:t>Can be regarded as lower class in some cultures</a:t>
            </a:r>
          </a:p>
          <a:p>
            <a:pPr>
              <a:lnSpc>
                <a:spcPct val="80000"/>
              </a:lnSpc>
              <a:buFont typeface="+mj-lt"/>
              <a:buAutoNum type="arabicPeriod"/>
            </a:pPr>
            <a:r>
              <a:rPr lang="en-US" sz="1800" dirty="0" smtClean="0">
                <a:latin typeface="Verdana" pitchFamily="34" charset="0"/>
                <a:ea typeface="굴림" charset="-127"/>
              </a:rPr>
              <a:t>Can be scorned at in cultures where large families are promoted for wealth and labor</a:t>
            </a:r>
            <a:endParaRPr lang="en-GB" sz="1800" dirty="0"/>
          </a:p>
          <a:p>
            <a:pPr>
              <a:lnSpc>
                <a:spcPct val="80000"/>
              </a:lnSpc>
            </a:pPr>
            <a:endParaRPr lang="ru-RU" sz="1800" dirty="0"/>
          </a:p>
        </p:txBody>
      </p:sp>
      <p:sp>
        <p:nvSpPr>
          <p:cNvPr id="17414" name="Rectangle 6"/>
          <p:cNvSpPr>
            <a:spLocks noGrp="1" noChangeArrowheads="1"/>
          </p:cNvSpPr>
          <p:nvPr>
            <p:ph type="title"/>
          </p:nvPr>
        </p:nvSpPr>
        <p:spPr/>
        <p:txBody>
          <a:bodyPr/>
          <a:lstStyle/>
          <a:p>
            <a:r>
              <a:rPr lang="en-GB" sz="4000" dirty="0" smtClean="0"/>
              <a:t>Abstinence </a:t>
            </a:r>
            <a:endParaRPr lang="ru-RU"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Tubal Litigation</a:t>
            </a:r>
            <a:endParaRPr lang="en-US" dirty="0"/>
          </a:p>
        </p:txBody>
      </p:sp>
      <p:sp>
        <p:nvSpPr>
          <p:cNvPr id="3" name="Content Placeholder 2"/>
          <p:cNvSpPr>
            <a:spLocks noGrp="1"/>
          </p:cNvSpPr>
          <p:nvPr>
            <p:ph idx="1"/>
          </p:nvPr>
        </p:nvSpPr>
        <p:spPr/>
        <p:txBody>
          <a:bodyPr>
            <a:normAutofit/>
          </a:bodyPr>
          <a:lstStyle/>
          <a:p>
            <a:r>
              <a:rPr lang="en-US" sz="1800" dirty="0" smtClean="0">
                <a:solidFill>
                  <a:srgbClr val="FFC000"/>
                </a:solidFill>
              </a:rPr>
              <a:t>Tubal litigation </a:t>
            </a:r>
            <a:r>
              <a:rPr lang="en-US" sz="1800" dirty="0" smtClean="0"/>
              <a:t>is a surgical procedure for women and also results in sterilization.</a:t>
            </a:r>
          </a:p>
          <a:p>
            <a:r>
              <a:rPr lang="en-US" sz="1800" dirty="0" smtClean="0"/>
              <a:t>It works by cutting and tying or clamping the </a:t>
            </a:r>
            <a:r>
              <a:rPr lang="en-US" sz="1800" dirty="0" smtClean="0">
                <a:solidFill>
                  <a:srgbClr val="FFC000"/>
                </a:solidFill>
              </a:rPr>
              <a:t>fallopian tubes </a:t>
            </a:r>
            <a:r>
              <a:rPr lang="en-US" sz="1800" dirty="0" smtClean="0"/>
              <a:t>to prevent sperm from reaching and fertilizing the egg and to stop the egg from reaching and implanting in the uterus.</a:t>
            </a:r>
          </a:p>
          <a:p>
            <a:r>
              <a:rPr lang="en-US" sz="1800" dirty="0" smtClean="0"/>
              <a:t> This does not disturb sexual drive or the </a:t>
            </a:r>
            <a:r>
              <a:rPr lang="en-US" sz="1800" dirty="0" smtClean="0">
                <a:solidFill>
                  <a:srgbClr val="FFC000"/>
                </a:solidFill>
              </a:rPr>
              <a:t>menstrual cycle</a:t>
            </a:r>
            <a:r>
              <a:rPr lang="en-US" sz="1800" dirty="0" smtClean="0"/>
              <a:t> in women.</a:t>
            </a:r>
          </a:p>
          <a:p>
            <a:r>
              <a:rPr lang="en-US" sz="1800" dirty="0" smtClean="0"/>
              <a:t>This method is sometimes reversible with a rate of 98%, in women were tubal reversal is not possible there is the option of in vitro, or a test tube baby.</a:t>
            </a:r>
          </a:p>
          <a:p>
            <a:r>
              <a:rPr lang="en-US" sz="1800" dirty="0" smtClean="0"/>
              <a:t>This method is also 99% effective with failure occurring because the fallopian tubes rejoined and healed themselves. A failure can only be detected by a subsequent pregnancy.</a:t>
            </a:r>
            <a:endParaRPr lang="en-US" sz="1800" dirty="0"/>
          </a:p>
        </p:txBody>
      </p:sp>
    </p:spTree>
    <p:extLst>
      <p:ext uri="{BB962C8B-B14F-4D97-AF65-F5344CB8AC3E}">
        <p14:creationId xmlns:p14="http://schemas.microsoft.com/office/powerpoint/2010/main" xmlns="" val="2689640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Surgical Methods</a:t>
            </a:r>
            <a:endParaRPr lang="en-US" dirty="0"/>
          </a:p>
        </p:txBody>
      </p:sp>
      <p:pic>
        <p:nvPicPr>
          <p:cNvPr id="1026" name="Picture 2" descr="http://medical.cdn.patient.co.uk/images/i24_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752600"/>
            <a:ext cx="3581399" cy="308077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ib-biology2010-12.wikispaces.com/file/view/female_repro..jpg/332528014/female_repro..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563" t="2500" r="2451" b="16062"/>
          <a:stretch/>
        </p:blipFill>
        <p:spPr bwMode="auto">
          <a:xfrm>
            <a:off x="5257800" y="2743199"/>
            <a:ext cx="3695164" cy="33899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rot="1406806">
            <a:off x="1799285" y="3581400"/>
            <a:ext cx="457200"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0223153">
            <a:off x="1798684" y="3579648"/>
            <a:ext cx="457200"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893726">
            <a:off x="5211919" y="3175224"/>
            <a:ext cx="915989" cy="8356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9668700">
            <a:off x="5214175" y="3167209"/>
            <a:ext cx="915989" cy="8356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9174183">
            <a:off x="7878917" y="3215727"/>
            <a:ext cx="915989" cy="8356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893726">
            <a:off x="7878919" y="3215727"/>
            <a:ext cx="915989" cy="8356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83962" y="4862684"/>
            <a:ext cx="1447800" cy="276999"/>
          </a:xfrm>
          <a:prstGeom prst="rect">
            <a:avLst/>
          </a:prstGeom>
          <a:noFill/>
        </p:spPr>
        <p:txBody>
          <a:bodyPr wrap="square" rtlCol="0">
            <a:spAutoFit/>
          </a:bodyPr>
          <a:lstStyle/>
          <a:p>
            <a:r>
              <a:rPr lang="en-US" sz="1200" dirty="0" smtClean="0"/>
              <a:t>Vasectomy</a:t>
            </a:r>
            <a:endParaRPr lang="en-US" sz="1200" dirty="0"/>
          </a:p>
        </p:txBody>
      </p:sp>
      <p:sp>
        <p:nvSpPr>
          <p:cNvPr id="13" name="TextBox 12"/>
          <p:cNvSpPr txBox="1"/>
          <p:nvPr/>
        </p:nvSpPr>
        <p:spPr>
          <a:xfrm>
            <a:off x="6082028" y="2464054"/>
            <a:ext cx="1447800" cy="276999"/>
          </a:xfrm>
          <a:prstGeom prst="rect">
            <a:avLst/>
          </a:prstGeom>
          <a:noFill/>
        </p:spPr>
        <p:txBody>
          <a:bodyPr wrap="square" rtlCol="0">
            <a:spAutoFit/>
          </a:bodyPr>
          <a:lstStyle/>
          <a:p>
            <a:r>
              <a:rPr lang="en-US" sz="1200" dirty="0" smtClean="0"/>
              <a:t>Tubal Litigation</a:t>
            </a:r>
            <a:endParaRPr lang="en-US" sz="1200" dirty="0"/>
          </a:p>
        </p:txBody>
      </p:sp>
    </p:spTree>
    <p:extLst>
      <p:ext uri="{BB962C8B-B14F-4D97-AF65-F5344CB8AC3E}">
        <p14:creationId xmlns:p14="http://schemas.microsoft.com/office/powerpoint/2010/main" xmlns="" val="1472332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Rhythm</a:t>
            </a:r>
            <a:r>
              <a:rPr lang="en-GB" dirty="0" smtClean="0"/>
              <a:t> Method</a:t>
            </a:r>
            <a:endParaRPr lang="en-GB" dirty="0"/>
          </a:p>
        </p:txBody>
      </p:sp>
      <p:sp>
        <p:nvSpPr>
          <p:cNvPr id="3" name="Content Placeholder 2"/>
          <p:cNvSpPr>
            <a:spLocks noGrp="1"/>
          </p:cNvSpPr>
          <p:nvPr>
            <p:ph idx="1"/>
          </p:nvPr>
        </p:nvSpPr>
        <p:spPr>
          <a:xfrm>
            <a:off x="1259632" y="1340768"/>
            <a:ext cx="7315200" cy="4267200"/>
          </a:xfrm>
        </p:spPr>
        <p:txBody>
          <a:bodyPr/>
          <a:lstStyle/>
          <a:p>
            <a:r>
              <a:rPr lang="en-GB" sz="1800" dirty="0" smtClean="0"/>
              <a:t>The method of Birth control which involves the female partner to understand and recognise the days during her menstrual cycle in which she is fertile, to have sexual intercourse. This prevents any sperm fertilizing an egg as the egg is not present at the time of intercourse.</a:t>
            </a:r>
          </a:p>
          <a:p>
            <a:r>
              <a:rPr lang="en-GB" sz="1800" dirty="0" smtClean="0"/>
              <a:t>Advantages:</a:t>
            </a:r>
          </a:p>
          <a:p>
            <a:pPr>
              <a:buFont typeface="+mj-lt"/>
              <a:buAutoNum type="arabicPeriod"/>
            </a:pPr>
            <a:r>
              <a:rPr lang="en-GB" sz="1800" dirty="0" smtClean="0"/>
              <a:t>75% to 87% effective</a:t>
            </a:r>
          </a:p>
          <a:p>
            <a:pPr>
              <a:buFont typeface="+mj-lt"/>
              <a:buAutoNum type="arabicPeriod"/>
            </a:pPr>
            <a:r>
              <a:rPr lang="en-GB" sz="1800" dirty="0" smtClean="0"/>
              <a:t>Allows sexual intercourse as well as birth control</a:t>
            </a:r>
          </a:p>
          <a:p>
            <a:pPr>
              <a:buFont typeface="+mj-lt"/>
              <a:buAutoNum type="arabicPeriod"/>
            </a:pPr>
            <a:r>
              <a:rPr lang="en-GB" sz="1800" dirty="0" smtClean="0"/>
              <a:t>Natural and accepted in mostly all religions and cultures</a:t>
            </a:r>
          </a:p>
          <a:p>
            <a:pPr>
              <a:buNone/>
            </a:pPr>
            <a:endParaRPr lang="en-GB" sz="1800" dirty="0" smtClean="0"/>
          </a:p>
          <a:p>
            <a:r>
              <a:rPr lang="en-GB" sz="1800" dirty="0" smtClean="0"/>
              <a:t>Disadvantages: </a:t>
            </a:r>
          </a:p>
          <a:p>
            <a:pPr>
              <a:buFont typeface="+mj-lt"/>
              <a:buAutoNum type="arabicPeriod"/>
            </a:pPr>
            <a:r>
              <a:rPr lang="en-GB" sz="1800" dirty="0" smtClean="0"/>
              <a:t>It cannot provide any protection against STD’s</a:t>
            </a:r>
          </a:p>
          <a:p>
            <a:pPr>
              <a:buFont typeface="+mj-lt"/>
              <a:buAutoNum type="arabicPeriod"/>
            </a:pPr>
            <a:r>
              <a:rPr lang="en-GB" sz="1800" dirty="0" smtClean="0"/>
              <a:t>There is still a chance of successful fertilization and then pregnancy</a:t>
            </a:r>
          </a:p>
          <a:p>
            <a:pPr>
              <a:buFont typeface="+mj-lt"/>
              <a:buAutoNum type="arabicPeriod"/>
            </a:pPr>
            <a:endParaRPr lang="en-GB"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Natural Birth Control</a:t>
            </a:r>
            <a:endParaRPr lang="en-GB" sz="4000" dirty="0"/>
          </a:p>
        </p:txBody>
      </p:sp>
      <p:sp>
        <p:nvSpPr>
          <p:cNvPr id="3" name="Content Placeholder 2"/>
          <p:cNvSpPr>
            <a:spLocks noGrp="1"/>
          </p:cNvSpPr>
          <p:nvPr>
            <p:ph idx="1"/>
          </p:nvPr>
        </p:nvSpPr>
        <p:spPr>
          <a:xfrm>
            <a:off x="395536" y="1052736"/>
            <a:ext cx="8138864" cy="1189112"/>
          </a:xfrm>
        </p:spPr>
        <p:txBody>
          <a:bodyPr/>
          <a:lstStyle/>
          <a:p>
            <a:r>
              <a:rPr lang="en-GB" sz="1800" dirty="0" smtClean="0"/>
              <a:t>Example of importance of Abstinence as well as implementation of it in the growing world today -</a:t>
            </a:r>
            <a:r>
              <a:rPr lang="en-GB" sz="1800" dirty="0" err="1" smtClean="0"/>
              <a:t>Youtube.com</a:t>
            </a:r>
            <a:r>
              <a:rPr lang="en-GB" sz="1800" dirty="0" smtClean="0"/>
              <a:t>/</a:t>
            </a:r>
            <a:r>
              <a:rPr lang="en-GB" sz="1800" dirty="0" err="1" smtClean="0"/>
              <a:t>watch?v</a:t>
            </a:r>
            <a:r>
              <a:rPr lang="en-GB" sz="1800" dirty="0" smtClean="0"/>
              <a:t>=N30H4jgFUs4</a:t>
            </a:r>
          </a:p>
          <a:p>
            <a:r>
              <a:rPr lang="en-GB" sz="1800" dirty="0" smtClean="0"/>
              <a:t>Important information about the Rhythm Method - Youtube.com/</a:t>
            </a:r>
            <a:r>
              <a:rPr lang="en-GB" sz="1800" dirty="0" err="1" smtClean="0"/>
              <a:t>watch?v</a:t>
            </a:r>
            <a:r>
              <a:rPr lang="en-GB" sz="1800" dirty="0" smtClean="0"/>
              <a:t>=6JxqUxKXDOY</a:t>
            </a:r>
          </a:p>
          <a:p>
            <a:pPr>
              <a:buNone/>
            </a:pPr>
            <a:endParaRPr lang="en-GB" sz="1800" dirty="0" smtClean="0"/>
          </a:p>
          <a:p>
            <a:endParaRPr lang="en-GB" sz="1800" dirty="0"/>
          </a:p>
        </p:txBody>
      </p:sp>
      <p:pic>
        <p:nvPicPr>
          <p:cNvPr id="12290" name="Picture 2" descr="http://youaredisgusting.files.wordpress.com/2010/07/abstinence.jpg?w=450"/>
          <p:cNvPicPr>
            <a:picLocks noChangeAspect="1" noChangeArrowheads="1"/>
          </p:cNvPicPr>
          <p:nvPr/>
        </p:nvPicPr>
        <p:blipFill>
          <a:blip r:embed="rId2" cstate="print"/>
          <a:srcRect/>
          <a:stretch>
            <a:fillRect/>
          </a:stretch>
        </p:blipFill>
        <p:spPr bwMode="auto">
          <a:xfrm>
            <a:off x="179512" y="2996952"/>
            <a:ext cx="2376264" cy="2376264"/>
          </a:xfrm>
          <a:prstGeom prst="rect">
            <a:avLst/>
          </a:prstGeom>
          <a:noFill/>
        </p:spPr>
      </p:pic>
      <p:pic>
        <p:nvPicPr>
          <p:cNvPr id="12292" name="Picture 4" descr="http://upload.wikimedia.org/wikipedia/commons/thumb/6/62/SDM-circle3.svg/270px-SDM-circle3.svg.png"/>
          <p:cNvPicPr>
            <a:picLocks noChangeAspect="1" noChangeArrowheads="1"/>
          </p:cNvPicPr>
          <p:nvPr/>
        </p:nvPicPr>
        <p:blipFill>
          <a:blip r:embed="rId3" cstate="print"/>
          <a:srcRect/>
          <a:stretch>
            <a:fillRect/>
          </a:stretch>
        </p:blipFill>
        <p:spPr bwMode="auto">
          <a:xfrm>
            <a:off x="6516216" y="2996952"/>
            <a:ext cx="2232248" cy="2232249"/>
          </a:xfrm>
          <a:prstGeom prst="rect">
            <a:avLst/>
          </a:prstGeom>
          <a:noFill/>
        </p:spPr>
      </p:pic>
      <p:pic>
        <p:nvPicPr>
          <p:cNvPr id="12294" name="Picture 6" descr="http://www.mhhe.com/socscience/sex/common/ibank/ibank/0126.jpg"/>
          <p:cNvPicPr>
            <a:picLocks noChangeAspect="1" noChangeArrowheads="1"/>
          </p:cNvPicPr>
          <p:nvPr/>
        </p:nvPicPr>
        <p:blipFill>
          <a:blip r:embed="rId4" cstate="print"/>
          <a:srcRect/>
          <a:stretch>
            <a:fillRect/>
          </a:stretch>
        </p:blipFill>
        <p:spPr bwMode="auto">
          <a:xfrm>
            <a:off x="2843808" y="2924944"/>
            <a:ext cx="3311691" cy="24837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79712" y="116632"/>
            <a:ext cx="6934200" cy="715962"/>
          </a:xfrm>
        </p:spPr>
        <p:txBody>
          <a:bodyPr/>
          <a:lstStyle/>
          <a:p>
            <a:r>
              <a:rPr lang="en-GB" sz="4000" dirty="0" smtClean="0">
                <a:solidFill>
                  <a:schemeClr val="tx1"/>
                </a:solidFill>
              </a:rPr>
              <a:t>Contraceptive pill</a:t>
            </a:r>
            <a:endParaRPr lang="en-GB" sz="4000" dirty="0">
              <a:solidFill>
                <a:schemeClr val="tx1"/>
              </a:solidFill>
            </a:endParaRPr>
          </a:p>
        </p:txBody>
      </p:sp>
      <p:sp>
        <p:nvSpPr>
          <p:cNvPr id="60419" name="Rectangle 3"/>
          <p:cNvSpPr>
            <a:spLocks noGrp="1" noChangeArrowheads="1"/>
          </p:cNvSpPr>
          <p:nvPr>
            <p:ph type="body" idx="1"/>
          </p:nvPr>
        </p:nvSpPr>
        <p:spPr>
          <a:xfrm>
            <a:off x="1979712" y="1052736"/>
            <a:ext cx="6934200" cy="4267200"/>
          </a:xfrm>
        </p:spPr>
        <p:txBody>
          <a:bodyPr/>
          <a:lstStyle/>
          <a:p>
            <a:pPr>
              <a:lnSpc>
                <a:spcPct val="80000"/>
              </a:lnSpc>
            </a:pPr>
            <a:r>
              <a:rPr lang="en-GB" sz="1800" dirty="0" smtClean="0">
                <a:solidFill>
                  <a:schemeClr val="tx1"/>
                </a:solidFill>
              </a:rPr>
              <a:t>The method of contraception via hormones to control the Uterus and Ovaries.</a:t>
            </a:r>
          </a:p>
          <a:p>
            <a:pPr>
              <a:lnSpc>
                <a:spcPct val="80000"/>
              </a:lnSpc>
            </a:pPr>
            <a:endParaRPr lang="en-GB" sz="1800" dirty="0">
              <a:solidFill>
                <a:schemeClr val="tx1"/>
              </a:solidFill>
            </a:endParaRPr>
          </a:p>
        </p:txBody>
      </p:sp>
      <p:graphicFrame>
        <p:nvGraphicFramePr>
          <p:cNvPr id="4" name="Diagram 3"/>
          <p:cNvGraphicFramePr/>
          <p:nvPr/>
        </p:nvGraphicFramePr>
        <p:xfrm>
          <a:off x="2195736" y="177281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79712" y="620688"/>
            <a:ext cx="6934200" cy="715962"/>
          </a:xfrm>
        </p:spPr>
        <p:txBody>
          <a:bodyPr/>
          <a:lstStyle/>
          <a:p>
            <a:r>
              <a:rPr lang="en-GB" sz="4000" dirty="0" smtClean="0">
                <a:solidFill>
                  <a:schemeClr val="tx1"/>
                </a:solidFill>
              </a:rPr>
              <a:t>Pros and Cons</a:t>
            </a:r>
            <a:endParaRPr lang="en-GB" sz="4000" dirty="0">
              <a:solidFill>
                <a:schemeClr val="tx1"/>
              </a:solidFill>
            </a:endParaRPr>
          </a:p>
        </p:txBody>
      </p:sp>
      <p:graphicFrame>
        <p:nvGraphicFramePr>
          <p:cNvPr id="4" name="Table 3"/>
          <p:cNvGraphicFramePr>
            <a:graphicFrameLocks noGrp="1"/>
          </p:cNvGraphicFramePr>
          <p:nvPr/>
        </p:nvGraphicFramePr>
        <p:xfrm>
          <a:off x="1979712" y="1700808"/>
          <a:ext cx="6768752" cy="4140360"/>
        </p:xfrm>
        <a:graphic>
          <a:graphicData uri="http://schemas.openxmlformats.org/drawingml/2006/table">
            <a:tbl>
              <a:tblPr firstRow="1" bandRow="1">
                <a:tableStyleId>{5C22544A-7EE6-4342-B048-85BDC9FD1C3A}</a:tableStyleId>
              </a:tblPr>
              <a:tblGrid>
                <a:gridCol w="3384376"/>
                <a:gridCol w="3384376"/>
              </a:tblGrid>
              <a:tr h="806490">
                <a:tc>
                  <a:txBody>
                    <a:bodyPr/>
                    <a:lstStyle/>
                    <a:p>
                      <a:r>
                        <a:rPr lang="en-GB" dirty="0" smtClean="0"/>
                        <a:t>Advantages</a:t>
                      </a:r>
                      <a:endParaRPr lang="en-GB" dirty="0"/>
                    </a:p>
                  </a:txBody>
                  <a:tcPr/>
                </a:tc>
                <a:tc>
                  <a:txBody>
                    <a:bodyPr/>
                    <a:lstStyle/>
                    <a:p>
                      <a:r>
                        <a:rPr lang="en-GB" dirty="0" smtClean="0"/>
                        <a:t>Disadvantages</a:t>
                      </a:r>
                      <a:endParaRPr lang="en-GB" dirty="0"/>
                    </a:p>
                  </a:txBody>
                  <a:tcPr/>
                </a:tc>
              </a:tr>
              <a:tr h="806490">
                <a:tc>
                  <a:txBody>
                    <a:bodyPr/>
                    <a:lstStyle/>
                    <a:p>
                      <a:r>
                        <a:rPr lang="en-GB" dirty="0" smtClean="0"/>
                        <a:t>Very successful</a:t>
                      </a:r>
                      <a:r>
                        <a:rPr lang="en-GB" baseline="0" dirty="0" smtClean="0"/>
                        <a:t> in Birth Control</a:t>
                      </a:r>
                    </a:p>
                    <a:p>
                      <a:endParaRPr lang="en-GB" dirty="0"/>
                    </a:p>
                  </a:txBody>
                  <a:tcPr/>
                </a:tc>
                <a:tc>
                  <a:txBody>
                    <a:bodyPr/>
                    <a:lstStyle/>
                    <a:p>
                      <a:r>
                        <a:rPr lang="en-GB" dirty="0" smtClean="0"/>
                        <a:t>Cannot prevent</a:t>
                      </a:r>
                      <a:r>
                        <a:rPr lang="en-GB" baseline="0" dirty="0" smtClean="0"/>
                        <a:t> STD’s</a:t>
                      </a:r>
                      <a:endParaRPr lang="en-GB" dirty="0"/>
                    </a:p>
                  </a:txBody>
                  <a:tcPr/>
                </a:tc>
              </a:tr>
              <a:tr h="806490">
                <a:tc>
                  <a:txBody>
                    <a:bodyPr/>
                    <a:lstStyle/>
                    <a:p>
                      <a:r>
                        <a:rPr lang="en-GB" dirty="0" smtClean="0"/>
                        <a:t>Allows</a:t>
                      </a:r>
                      <a:r>
                        <a:rPr lang="en-GB" baseline="0" dirty="0" smtClean="0"/>
                        <a:t> Sexual Intercourse</a:t>
                      </a:r>
                      <a:endParaRPr lang="en-GB" dirty="0"/>
                    </a:p>
                  </a:txBody>
                  <a:tcPr/>
                </a:tc>
                <a:tc>
                  <a:txBody>
                    <a:bodyPr/>
                    <a:lstStyle/>
                    <a:p>
                      <a:r>
                        <a:rPr lang="en-GB" dirty="0" smtClean="0"/>
                        <a:t>Time consuming and expensive</a:t>
                      </a:r>
                      <a:endParaRPr lang="en-GB" dirty="0"/>
                    </a:p>
                  </a:txBody>
                  <a:tcPr/>
                </a:tc>
              </a:tr>
              <a:tr h="806490">
                <a:tc>
                  <a:txBody>
                    <a:bodyPr/>
                    <a:lstStyle/>
                    <a:p>
                      <a:r>
                        <a:rPr lang="en-GB" dirty="0" smtClean="0"/>
                        <a:t>Can be used as emergency contraceptives</a:t>
                      </a:r>
                      <a:r>
                        <a:rPr lang="en-GB" baseline="0" dirty="0" smtClean="0"/>
                        <a:t> (</a:t>
                      </a:r>
                      <a:r>
                        <a:rPr lang="en-GB" baseline="0" dirty="0" err="1" smtClean="0"/>
                        <a:t>abortives</a:t>
                      </a:r>
                      <a:r>
                        <a:rPr lang="en-GB" baseline="0" dirty="0" smtClean="0"/>
                        <a:t>) </a:t>
                      </a:r>
                      <a:endParaRPr lang="en-GB" dirty="0"/>
                    </a:p>
                  </a:txBody>
                  <a:tcPr/>
                </a:tc>
                <a:tc>
                  <a:txBody>
                    <a:bodyPr/>
                    <a:lstStyle/>
                    <a:p>
                      <a:r>
                        <a:rPr lang="en-GB" dirty="0" smtClean="0"/>
                        <a:t>Religiously or culturally</a:t>
                      </a:r>
                      <a:r>
                        <a:rPr lang="en-GB" baseline="0" dirty="0" smtClean="0"/>
                        <a:t> disallowed or banned</a:t>
                      </a:r>
                      <a:endParaRPr lang="en-GB" dirty="0"/>
                    </a:p>
                  </a:txBody>
                  <a:tcPr/>
                </a:tc>
              </a:tr>
              <a:tr h="806490">
                <a:tc>
                  <a:txBody>
                    <a:bodyPr/>
                    <a:lstStyle/>
                    <a:p>
                      <a:r>
                        <a:rPr lang="en-GB" dirty="0" smtClean="0"/>
                        <a:t>Easier to use and safer to use than other contraceptives,</a:t>
                      </a:r>
                      <a:r>
                        <a:rPr lang="en-GB" baseline="0" dirty="0" smtClean="0"/>
                        <a:t> fertility not damaged</a:t>
                      </a:r>
                      <a:endParaRPr lang="en-GB" dirty="0"/>
                    </a:p>
                  </a:txBody>
                  <a:tcPr/>
                </a:tc>
                <a:tc>
                  <a:txBody>
                    <a:bodyPr/>
                    <a:lstStyle/>
                    <a:p>
                      <a:endParaRPr lang="en-GB"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79712" y="260648"/>
            <a:ext cx="6934200" cy="715962"/>
          </a:xfrm>
        </p:spPr>
        <p:txBody>
          <a:bodyPr/>
          <a:lstStyle/>
          <a:p>
            <a:r>
              <a:rPr lang="en-GB" sz="4000" dirty="0" err="1" smtClean="0">
                <a:solidFill>
                  <a:schemeClr val="tx1"/>
                </a:solidFill>
              </a:rPr>
              <a:t>Spermicide</a:t>
            </a:r>
            <a:endParaRPr lang="en-GB" sz="4000" dirty="0">
              <a:solidFill>
                <a:schemeClr val="tx1"/>
              </a:solidFill>
            </a:endParaRPr>
          </a:p>
        </p:txBody>
      </p:sp>
      <p:sp>
        <p:nvSpPr>
          <p:cNvPr id="60419" name="Rectangle 3"/>
          <p:cNvSpPr>
            <a:spLocks noGrp="1" noChangeArrowheads="1"/>
          </p:cNvSpPr>
          <p:nvPr>
            <p:ph type="body" idx="1"/>
          </p:nvPr>
        </p:nvSpPr>
        <p:spPr>
          <a:xfrm>
            <a:off x="1979712" y="1196752"/>
            <a:ext cx="6934200" cy="4267200"/>
          </a:xfrm>
        </p:spPr>
        <p:txBody>
          <a:bodyPr/>
          <a:lstStyle/>
          <a:p>
            <a:pPr>
              <a:lnSpc>
                <a:spcPct val="80000"/>
              </a:lnSpc>
            </a:pPr>
            <a:r>
              <a:rPr lang="en-GB" sz="1800" dirty="0" smtClean="0">
                <a:solidFill>
                  <a:schemeClr val="tx1"/>
                </a:solidFill>
              </a:rPr>
              <a:t>A method by which a chemical is used in a variety of forms which kills sperm cells</a:t>
            </a:r>
            <a:endParaRPr lang="en-GB" sz="1800" dirty="0">
              <a:solidFill>
                <a:schemeClr val="tx1"/>
              </a:solidFill>
            </a:endParaRPr>
          </a:p>
        </p:txBody>
      </p:sp>
      <p:graphicFrame>
        <p:nvGraphicFramePr>
          <p:cNvPr id="4" name="Diagram 3"/>
          <p:cNvGraphicFramePr/>
          <p:nvPr/>
        </p:nvGraphicFramePr>
        <p:xfrm>
          <a:off x="2195736" y="191683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79712" y="332656"/>
            <a:ext cx="6934200" cy="715962"/>
          </a:xfrm>
        </p:spPr>
        <p:txBody>
          <a:bodyPr/>
          <a:lstStyle/>
          <a:p>
            <a:r>
              <a:rPr lang="en-GB" sz="4000" dirty="0" smtClean="0">
                <a:solidFill>
                  <a:schemeClr val="tx1"/>
                </a:solidFill>
              </a:rPr>
              <a:t>Pros and Cons</a:t>
            </a:r>
            <a:endParaRPr lang="en-GB" sz="4000" dirty="0">
              <a:solidFill>
                <a:schemeClr val="tx1"/>
              </a:solidFill>
            </a:endParaRPr>
          </a:p>
        </p:txBody>
      </p:sp>
      <p:graphicFrame>
        <p:nvGraphicFramePr>
          <p:cNvPr id="5" name="Content Placeholder 4"/>
          <p:cNvGraphicFramePr>
            <a:graphicFrameLocks noGrp="1"/>
          </p:cNvGraphicFramePr>
          <p:nvPr>
            <p:ph idx="1"/>
          </p:nvPr>
        </p:nvGraphicFramePr>
        <p:xfrm>
          <a:off x="2051720" y="1412775"/>
          <a:ext cx="6804248" cy="4104455"/>
        </p:xfrm>
        <a:graphic>
          <a:graphicData uri="http://schemas.openxmlformats.org/drawingml/2006/table">
            <a:tbl>
              <a:tblPr firstRow="1" bandRow="1">
                <a:tableStyleId>{5C22544A-7EE6-4342-B048-85BDC9FD1C3A}</a:tableStyleId>
              </a:tblPr>
              <a:tblGrid>
                <a:gridCol w="3402124"/>
                <a:gridCol w="3402124"/>
              </a:tblGrid>
              <a:tr h="820891">
                <a:tc>
                  <a:txBody>
                    <a:bodyPr/>
                    <a:lstStyle/>
                    <a:p>
                      <a:r>
                        <a:rPr lang="en-GB" dirty="0" smtClean="0"/>
                        <a:t>Advantages</a:t>
                      </a:r>
                      <a:endParaRPr lang="en-GB" dirty="0"/>
                    </a:p>
                  </a:txBody>
                  <a:tcPr/>
                </a:tc>
                <a:tc>
                  <a:txBody>
                    <a:bodyPr/>
                    <a:lstStyle/>
                    <a:p>
                      <a:r>
                        <a:rPr lang="en-GB" dirty="0" smtClean="0"/>
                        <a:t>Disadvantages</a:t>
                      </a:r>
                    </a:p>
                    <a:p>
                      <a:endParaRPr lang="en-GB" dirty="0"/>
                    </a:p>
                  </a:txBody>
                  <a:tcPr/>
                </a:tc>
              </a:tr>
              <a:tr h="820891">
                <a:tc>
                  <a:txBody>
                    <a:bodyPr/>
                    <a:lstStyle/>
                    <a:p>
                      <a:r>
                        <a:rPr lang="en-GB" dirty="0" smtClean="0"/>
                        <a:t>Not</a:t>
                      </a:r>
                      <a:r>
                        <a:rPr lang="en-GB" baseline="0" dirty="0" smtClean="0"/>
                        <a:t> expensive to use</a:t>
                      </a:r>
                      <a:endParaRPr lang="en-GB" dirty="0"/>
                    </a:p>
                  </a:txBody>
                  <a:tcPr/>
                </a:tc>
                <a:tc>
                  <a:txBody>
                    <a:bodyPr/>
                    <a:lstStyle/>
                    <a:p>
                      <a:r>
                        <a:rPr lang="en-GB" dirty="0" smtClean="0"/>
                        <a:t>not Very useful</a:t>
                      </a:r>
                      <a:endParaRPr lang="en-GB" dirty="0"/>
                    </a:p>
                  </a:txBody>
                  <a:tcPr/>
                </a:tc>
              </a:tr>
              <a:tr h="820891">
                <a:tc>
                  <a:txBody>
                    <a:bodyPr/>
                    <a:lstStyle/>
                    <a:p>
                      <a:r>
                        <a:rPr lang="en-GB" dirty="0" smtClean="0"/>
                        <a:t>Does not damage the</a:t>
                      </a:r>
                      <a:r>
                        <a:rPr lang="en-GB" baseline="0" dirty="0" smtClean="0"/>
                        <a:t> male or female organs</a:t>
                      </a:r>
                      <a:endParaRPr lang="en-GB" dirty="0"/>
                    </a:p>
                  </a:txBody>
                  <a:tcPr/>
                </a:tc>
                <a:tc>
                  <a:txBody>
                    <a:bodyPr/>
                    <a:lstStyle/>
                    <a:p>
                      <a:r>
                        <a:rPr lang="en-GB" dirty="0" smtClean="0"/>
                        <a:t>Not very convenient to apply for proper use</a:t>
                      </a:r>
                      <a:endParaRPr lang="en-GB" dirty="0"/>
                    </a:p>
                  </a:txBody>
                  <a:tcPr/>
                </a:tc>
              </a:tr>
              <a:tr h="820891">
                <a:tc>
                  <a:txBody>
                    <a:bodyPr/>
                    <a:lstStyle/>
                    <a:p>
                      <a:endParaRPr lang="en-GB" dirty="0"/>
                    </a:p>
                  </a:txBody>
                  <a:tcPr/>
                </a:tc>
                <a:tc>
                  <a:txBody>
                    <a:bodyPr/>
                    <a:lstStyle/>
                    <a:p>
                      <a:r>
                        <a:rPr lang="en-GB" dirty="0" smtClean="0"/>
                        <a:t>Cost for constant usage can be high</a:t>
                      </a:r>
                      <a:endParaRPr lang="en-GB" dirty="0"/>
                    </a:p>
                  </a:txBody>
                  <a:tcPr/>
                </a:tc>
              </a:tr>
              <a:tr h="820891">
                <a:tc>
                  <a:txBody>
                    <a:bodyPr/>
                    <a:lstStyle/>
                    <a:p>
                      <a:endParaRPr lang="en-GB" dirty="0"/>
                    </a:p>
                  </a:txBody>
                  <a:tcPr>
                    <a:lnB w="12700" cap="flat" cmpd="sng" algn="ctr">
                      <a:solidFill>
                        <a:schemeClr val="tx1"/>
                      </a:solidFill>
                      <a:prstDash val="solid"/>
                      <a:round/>
                      <a:headEnd type="none" w="med" len="med"/>
                      <a:tailEnd type="none" w="med" len="med"/>
                    </a:lnB>
                  </a:tcPr>
                </a:tc>
                <a:tc>
                  <a:txBody>
                    <a:bodyPr/>
                    <a:lstStyle/>
                    <a:p>
                      <a:r>
                        <a:rPr lang="en-GB" dirty="0" smtClean="0"/>
                        <a:t>Restricted periods</a:t>
                      </a:r>
                      <a:r>
                        <a:rPr lang="en-GB" baseline="0" dirty="0" smtClean="0"/>
                        <a:t> for intercourse after application</a:t>
                      </a:r>
                      <a:endParaRPr lang="en-GB" dirty="0"/>
                    </a:p>
                  </a:txBody>
                  <a:tcP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79712" y="260648"/>
            <a:ext cx="6934200" cy="715962"/>
          </a:xfrm>
        </p:spPr>
        <p:txBody>
          <a:bodyPr/>
          <a:lstStyle/>
          <a:p>
            <a:r>
              <a:rPr lang="en-GB" sz="4000" dirty="0" smtClean="0">
                <a:solidFill>
                  <a:schemeClr val="tx1"/>
                </a:solidFill>
              </a:rPr>
              <a:t>Chemical Birth Control</a:t>
            </a:r>
            <a:endParaRPr lang="en-GB" sz="4000" dirty="0">
              <a:solidFill>
                <a:schemeClr val="tx1"/>
              </a:solidFill>
            </a:endParaRPr>
          </a:p>
        </p:txBody>
      </p:sp>
      <p:sp>
        <p:nvSpPr>
          <p:cNvPr id="60419" name="Rectangle 3"/>
          <p:cNvSpPr>
            <a:spLocks noGrp="1" noChangeArrowheads="1"/>
          </p:cNvSpPr>
          <p:nvPr>
            <p:ph type="body" idx="1"/>
          </p:nvPr>
        </p:nvSpPr>
        <p:spPr>
          <a:xfrm>
            <a:off x="1907704" y="1196752"/>
            <a:ext cx="6934200" cy="4267200"/>
          </a:xfrm>
        </p:spPr>
        <p:txBody>
          <a:bodyPr/>
          <a:lstStyle/>
          <a:p>
            <a:pPr>
              <a:lnSpc>
                <a:spcPct val="80000"/>
              </a:lnSpc>
            </a:pPr>
            <a:r>
              <a:rPr lang="en-GB" sz="1800" dirty="0" smtClean="0">
                <a:solidFill>
                  <a:schemeClr val="tx1"/>
                </a:solidFill>
              </a:rPr>
              <a:t>youtube.com/</a:t>
            </a:r>
            <a:r>
              <a:rPr lang="en-GB" sz="1800" dirty="0" err="1" smtClean="0">
                <a:solidFill>
                  <a:schemeClr val="tx1"/>
                </a:solidFill>
              </a:rPr>
              <a:t>watch?v</a:t>
            </a:r>
            <a:r>
              <a:rPr lang="en-GB" sz="1800" dirty="0" smtClean="0">
                <a:solidFill>
                  <a:schemeClr val="tx1"/>
                </a:solidFill>
              </a:rPr>
              <a:t>=</a:t>
            </a:r>
            <a:r>
              <a:rPr lang="en-GB" sz="1800" dirty="0" err="1" smtClean="0">
                <a:solidFill>
                  <a:schemeClr val="tx1"/>
                </a:solidFill>
              </a:rPr>
              <a:t>RylypylEtoA</a:t>
            </a:r>
            <a:endParaRPr lang="en-GB" sz="1800" dirty="0" smtClean="0">
              <a:solidFill>
                <a:schemeClr val="tx1"/>
              </a:solidFill>
            </a:endParaRPr>
          </a:p>
          <a:p>
            <a:pPr>
              <a:lnSpc>
                <a:spcPct val="80000"/>
              </a:lnSpc>
            </a:pPr>
            <a:r>
              <a:rPr lang="en-GB" sz="1800" dirty="0" smtClean="0">
                <a:solidFill>
                  <a:schemeClr val="tx1"/>
                </a:solidFill>
              </a:rPr>
              <a:t>youtube.com/</a:t>
            </a:r>
            <a:r>
              <a:rPr lang="en-GB" sz="1800" dirty="0" err="1" smtClean="0">
                <a:solidFill>
                  <a:schemeClr val="tx1"/>
                </a:solidFill>
              </a:rPr>
              <a:t>watch?v</a:t>
            </a:r>
            <a:r>
              <a:rPr lang="en-GB" sz="1800" dirty="0" smtClean="0">
                <a:solidFill>
                  <a:schemeClr val="tx1"/>
                </a:solidFill>
              </a:rPr>
              <a:t>=jiCU46_lWeE</a:t>
            </a:r>
            <a:endParaRPr lang="en-GB" sz="1800" dirty="0">
              <a:solidFill>
                <a:schemeClr val="tx1"/>
              </a:solidFill>
            </a:endParaRPr>
          </a:p>
        </p:txBody>
      </p:sp>
      <p:pic>
        <p:nvPicPr>
          <p:cNvPr id="2050" name="Picture 2" descr="http://www.thepregnancyzone.com/wp-content/uploads/2009/02/spermicides.jpg"/>
          <p:cNvPicPr>
            <a:picLocks noChangeAspect="1" noChangeArrowheads="1"/>
          </p:cNvPicPr>
          <p:nvPr/>
        </p:nvPicPr>
        <p:blipFill>
          <a:blip r:embed="rId4" cstate="print"/>
          <a:srcRect/>
          <a:stretch>
            <a:fillRect/>
          </a:stretch>
        </p:blipFill>
        <p:spPr bwMode="auto">
          <a:xfrm>
            <a:off x="6372200" y="2780928"/>
            <a:ext cx="2200275" cy="2171701"/>
          </a:xfrm>
          <a:prstGeom prst="rect">
            <a:avLst/>
          </a:prstGeom>
          <a:noFill/>
        </p:spPr>
      </p:pic>
      <p:pic>
        <p:nvPicPr>
          <p:cNvPr id="2052" name="Picture 4" descr="http://www.scientificamerican.com/media/inline/birth-control-pills-affect-womens-taste_1.jpg"/>
          <p:cNvPicPr>
            <a:picLocks noChangeAspect="1" noChangeArrowheads="1"/>
          </p:cNvPicPr>
          <p:nvPr/>
        </p:nvPicPr>
        <p:blipFill>
          <a:blip r:embed="rId5" cstate="print"/>
          <a:srcRect/>
          <a:stretch>
            <a:fillRect/>
          </a:stretch>
        </p:blipFill>
        <p:spPr bwMode="auto">
          <a:xfrm>
            <a:off x="0" y="620688"/>
            <a:ext cx="1835696" cy="1835697"/>
          </a:xfrm>
          <a:prstGeom prst="rect">
            <a:avLst/>
          </a:prstGeom>
          <a:noFill/>
        </p:spPr>
      </p:pic>
      <p:pic>
        <p:nvPicPr>
          <p:cNvPr id="2054" name="Picture 6" descr="http://www.walgreens.com/library/graphics/images/en/10344.jpg"/>
          <p:cNvPicPr>
            <a:picLocks noChangeAspect="1" noChangeArrowheads="1"/>
          </p:cNvPicPr>
          <p:nvPr/>
        </p:nvPicPr>
        <p:blipFill>
          <a:blip r:embed="rId6" cstate="print"/>
          <a:srcRect/>
          <a:stretch>
            <a:fillRect/>
          </a:stretch>
        </p:blipFill>
        <p:spPr bwMode="auto">
          <a:xfrm>
            <a:off x="2267744" y="2348880"/>
            <a:ext cx="3269940" cy="261595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51873B"/>
        </a:lt2>
        <a:accent1>
          <a:srgbClr val="669E4B"/>
        </a:accent1>
        <a:accent2>
          <a:srgbClr val="79B25C"/>
        </a:accent2>
        <a:accent3>
          <a:srgbClr val="FFFFFF"/>
        </a:accent3>
        <a:accent4>
          <a:srgbClr val="404040"/>
        </a:accent4>
        <a:accent5>
          <a:srgbClr val="B8CCB1"/>
        </a:accent5>
        <a:accent6>
          <a:srgbClr val="6DA153"/>
        </a:accent6>
        <a:hlink>
          <a:srgbClr val="92CB6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15802"/>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389</TotalTime>
  <Words>1308</Words>
  <Application>Microsoft Office PowerPoint</Application>
  <PresentationFormat>On-screen Show (4:3)</PresentationFormat>
  <Paragraphs>137</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powerpoint-template</vt:lpstr>
      <vt:lpstr>Birth Control – Natural and Chemical Methods</vt:lpstr>
      <vt:lpstr>Abstinence </vt:lpstr>
      <vt:lpstr>Rhythm Method</vt:lpstr>
      <vt:lpstr>Natural Birth Control</vt:lpstr>
      <vt:lpstr>Contraceptive pill</vt:lpstr>
      <vt:lpstr>Pros and Cons</vt:lpstr>
      <vt:lpstr>Spermicide</vt:lpstr>
      <vt:lpstr>Pros and Cons</vt:lpstr>
      <vt:lpstr>Chemical Birth Control</vt:lpstr>
      <vt:lpstr>Slide 10</vt:lpstr>
      <vt:lpstr>Mechanical</vt:lpstr>
      <vt:lpstr>Mechanical</vt:lpstr>
      <vt:lpstr>Slide 13</vt:lpstr>
      <vt:lpstr>Condom</vt:lpstr>
      <vt:lpstr>Femidom</vt:lpstr>
      <vt:lpstr>IUD (intrauterine device)</vt:lpstr>
      <vt:lpstr>The diaphragm</vt:lpstr>
      <vt:lpstr>Mechanical methods</vt:lpstr>
      <vt:lpstr>Vasectomy</vt:lpstr>
      <vt:lpstr>Tubal Litigation</vt:lpstr>
      <vt:lpstr>Surgical Methods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 Control -</dc:title>
  <dc:creator>Jay</dc:creator>
  <cp:lastModifiedBy>appukuttan</cp:lastModifiedBy>
  <cp:revision>36</cp:revision>
  <dcterms:created xsi:type="dcterms:W3CDTF">2012-09-09T11:14:18Z</dcterms:created>
  <dcterms:modified xsi:type="dcterms:W3CDTF">2012-09-28T13:03:26Z</dcterms:modified>
</cp:coreProperties>
</file>