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sldIdLst>
    <p:sldId id="256" r:id="rId2"/>
    <p:sldId id="257" r:id="rId3"/>
    <p:sldId id="261" r:id="rId4"/>
    <p:sldId id="262" r:id="rId5"/>
    <p:sldId id="259" r:id="rId6"/>
    <p:sldId id="264" r:id="rId7"/>
    <p:sldId id="265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755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426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5AE17C7-B787-4E50-994D-5E804113A1E9}" type="datetime4">
              <a:rPr lang="en-US" smtClean="0"/>
              <a:pPr/>
              <a:t>October 2, 2012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10/2/2012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95D68B-21AC-438B-BECE-4F17DA129F19}" type="datetime4">
              <a:rPr lang="en-US" smtClean="0"/>
              <a:pPr/>
              <a:t>October 2, 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October 2, 2012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9E781C6-1634-4A56-B2BE-62150BE83935}" type="datetime4">
              <a:rPr lang="en-US" smtClean="0"/>
              <a:pPr/>
              <a:t>October 2, 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9372AC2-3C75-4F5F-A929-48958086FE36}" type="datetime4">
              <a:rPr lang="en-US" smtClean="0"/>
              <a:pPr/>
              <a:t>October 2, 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9CF4-4C1A-45DC-BADA-6EFF91CB9ABB}" type="datetime4">
              <a:rPr lang="en-US" smtClean="0"/>
              <a:pPr/>
              <a:t>October 2, 2012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51C0-B478-4858-ABC7-96406A1C0480}" type="datetime4">
              <a:rPr lang="en-US" smtClean="0"/>
              <a:pPr/>
              <a:t>October 2, 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867641A-9D94-4BD6-862F-F651067079BC}" type="datetime4">
              <a:rPr lang="en-US" smtClean="0"/>
              <a:pPr/>
              <a:t>October 2, 2012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D74F0C02-0EF4-4745-9D82-E8D3F59464E3}" type="datetime4">
              <a:rPr lang="en-US" smtClean="0"/>
              <a:pPr/>
              <a:t>October 2, 2012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87367800-479D-41B0-B3F2-2DCE95BA1381}" type="datetime4">
              <a:rPr lang="en-US" smtClean="0"/>
              <a:pPr/>
              <a:t>October 2,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eastfeeding.com/breastfeeding-questions/breastfeeding-how-to/qa/what-are-the-benefits-of-breastfeeding.asp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Chelsea and </a:t>
            </a:r>
            <a:r>
              <a:rPr lang="en-US" dirty="0" err="1" smtClean="0"/>
              <a:t>Niharika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Breast feeding </a:t>
            </a:r>
            <a:br>
              <a:rPr lang="en-US" dirty="0" smtClean="0"/>
            </a:br>
            <a:r>
              <a:rPr lang="en-US" dirty="0" smtClean="0"/>
              <a:t>vs. formula milk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6798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to the baby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28700" y="2235200"/>
            <a:ext cx="64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Breast milk contains several enzymes and antibodies that help with the babies health. They can prevent:</a:t>
            </a:r>
            <a:br>
              <a:rPr lang="en-US" sz="2400" dirty="0" smtClean="0"/>
            </a:br>
            <a:r>
              <a:rPr lang="en-US" sz="2400" dirty="0" smtClean="0"/>
              <a:t>-    Ear infections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Respiratory illness</a:t>
            </a: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Allergies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Stomach bugs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Colds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Diarrhea</a:t>
            </a:r>
          </a:p>
        </p:txBody>
      </p:sp>
    </p:spTree>
    <p:extLst>
      <p:ext uri="{BB962C8B-B14F-4D97-AF65-F5344CB8AC3E}">
        <p14:creationId xmlns:p14="http://schemas.microsoft.com/office/powerpoint/2010/main" xmlns="" val="2710366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46200" y="1816100"/>
            <a:ext cx="63881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Nursing decreases future risks of:</a:t>
            </a:r>
            <a:br>
              <a:rPr lang="en-US" sz="2400" dirty="0" smtClean="0"/>
            </a:br>
            <a:r>
              <a:rPr lang="en-US" sz="2400" dirty="0" smtClean="0"/>
              <a:t>-    Obesity 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Diabetes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Inflammatory bowel disease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Childhood leukemia and other forms of cancer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809052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to the mother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222500"/>
            <a:ext cx="82931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-Breast feeding is </a:t>
            </a:r>
            <a:r>
              <a:rPr lang="en-US" sz="2400" dirty="0" smtClean="0"/>
              <a:t>free</a:t>
            </a:r>
          </a:p>
          <a:p>
            <a:r>
              <a:rPr lang="en-US" sz="2400" dirty="0" err="1" smtClean="0"/>
              <a:t>Colostrum</a:t>
            </a:r>
            <a:r>
              <a:rPr lang="en-US" sz="2400" dirty="0" smtClean="0"/>
              <a:t> rich source of antibodies  provides immunity to the infant.</a:t>
            </a:r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No preparation is required (always the suitable temperature, no need for packaging)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Breast feeding helps lose weight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Help the vagina heal faster after childbirth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Lowers stress levels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Linked to decreasing breast and uterine cancer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Helps develop an emotional bond between the mother and child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5773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/>
            <a:r>
              <a:rPr lang="en-US" dirty="0" smtClean="0"/>
              <a:t>- Breast Problems:</a:t>
            </a:r>
          </a:p>
          <a:p>
            <a:pPr algn="l"/>
            <a:r>
              <a:rPr lang="en-US" dirty="0" smtClean="0"/>
              <a:t>Cracked nipples, engorged and painful breasts are uncomfortable</a:t>
            </a:r>
          </a:p>
          <a:p>
            <a:pPr algn="l"/>
            <a:r>
              <a:rPr lang="en-US" dirty="0" smtClean="0"/>
              <a:t>- Dietary Restrictions:</a:t>
            </a:r>
          </a:p>
          <a:p>
            <a:pPr algn="l"/>
            <a:r>
              <a:rPr lang="en-US" dirty="0" smtClean="0"/>
              <a:t>Alcohol and caffeine are advised to not be taken if a mother is breast feeding her child as she is the primary source of nutrition for the baby</a:t>
            </a:r>
            <a:endParaRPr lang="en-US" dirty="0"/>
          </a:p>
          <a:p>
            <a:pPr algn="l"/>
            <a:r>
              <a:rPr lang="en-US" dirty="0" smtClean="0"/>
              <a:t>- Fathers:</a:t>
            </a:r>
          </a:p>
          <a:p>
            <a:pPr algn="l"/>
            <a:r>
              <a:rPr lang="en-US" dirty="0" smtClean="0"/>
              <a:t>Because breast feeding is a key bonding ritual with the mother and child, the father of the baby will not have the opportunity to develop this kind of a bond with his child.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3257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l">
              <a:buFont typeface="Lucida Grande"/>
              <a:buChar char="-"/>
            </a:pPr>
            <a:r>
              <a:rPr lang="en-US" dirty="0" smtClean="0"/>
              <a:t> If the baby has a condition, knowing the exact amount of milk the baby is taking in can be easily displayed using formula milk in a bottle</a:t>
            </a:r>
          </a:p>
          <a:p>
            <a:pPr marL="342900" indent="-342900" algn="l">
              <a:buFont typeface="Lucida Grande"/>
              <a:buChar char="-"/>
            </a:pPr>
            <a:r>
              <a:rPr lang="en-US" dirty="0" smtClean="0"/>
              <a:t>The mother is free to eat and drink whatever she pleases without negatively impacting the baby</a:t>
            </a:r>
          </a:p>
          <a:p>
            <a:pPr marL="342900" indent="-342900" algn="l">
              <a:buFont typeface="Lucida Grande"/>
              <a:buChar char="-"/>
            </a:pPr>
            <a:r>
              <a:rPr lang="en-US" dirty="0" smtClean="0"/>
              <a:t>The father and the rest of the family are able to feed the baby thus giving them all a chance to form that crucial primary bond with the baby in its first few years</a:t>
            </a:r>
          </a:p>
          <a:p>
            <a:pPr marL="342900" indent="-342900" algn="l">
              <a:buFont typeface="Lucida Grande"/>
              <a:buChar char="-"/>
            </a:pPr>
            <a:r>
              <a:rPr lang="en-US" dirty="0" smtClean="0"/>
              <a:t>Formula milk is digested faster than breast milk. In turn, the baby does not need to feed as often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formula milk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8182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l">
              <a:buFont typeface="Lucida Grande"/>
              <a:buChar char="-"/>
            </a:pPr>
            <a:r>
              <a:rPr lang="en-US" dirty="0" smtClean="0"/>
              <a:t>Maternal antibodies and enzymes are not available in formula milk</a:t>
            </a:r>
          </a:p>
          <a:p>
            <a:pPr marL="342900" indent="-342900" algn="l">
              <a:buFont typeface="Lucida Grande"/>
              <a:buChar char="-"/>
            </a:pPr>
            <a:r>
              <a:rPr lang="en-US" dirty="0" smtClean="0"/>
              <a:t>There is no formula that can replicate the exact composition of breast milk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635500" cy="701040"/>
          </a:xfrm>
        </p:spPr>
        <p:txBody>
          <a:bodyPr/>
          <a:lstStyle/>
          <a:p>
            <a:r>
              <a:rPr lang="en-US" dirty="0" smtClean="0"/>
              <a:t>Disadvantages of formula milk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1697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Breast feeding </a:t>
            </a:r>
            <a:r>
              <a:rPr lang="en-US" dirty="0"/>
              <a:t> </a:t>
            </a:r>
            <a:r>
              <a:rPr lang="en-US" dirty="0" smtClean="0"/>
              <a:t>has been practiced since the origin of the human race. It benefits the mother and child both physically and emotionally and starts the bond they will later share. A mother is always recommended by her doctor to breast feed her child worldwide and is undisputable the best option for them both.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1263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8100" y="865832"/>
            <a:ext cx="3677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References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27100" y="1879600"/>
            <a:ext cx="82169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Lactivist</a:t>
            </a:r>
            <a:r>
              <a:rPr lang="en-US" sz="2400" dirty="0"/>
              <a:t>, Lisa . "Disadvantages of breastfeeding." </a:t>
            </a:r>
            <a:r>
              <a:rPr lang="en-US" sz="2400" dirty="0" err="1"/>
              <a:t>Lactivist</a:t>
            </a:r>
            <a:r>
              <a:rPr lang="en-US" sz="2400" dirty="0"/>
              <a:t> Network. </a:t>
            </a:r>
            <a:r>
              <a:rPr lang="en-US" sz="2400" dirty="0" err="1"/>
              <a:t>N.p</a:t>
            </a:r>
            <a:r>
              <a:rPr lang="en-US" sz="2400" dirty="0"/>
              <a:t>., 27 Nov. 2008. Web. 9 Oct. 2012. &lt;</a:t>
            </a:r>
            <a:r>
              <a:rPr lang="en-US" sz="2400" dirty="0" err="1"/>
              <a:t>www.lactivist.net</a:t>
            </a:r>
            <a:r>
              <a:rPr lang="en-US" sz="2400" dirty="0"/>
              <a:t>/disadvantages-of-breastfeeding/&gt;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"Q&amp;A: What are the benefits of breastfeeding? - Breastfeeding - Preparing to Breastfeed."</a:t>
            </a:r>
            <a:r>
              <a:rPr lang="en-US" sz="2400" i="1" dirty="0" err="1" smtClean="0"/>
              <a:t>Breastfeeding.com</a:t>
            </a:r>
            <a:r>
              <a:rPr lang="en-US" sz="2400" i="1" dirty="0" smtClean="0"/>
              <a:t> - Everything for the New Mom</a:t>
            </a:r>
            <a:r>
              <a:rPr lang="en-US" sz="2400" dirty="0" smtClean="0"/>
              <a:t>. </a:t>
            </a:r>
            <a:r>
              <a:rPr lang="en-US" sz="2400" dirty="0" err="1" smtClean="0"/>
              <a:t>N.p</a:t>
            </a:r>
            <a:r>
              <a:rPr lang="en-US" sz="2400" dirty="0" smtClean="0"/>
              <a:t>., </a:t>
            </a:r>
            <a:r>
              <a:rPr lang="en-US" sz="2400" dirty="0" err="1" smtClean="0"/>
              <a:t>n.d.</a:t>
            </a:r>
            <a:r>
              <a:rPr lang="en-US" sz="2400" dirty="0" smtClean="0"/>
              <a:t> Web. 10 Sept. 2012. </a:t>
            </a:r>
            <a:r>
              <a:rPr lang="en-US" sz="2400" dirty="0"/>
              <a:t>&lt;</a:t>
            </a:r>
            <a:r>
              <a:rPr lang="en-US" sz="2400" u="sng" dirty="0">
                <a:hlinkClick r:id="rId2"/>
              </a:rPr>
              <a:t>http://www.breastfeeding.com/breastfeeding-questions/breastfeeding-how-to/qa/what-are-the-benefits-of-breastfeeding.aspx&gt;.</a:t>
            </a:r>
          </a:p>
          <a:p>
            <a:endParaRPr lang="en-US" sz="2400" u="sng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143074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 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Tie.thmx</Template>
  <TotalTime>271</TotalTime>
  <Words>443</Words>
  <Application>Microsoft Macintosh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Black Tie</vt:lpstr>
      <vt:lpstr>Breast feeding  vs. formula milk</vt:lpstr>
      <vt:lpstr>Advantages to the baby</vt:lpstr>
      <vt:lpstr>Slide 3</vt:lpstr>
      <vt:lpstr>Advantages to the mother</vt:lpstr>
      <vt:lpstr>Disadvantages</vt:lpstr>
      <vt:lpstr>Advantages of formula milk</vt:lpstr>
      <vt:lpstr>Disadvantages of formula milk</vt:lpstr>
      <vt:lpstr>Conclusion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Breast feeding  advantages and disadvantages</dc:title>
  <dc:creator>PRADEEP K DUBEY</dc:creator>
  <cp:lastModifiedBy>appukuttan</cp:lastModifiedBy>
  <cp:revision>9</cp:revision>
  <dcterms:created xsi:type="dcterms:W3CDTF">2012-09-06T09:15:56Z</dcterms:created>
  <dcterms:modified xsi:type="dcterms:W3CDTF">2012-10-02T05:50:32Z</dcterms:modified>
</cp:coreProperties>
</file>