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576638" y="815975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Perpetua" pitchFamily="18" charset="0"/>
              </a:rPr>
              <a:t>Specialised Cells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56225" y="1116013"/>
            <a:ext cx="2420938" cy="1312862"/>
            <a:chOff x="7112" y="3754"/>
            <a:chExt cx="3812" cy="2068"/>
          </a:xfrm>
        </p:grpSpPr>
        <p:sp>
          <p:nvSpPr>
            <p:cNvPr id="21568" name="Freeform 4"/>
            <p:cNvSpPr>
              <a:spLocks/>
            </p:cNvSpPr>
            <p:nvPr/>
          </p:nvSpPr>
          <p:spPr bwMode="auto">
            <a:xfrm rot="-5400000">
              <a:off x="7984" y="2882"/>
              <a:ext cx="2068" cy="3812"/>
            </a:xfrm>
            <a:custGeom>
              <a:avLst/>
              <a:gdLst>
                <a:gd name="T0" fmla="*/ 366 w 1593"/>
                <a:gd name="T1" fmla="*/ 335 h 2875"/>
                <a:gd name="T2" fmla="*/ 2342 w 1593"/>
                <a:gd name="T3" fmla="*/ 503 h 2875"/>
                <a:gd name="T4" fmla="*/ 2417 w 1593"/>
                <a:gd name="T5" fmla="*/ 3360 h 2875"/>
                <a:gd name="T6" fmla="*/ 2261 w 1593"/>
                <a:gd name="T7" fmla="*/ 4398 h 2875"/>
                <a:gd name="T8" fmla="*/ 1424 w 1593"/>
                <a:gd name="T9" fmla="*/ 5033 h 2875"/>
                <a:gd name="T10" fmla="*/ 264 w 1593"/>
                <a:gd name="T11" fmla="*/ 4471 h 2875"/>
                <a:gd name="T12" fmla="*/ 57 w 1593"/>
                <a:gd name="T13" fmla="*/ 1527 h 2875"/>
                <a:gd name="T14" fmla="*/ 366 w 1593"/>
                <a:gd name="T15" fmla="*/ 335 h 2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93"/>
                <a:gd name="T25" fmla="*/ 0 h 2875"/>
                <a:gd name="T26" fmla="*/ 1593 w 1593"/>
                <a:gd name="T27" fmla="*/ 2875 h 2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93" h="2875">
                  <a:moveTo>
                    <a:pt x="217" y="191"/>
                  </a:moveTo>
                  <a:cubicBezTo>
                    <a:pt x="434" y="57"/>
                    <a:pt x="1200" y="0"/>
                    <a:pt x="1390" y="286"/>
                  </a:cubicBezTo>
                  <a:cubicBezTo>
                    <a:pt x="1593" y="573"/>
                    <a:pt x="1442" y="1542"/>
                    <a:pt x="1434" y="1911"/>
                  </a:cubicBezTo>
                  <a:cubicBezTo>
                    <a:pt x="1434" y="1911"/>
                    <a:pt x="1438" y="2344"/>
                    <a:pt x="1342" y="2502"/>
                  </a:cubicBezTo>
                  <a:cubicBezTo>
                    <a:pt x="1246" y="2660"/>
                    <a:pt x="1043" y="2856"/>
                    <a:pt x="845" y="2863"/>
                  </a:cubicBezTo>
                  <a:cubicBezTo>
                    <a:pt x="845" y="2863"/>
                    <a:pt x="291" y="2875"/>
                    <a:pt x="156" y="2543"/>
                  </a:cubicBezTo>
                  <a:cubicBezTo>
                    <a:pt x="21" y="2211"/>
                    <a:pt x="36" y="1246"/>
                    <a:pt x="34" y="869"/>
                  </a:cubicBezTo>
                  <a:cubicBezTo>
                    <a:pt x="32" y="492"/>
                    <a:pt x="0" y="325"/>
                    <a:pt x="217" y="191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69" name="Freeform 5" descr="Newsprint"/>
            <p:cNvSpPr>
              <a:spLocks/>
            </p:cNvSpPr>
            <p:nvPr/>
          </p:nvSpPr>
          <p:spPr bwMode="auto">
            <a:xfrm rot="-5400000">
              <a:off x="8051" y="2955"/>
              <a:ext cx="1918" cy="3680"/>
            </a:xfrm>
            <a:custGeom>
              <a:avLst/>
              <a:gdLst>
                <a:gd name="T0" fmla="*/ 339 w 1477"/>
                <a:gd name="T1" fmla="*/ 331 h 2721"/>
                <a:gd name="T2" fmla="*/ 2174 w 1477"/>
                <a:gd name="T3" fmla="*/ 496 h 2721"/>
                <a:gd name="T4" fmla="*/ 2240 w 1477"/>
                <a:gd name="T5" fmla="*/ 3305 h 2721"/>
                <a:gd name="T6" fmla="*/ 2097 w 1477"/>
                <a:gd name="T7" fmla="*/ 4332 h 2721"/>
                <a:gd name="T8" fmla="*/ 1321 w 1477"/>
                <a:gd name="T9" fmla="*/ 4957 h 2721"/>
                <a:gd name="T10" fmla="*/ 244 w 1477"/>
                <a:gd name="T11" fmla="*/ 4402 h 2721"/>
                <a:gd name="T12" fmla="*/ 55 w 1477"/>
                <a:gd name="T13" fmla="*/ 1504 h 2721"/>
                <a:gd name="T14" fmla="*/ 339 w 1477"/>
                <a:gd name="T15" fmla="*/ 331 h 27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7"/>
                <a:gd name="T25" fmla="*/ 0 h 2721"/>
                <a:gd name="T26" fmla="*/ 1477 w 1477"/>
                <a:gd name="T27" fmla="*/ 2721 h 27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7" h="2721">
                  <a:moveTo>
                    <a:pt x="201" y="181"/>
                  </a:moveTo>
                  <a:cubicBezTo>
                    <a:pt x="402" y="54"/>
                    <a:pt x="1113" y="0"/>
                    <a:pt x="1289" y="271"/>
                  </a:cubicBezTo>
                  <a:cubicBezTo>
                    <a:pt x="1477" y="542"/>
                    <a:pt x="1336" y="1457"/>
                    <a:pt x="1328" y="1807"/>
                  </a:cubicBezTo>
                  <a:cubicBezTo>
                    <a:pt x="1328" y="1807"/>
                    <a:pt x="1333" y="2218"/>
                    <a:pt x="1244" y="2368"/>
                  </a:cubicBezTo>
                  <a:cubicBezTo>
                    <a:pt x="1155" y="2518"/>
                    <a:pt x="967" y="2703"/>
                    <a:pt x="783" y="2710"/>
                  </a:cubicBezTo>
                  <a:cubicBezTo>
                    <a:pt x="783" y="2710"/>
                    <a:pt x="270" y="2721"/>
                    <a:pt x="145" y="2407"/>
                  </a:cubicBezTo>
                  <a:cubicBezTo>
                    <a:pt x="19" y="2093"/>
                    <a:pt x="33" y="1179"/>
                    <a:pt x="32" y="822"/>
                  </a:cubicBezTo>
                  <a:cubicBezTo>
                    <a:pt x="30" y="466"/>
                    <a:pt x="0" y="308"/>
                    <a:pt x="201" y="181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70" name="Freeform 6"/>
            <p:cNvSpPr>
              <a:spLocks/>
            </p:cNvSpPr>
            <p:nvPr/>
          </p:nvSpPr>
          <p:spPr bwMode="auto">
            <a:xfrm>
              <a:off x="7508" y="4282"/>
              <a:ext cx="1310" cy="1211"/>
            </a:xfrm>
            <a:custGeom>
              <a:avLst/>
              <a:gdLst>
                <a:gd name="T0" fmla="*/ 14 w 2468"/>
                <a:gd name="T1" fmla="*/ 255 h 2333"/>
                <a:gd name="T2" fmla="*/ 77 w 2468"/>
                <a:gd name="T3" fmla="*/ 66 h 2333"/>
                <a:gd name="T4" fmla="*/ 341 w 2468"/>
                <a:gd name="T5" fmla="*/ 12 h 2333"/>
                <a:gd name="T6" fmla="*/ 647 w 2468"/>
                <a:gd name="T7" fmla="*/ 87 h 2333"/>
                <a:gd name="T8" fmla="*/ 695 w 2468"/>
                <a:gd name="T9" fmla="*/ 536 h 2333"/>
                <a:gd name="T10" fmla="*/ 175 w 2468"/>
                <a:gd name="T11" fmla="*/ 565 h 2333"/>
                <a:gd name="T12" fmla="*/ 69 w 2468"/>
                <a:gd name="T13" fmla="*/ 493 h 2333"/>
                <a:gd name="T14" fmla="*/ 14 w 2468"/>
                <a:gd name="T15" fmla="*/ 255 h 23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68"/>
                <a:gd name="T25" fmla="*/ 0 h 2333"/>
                <a:gd name="T26" fmla="*/ 2468 w 2468"/>
                <a:gd name="T27" fmla="*/ 2333 h 23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68" h="2333">
                  <a:moveTo>
                    <a:pt x="50" y="945"/>
                  </a:moveTo>
                  <a:cubicBezTo>
                    <a:pt x="100" y="680"/>
                    <a:pt x="81" y="394"/>
                    <a:pt x="275" y="244"/>
                  </a:cubicBezTo>
                  <a:cubicBezTo>
                    <a:pt x="469" y="94"/>
                    <a:pt x="875" y="33"/>
                    <a:pt x="1212" y="46"/>
                  </a:cubicBezTo>
                  <a:cubicBezTo>
                    <a:pt x="1549" y="59"/>
                    <a:pt x="2087" y="0"/>
                    <a:pt x="2296" y="324"/>
                  </a:cubicBezTo>
                  <a:lnTo>
                    <a:pt x="2468" y="1988"/>
                  </a:lnTo>
                  <a:cubicBezTo>
                    <a:pt x="2201" y="2333"/>
                    <a:pt x="620" y="2098"/>
                    <a:pt x="620" y="2098"/>
                  </a:cubicBezTo>
                  <a:cubicBezTo>
                    <a:pt x="620" y="2098"/>
                    <a:pt x="350" y="1970"/>
                    <a:pt x="245" y="1828"/>
                  </a:cubicBezTo>
                  <a:cubicBezTo>
                    <a:pt x="140" y="1685"/>
                    <a:pt x="0" y="1210"/>
                    <a:pt x="50" y="945"/>
                  </a:cubicBezTo>
                  <a:close/>
                </a:path>
              </a:pathLst>
            </a:custGeom>
            <a:gradFill rotWithShape="1">
              <a:gsLst>
                <a:gs pos="0">
                  <a:srgbClr val="465A3B"/>
                </a:gs>
                <a:gs pos="100000">
                  <a:srgbClr val="97C37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71" name="Oval 7"/>
            <p:cNvSpPr>
              <a:spLocks noChangeArrowheads="1"/>
            </p:cNvSpPr>
            <p:nvPr/>
          </p:nvSpPr>
          <p:spPr bwMode="auto">
            <a:xfrm rot="-6005363">
              <a:off x="8827" y="3897"/>
              <a:ext cx="302" cy="60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IN"/>
            </a:p>
          </p:txBody>
        </p:sp>
        <p:sp>
          <p:nvSpPr>
            <p:cNvPr id="21572" name="Oval 8"/>
            <p:cNvSpPr>
              <a:spLocks noChangeArrowheads="1"/>
            </p:cNvSpPr>
            <p:nvPr/>
          </p:nvSpPr>
          <p:spPr bwMode="auto">
            <a:xfrm rot="-5400000">
              <a:off x="7799" y="5410"/>
              <a:ext cx="178" cy="254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/>
            </a:p>
          </p:txBody>
        </p:sp>
        <p:sp>
          <p:nvSpPr>
            <p:cNvPr id="21573" name="Oval 9"/>
            <p:cNvSpPr>
              <a:spLocks noChangeArrowheads="1"/>
            </p:cNvSpPr>
            <p:nvPr/>
          </p:nvSpPr>
          <p:spPr bwMode="auto">
            <a:xfrm rot="-5400000">
              <a:off x="8209" y="5419"/>
              <a:ext cx="180" cy="256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/>
            </a:p>
          </p:txBody>
        </p:sp>
        <p:sp>
          <p:nvSpPr>
            <p:cNvPr id="21574" name="Oval 10"/>
            <p:cNvSpPr>
              <a:spLocks noChangeArrowheads="1"/>
            </p:cNvSpPr>
            <p:nvPr/>
          </p:nvSpPr>
          <p:spPr bwMode="auto">
            <a:xfrm rot="-5400000">
              <a:off x="8630" y="5420"/>
              <a:ext cx="180" cy="254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/>
            </a:p>
          </p:txBody>
        </p:sp>
        <p:sp>
          <p:nvSpPr>
            <p:cNvPr id="21575" name="Oval 11"/>
            <p:cNvSpPr>
              <a:spLocks noChangeArrowheads="1"/>
            </p:cNvSpPr>
            <p:nvPr/>
          </p:nvSpPr>
          <p:spPr bwMode="auto">
            <a:xfrm rot="-5400000">
              <a:off x="8991" y="5419"/>
              <a:ext cx="180" cy="256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/>
            </a:p>
          </p:txBody>
        </p:sp>
        <p:sp>
          <p:nvSpPr>
            <p:cNvPr id="21576" name="Oval 12"/>
            <p:cNvSpPr>
              <a:spLocks noChangeArrowheads="1"/>
            </p:cNvSpPr>
            <p:nvPr/>
          </p:nvSpPr>
          <p:spPr bwMode="auto">
            <a:xfrm rot="-5400000">
              <a:off x="9352" y="5420"/>
              <a:ext cx="180" cy="254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/>
            </a:p>
          </p:txBody>
        </p:sp>
        <p:sp>
          <p:nvSpPr>
            <p:cNvPr id="21577" name="Oval 13"/>
            <p:cNvSpPr>
              <a:spLocks noChangeArrowheads="1"/>
            </p:cNvSpPr>
            <p:nvPr/>
          </p:nvSpPr>
          <p:spPr bwMode="auto">
            <a:xfrm rot="-5400000">
              <a:off x="9713" y="5419"/>
              <a:ext cx="180" cy="255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/>
            </a:p>
          </p:txBody>
        </p:sp>
        <p:sp>
          <p:nvSpPr>
            <p:cNvPr id="21578" name="Oval 14"/>
            <p:cNvSpPr>
              <a:spLocks noChangeArrowheads="1"/>
            </p:cNvSpPr>
            <p:nvPr/>
          </p:nvSpPr>
          <p:spPr bwMode="auto">
            <a:xfrm rot="-6946160">
              <a:off x="10061" y="5350"/>
              <a:ext cx="179" cy="254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/>
            </a:p>
          </p:txBody>
        </p:sp>
        <p:sp>
          <p:nvSpPr>
            <p:cNvPr id="21579" name="Oval 15"/>
            <p:cNvSpPr>
              <a:spLocks noChangeArrowheads="1"/>
            </p:cNvSpPr>
            <p:nvPr/>
          </p:nvSpPr>
          <p:spPr bwMode="auto">
            <a:xfrm rot="-7073837">
              <a:off x="10394" y="5174"/>
              <a:ext cx="179" cy="254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/>
            </a:p>
          </p:txBody>
        </p:sp>
        <p:sp>
          <p:nvSpPr>
            <p:cNvPr id="21580" name="Oval 16"/>
            <p:cNvSpPr>
              <a:spLocks noChangeArrowheads="1"/>
            </p:cNvSpPr>
            <p:nvPr/>
          </p:nvSpPr>
          <p:spPr bwMode="auto">
            <a:xfrm rot="-5400000">
              <a:off x="7727" y="4065"/>
              <a:ext cx="179" cy="254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/>
            </a:p>
          </p:txBody>
        </p:sp>
        <p:sp>
          <p:nvSpPr>
            <p:cNvPr id="21581" name="Oval 17"/>
            <p:cNvSpPr>
              <a:spLocks noChangeArrowheads="1"/>
            </p:cNvSpPr>
            <p:nvPr/>
          </p:nvSpPr>
          <p:spPr bwMode="auto">
            <a:xfrm rot="-5400000">
              <a:off x="8018" y="3990"/>
              <a:ext cx="179" cy="255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/>
            </a:p>
          </p:txBody>
        </p:sp>
        <p:sp>
          <p:nvSpPr>
            <p:cNvPr id="21582" name="Oval 18"/>
            <p:cNvSpPr>
              <a:spLocks noChangeArrowheads="1"/>
            </p:cNvSpPr>
            <p:nvPr/>
          </p:nvSpPr>
          <p:spPr bwMode="auto">
            <a:xfrm rot="-5400000">
              <a:off x="8389" y="4064"/>
              <a:ext cx="179" cy="256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/>
            </a:p>
          </p:txBody>
        </p:sp>
        <p:sp>
          <p:nvSpPr>
            <p:cNvPr id="21583" name="Oval 19"/>
            <p:cNvSpPr>
              <a:spLocks noChangeArrowheads="1"/>
            </p:cNvSpPr>
            <p:nvPr/>
          </p:nvSpPr>
          <p:spPr bwMode="auto">
            <a:xfrm rot="-5400000">
              <a:off x="9533" y="4064"/>
              <a:ext cx="179" cy="255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/>
            </a:p>
          </p:txBody>
        </p:sp>
        <p:sp>
          <p:nvSpPr>
            <p:cNvPr id="21584" name="Oval 20"/>
            <p:cNvSpPr>
              <a:spLocks noChangeArrowheads="1"/>
            </p:cNvSpPr>
            <p:nvPr/>
          </p:nvSpPr>
          <p:spPr bwMode="auto">
            <a:xfrm rot="-5400000">
              <a:off x="9893" y="4065"/>
              <a:ext cx="179" cy="254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/>
            </a:p>
          </p:txBody>
        </p:sp>
        <p:sp>
          <p:nvSpPr>
            <p:cNvPr id="21585" name="Oval 21"/>
            <p:cNvSpPr>
              <a:spLocks noChangeArrowheads="1"/>
            </p:cNvSpPr>
            <p:nvPr/>
          </p:nvSpPr>
          <p:spPr bwMode="auto">
            <a:xfrm rot="-4644401">
              <a:off x="10259" y="4200"/>
              <a:ext cx="179" cy="254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/>
            </a:p>
          </p:txBody>
        </p:sp>
        <p:sp>
          <p:nvSpPr>
            <p:cNvPr id="21586" name="Oval 22"/>
            <p:cNvSpPr>
              <a:spLocks noChangeArrowheads="1"/>
            </p:cNvSpPr>
            <p:nvPr/>
          </p:nvSpPr>
          <p:spPr bwMode="auto">
            <a:xfrm rot="-2045387">
              <a:off x="10590" y="4502"/>
              <a:ext cx="182" cy="249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1587" name="Oval 23"/>
            <p:cNvSpPr>
              <a:spLocks noChangeArrowheads="1"/>
            </p:cNvSpPr>
            <p:nvPr/>
          </p:nvSpPr>
          <p:spPr bwMode="auto">
            <a:xfrm rot="-9013797">
              <a:off x="10608" y="4831"/>
              <a:ext cx="183" cy="249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/>
            </a:p>
          </p:txBody>
        </p:sp>
        <p:sp>
          <p:nvSpPr>
            <p:cNvPr id="21588" name="Oval 24"/>
            <p:cNvSpPr>
              <a:spLocks noChangeArrowheads="1"/>
            </p:cNvSpPr>
            <p:nvPr/>
          </p:nvSpPr>
          <p:spPr bwMode="auto">
            <a:xfrm rot="-7801658">
              <a:off x="7404" y="4199"/>
              <a:ext cx="179" cy="255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/>
            </a:p>
          </p:txBody>
        </p:sp>
        <p:sp>
          <p:nvSpPr>
            <p:cNvPr id="21589" name="Oval 25"/>
            <p:cNvSpPr>
              <a:spLocks noChangeArrowheads="1"/>
            </p:cNvSpPr>
            <p:nvPr/>
          </p:nvSpPr>
          <p:spPr bwMode="auto">
            <a:xfrm rot="-10303857">
              <a:off x="7313" y="4502"/>
              <a:ext cx="183" cy="249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/>
            </a:p>
          </p:txBody>
        </p:sp>
        <p:sp>
          <p:nvSpPr>
            <p:cNvPr id="21590" name="Oval 26"/>
            <p:cNvSpPr>
              <a:spLocks noChangeArrowheads="1"/>
            </p:cNvSpPr>
            <p:nvPr/>
          </p:nvSpPr>
          <p:spPr bwMode="auto">
            <a:xfrm rot="8821771">
              <a:off x="7461" y="5322"/>
              <a:ext cx="183" cy="249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/>
            </a:p>
          </p:txBody>
        </p:sp>
        <p:sp>
          <p:nvSpPr>
            <p:cNvPr id="21591" name="Oval 27"/>
            <p:cNvSpPr>
              <a:spLocks noChangeArrowheads="1"/>
            </p:cNvSpPr>
            <p:nvPr/>
          </p:nvSpPr>
          <p:spPr bwMode="auto">
            <a:xfrm rot="10800000">
              <a:off x="7315" y="4943"/>
              <a:ext cx="183" cy="248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/>
            </a:p>
          </p:txBody>
        </p:sp>
        <p:sp>
          <p:nvSpPr>
            <p:cNvPr id="21592" name="Freeform 28"/>
            <p:cNvSpPr>
              <a:spLocks/>
            </p:cNvSpPr>
            <p:nvPr/>
          </p:nvSpPr>
          <p:spPr bwMode="auto">
            <a:xfrm>
              <a:off x="8753" y="4259"/>
              <a:ext cx="967" cy="1097"/>
            </a:xfrm>
            <a:custGeom>
              <a:avLst/>
              <a:gdLst>
                <a:gd name="T0" fmla="*/ 513 w 1823"/>
                <a:gd name="T1" fmla="*/ 463 h 2112"/>
                <a:gd name="T2" fmla="*/ 219 w 1823"/>
                <a:gd name="T3" fmla="*/ 566 h 2112"/>
                <a:gd name="T4" fmla="*/ 115 w 1823"/>
                <a:gd name="T5" fmla="*/ 570 h 2112"/>
                <a:gd name="T6" fmla="*/ 54 w 1823"/>
                <a:gd name="T7" fmla="*/ 555 h 2112"/>
                <a:gd name="T8" fmla="*/ 0 w 1823"/>
                <a:gd name="T9" fmla="*/ 131 h 2112"/>
                <a:gd name="T10" fmla="*/ 26 w 1823"/>
                <a:gd name="T11" fmla="*/ 103 h 2112"/>
                <a:gd name="T12" fmla="*/ 398 w 1823"/>
                <a:gd name="T13" fmla="*/ 60 h 2112"/>
                <a:gd name="T14" fmla="*/ 513 w 1823"/>
                <a:gd name="T15" fmla="*/ 463 h 2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23"/>
                <a:gd name="T25" fmla="*/ 0 h 2112"/>
                <a:gd name="T26" fmla="*/ 1823 w 1823"/>
                <a:gd name="T27" fmla="*/ 2112 h 2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23" h="2112">
                  <a:moveTo>
                    <a:pt x="1823" y="1715"/>
                  </a:moveTo>
                  <a:cubicBezTo>
                    <a:pt x="1717" y="2028"/>
                    <a:pt x="1015" y="2032"/>
                    <a:pt x="779" y="2098"/>
                  </a:cubicBezTo>
                  <a:lnTo>
                    <a:pt x="409" y="2112"/>
                  </a:lnTo>
                  <a:lnTo>
                    <a:pt x="190" y="2056"/>
                  </a:lnTo>
                  <a:lnTo>
                    <a:pt x="0" y="487"/>
                  </a:lnTo>
                  <a:lnTo>
                    <a:pt x="92" y="381"/>
                  </a:lnTo>
                  <a:cubicBezTo>
                    <a:pt x="327" y="337"/>
                    <a:pt x="1125" y="0"/>
                    <a:pt x="1413" y="222"/>
                  </a:cubicBezTo>
                  <a:lnTo>
                    <a:pt x="1823" y="1715"/>
                  </a:lnTo>
                  <a:close/>
                </a:path>
              </a:pathLst>
            </a:custGeom>
            <a:gradFill rotWithShape="1">
              <a:gsLst>
                <a:gs pos="0">
                  <a:srgbClr val="465A3B"/>
                </a:gs>
                <a:gs pos="100000">
                  <a:srgbClr val="97C37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93" name="Freeform 29"/>
            <p:cNvSpPr>
              <a:spLocks/>
            </p:cNvSpPr>
            <p:nvPr/>
          </p:nvSpPr>
          <p:spPr bwMode="auto">
            <a:xfrm>
              <a:off x="9538" y="4209"/>
              <a:ext cx="1075" cy="1109"/>
            </a:xfrm>
            <a:custGeom>
              <a:avLst/>
              <a:gdLst>
                <a:gd name="T0" fmla="*/ 412 w 2028"/>
                <a:gd name="T1" fmla="*/ 564 h 2135"/>
                <a:gd name="T2" fmla="*/ 115 w 2028"/>
                <a:gd name="T3" fmla="*/ 492 h 2135"/>
                <a:gd name="T4" fmla="*/ 0 w 2028"/>
                <a:gd name="T5" fmla="*/ 93 h 2135"/>
                <a:gd name="T6" fmla="*/ 364 w 2028"/>
                <a:gd name="T7" fmla="*/ 93 h 2135"/>
                <a:gd name="T8" fmla="*/ 542 w 2028"/>
                <a:gd name="T9" fmla="*/ 278 h 2135"/>
                <a:gd name="T10" fmla="*/ 505 w 2028"/>
                <a:gd name="T11" fmla="*/ 432 h 2135"/>
                <a:gd name="T12" fmla="*/ 412 w 2028"/>
                <a:gd name="T13" fmla="*/ 564 h 2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8"/>
                <a:gd name="T22" fmla="*/ 0 h 2135"/>
                <a:gd name="T23" fmla="*/ 2028 w 2028"/>
                <a:gd name="T24" fmla="*/ 2135 h 2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8" h="2135">
                  <a:moveTo>
                    <a:pt x="1467" y="2089"/>
                  </a:moveTo>
                  <a:cubicBezTo>
                    <a:pt x="1248" y="2135"/>
                    <a:pt x="655" y="2115"/>
                    <a:pt x="410" y="1824"/>
                  </a:cubicBezTo>
                  <a:lnTo>
                    <a:pt x="0" y="345"/>
                  </a:lnTo>
                  <a:cubicBezTo>
                    <a:pt x="267" y="0"/>
                    <a:pt x="1295" y="345"/>
                    <a:pt x="1295" y="345"/>
                  </a:cubicBezTo>
                  <a:cubicBezTo>
                    <a:pt x="1295" y="345"/>
                    <a:pt x="2028" y="690"/>
                    <a:pt x="1929" y="1032"/>
                  </a:cubicBezTo>
                  <a:cubicBezTo>
                    <a:pt x="2001" y="1232"/>
                    <a:pt x="1874" y="1424"/>
                    <a:pt x="1797" y="1600"/>
                  </a:cubicBezTo>
                  <a:cubicBezTo>
                    <a:pt x="1720" y="1776"/>
                    <a:pt x="1536" y="1987"/>
                    <a:pt x="1467" y="2089"/>
                  </a:cubicBezTo>
                  <a:close/>
                </a:path>
              </a:pathLst>
            </a:custGeom>
            <a:gradFill rotWithShape="1">
              <a:gsLst>
                <a:gs pos="0">
                  <a:srgbClr val="97C37F"/>
                </a:gs>
                <a:gs pos="100000">
                  <a:srgbClr val="465A3B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94" name="Oval 30"/>
            <p:cNvSpPr>
              <a:spLocks noChangeArrowheads="1"/>
            </p:cNvSpPr>
            <p:nvPr/>
          </p:nvSpPr>
          <p:spPr bwMode="auto">
            <a:xfrm rot="-10303857">
              <a:off x="7750" y="4517"/>
              <a:ext cx="225" cy="296"/>
            </a:xfrm>
            <a:prstGeom prst="ellipse">
              <a:avLst/>
            </a:prstGeom>
            <a:gradFill rotWithShape="1">
              <a:gsLst>
                <a:gs pos="0">
                  <a:srgbClr val="2AABA8"/>
                </a:gs>
                <a:gs pos="100000">
                  <a:srgbClr val="0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  <a:p>
              <a:pPr algn="ctr"/>
              <a:endParaRPr lang="en-US"/>
            </a:p>
          </p:txBody>
        </p:sp>
        <p:sp>
          <p:nvSpPr>
            <p:cNvPr id="21595" name="Oval 31"/>
            <p:cNvSpPr>
              <a:spLocks noChangeArrowheads="1"/>
            </p:cNvSpPr>
            <p:nvPr/>
          </p:nvSpPr>
          <p:spPr bwMode="auto">
            <a:xfrm rot="9579567">
              <a:off x="10108" y="4786"/>
              <a:ext cx="225" cy="296"/>
            </a:xfrm>
            <a:prstGeom prst="ellipse">
              <a:avLst/>
            </a:prstGeom>
            <a:gradFill rotWithShape="1">
              <a:gsLst>
                <a:gs pos="0">
                  <a:srgbClr val="2AABA8"/>
                </a:gs>
                <a:gs pos="100000">
                  <a:srgbClr val="0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/>
            </a:p>
          </p:txBody>
        </p:sp>
        <p:sp>
          <p:nvSpPr>
            <p:cNvPr id="21596" name="Oval 32"/>
            <p:cNvSpPr>
              <a:spLocks noChangeArrowheads="1"/>
            </p:cNvSpPr>
            <p:nvPr/>
          </p:nvSpPr>
          <p:spPr bwMode="auto">
            <a:xfrm rot="-10303857">
              <a:off x="9935" y="4434"/>
              <a:ext cx="224" cy="296"/>
            </a:xfrm>
            <a:prstGeom prst="ellipse">
              <a:avLst/>
            </a:prstGeom>
            <a:gradFill rotWithShape="1">
              <a:gsLst>
                <a:gs pos="0">
                  <a:srgbClr val="2AABA8"/>
                </a:gs>
                <a:gs pos="100000">
                  <a:srgbClr val="0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/>
            </a:p>
          </p:txBody>
        </p:sp>
        <p:sp>
          <p:nvSpPr>
            <p:cNvPr id="21597" name="Oval 33"/>
            <p:cNvSpPr>
              <a:spLocks noChangeArrowheads="1"/>
            </p:cNvSpPr>
            <p:nvPr/>
          </p:nvSpPr>
          <p:spPr bwMode="auto">
            <a:xfrm rot="9368846">
              <a:off x="9205" y="4807"/>
              <a:ext cx="226" cy="297"/>
            </a:xfrm>
            <a:prstGeom prst="ellipse">
              <a:avLst/>
            </a:prstGeom>
            <a:gradFill rotWithShape="1">
              <a:gsLst>
                <a:gs pos="0">
                  <a:srgbClr val="2AABA8"/>
                </a:gs>
                <a:gs pos="100000">
                  <a:srgbClr val="0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/>
            </a:p>
          </p:txBody>
        </p:sp>
        <p:sp>
          <p:nvSpPr>
            <p:cNvPr id="21598" name="Oval 34"/>
            <p:cNvSpPr>
              <a:spLocks noChangeArrowheads="1"/>
            </p:cNvSpPr>
            <p:nvPr/>
          </p:nvSpPr>
          <p:spPr bwMode="auto">
            <a:xfrm rot="-10303857">
              <a:off x="8938" y="4502"/>
              <a:ext cx="226" cy="297"/>
            </a:xfrm>
            <a:prstGeom prst="ellipse">
              <a:avLst/>
            </a:prstGeom>
            <a:gradFill rotWithShape="1">
              <a:gsLst>
                <a:gs pos="0">
                  <a:srgbClr val="2AABA8"/>
                </a:gs>
                <a:gs pos="100000">
                  <a:srgbClr val="0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/>
            </a:p>
          </p:txBody>
        </p:sp>
        <p:sp>
          <p:nvSpPr>
            <p:cNvPr id="21599" name="Oval 35"/>
            <p:cNvSpPr>
              <a:spLocks noChangeArrowheads="1"/>
            </p:cNvSpPr>
            <p:nvPr/>
          </p:nvSpPr>
          <p:spPr bwMode="auto">
            <a:xfrm rot="-8172990">
              <a:off x="8302" y="4422"/>
              <a:ext cx="226" cy="297"/>
            </a:xfrm>
            <a:prstGeom prst="ellipse">
              <a:avLst/>
            </a:prstGeom>
            <a:gradFill rotWithShape="1">
              <a:gsLst>
                <a:gs pos="0">
                  <a:srgbClr val="2AABA8"/>
                </a:gs>
                <a:gs pos="100000">
                  <a:srgbClr val="0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/>
            </a:p>
          </p:txBody>
        </p:sp>
        <p:sp>
          <p:nvSpPr>
            <p:cNvPr id="21600" name="Oval 36"/>
            <p:cNvSpPr>
              <a:spLocks noChangeArrowheads="1"/>
            </p:cNvSpPr>
            <p:nvPr/>
          </p:nvSpPr>
          <p:spPr bwMode="auto">
            <a:xfrm rot="-10303857">
              <a:off x="8014" y="4887"/>
              <a:ext cx="224" cy="297"/>
            </a:xfrm>
            <a:prstGeom prst="ellipse">
              <a:avLst/>
            </a:prstGeom>
            <a:gradFill rotWithShape="1">
              <a:gsLst>
                <a:gs pos="0">
                  <a:srgbClr val="2AABA8"/>
                </a:gs>
                <a:gs pos="100000">
                  <a:srgbClr val="0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861050" y="2947988"/>
            <a:ext cx="1528763" cy="1347787"/>
            <a:chOff x="7127" y="8610"/>
            <a:chExt cx="1953" cy="1757"/>
          </a:xfrm>
        </p:grpSpPr>
        <p:sp>
          <p:nvSpPr>
            <p:cNvPr id="21565" name="Freeform 38"/>
            <p:cNvSpPr>
              <a:spLocks/>
            </p:cNvSpPr>
            <p:nvPr/>
          </p:nvSpPr>
          <p:spPr bwMode="auto">
            <a:xfrm>
              <a:off x="7127" y="8610"/>
              <a:ext cx="1953" cy="1757"/>
            </a:xfrm>
            <a:custGeom>
              <a:avLst/>
              <a:gdLst>
                <a:gd name="T0" fmla="*/ 1213 w 1953"/>
                <a:gd name="T1" fmla="*/ 0 h 1757"/>
                <a:gd name="T2" fmla="*/ 623 w 1953"/>
                <a:gd name="T3" fmla="*/ 90 h 1757"/>
                <a:gd name="T4" fmla="*/ 163 w 1953"/>
                <a:gd name="T5" fmla="*/ 450 h 1757"/>
                <a:gd name="T6" fmla="*/ 3 w 1953"/>
                <a:gd name="T7" fmla="*/ 950 h 1757"/>
                <a:gd name="T8" fmla="*/ 143 w 1953"/>
                <a:gd name="T9" fmla="*/ 1390 h 1757"/>
                <a:gd name="T10" fmla="*/ 393 w 1953"/>
                <a:gd name="T11" fmla="*/ 1670 h 1757"/>
                <a:gd name="T12" fmla="*/ 693 w 1953"/>
                <a:gd name="T13" fmla="*/ 1750 h 1757"/>
                <a:gd name="T14" fmla="*/ 1053 w 1953"/>
                <a:gd name="T15" fmla="*/ 1630 h 1757"/>
                <a:gd name="T16" fmla="*/ 1493 w 1953"/>
                <a:gd name="T17" fmla="*/ 1270 h 1757"/>
                <a:gd name="T18" fmla="*/ 1843 w 1953"/>
                <a:gd name="T19" fmla="*/ 870 h 1757"/>
                <a:gd name="T20" fmla="*/ 1953 w 1953"/>
                <a:gd name="T21" fmla="*/ 570 h 1757"/>
                <a:gd name="T22" fmla="*/ 1863 w 1953"/>
                <a:gd name="T23" fmla="*/ 270 h 1757"/>
                <a:gd name="T24" fmla="*/ 1583 w 1953"/>
                <a:gd name="T25" fmla="*/ 90 h 1757"/>
                <a:gd name="T26" fmla="*/ 1213 w 1953"/>
                <a:gd name="T27" fmla="*/ 0 h 17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3"/>
                <a:gd name="T43" fmla="*/ 0 h 1757"/>
                <a:gd name="T44" fmla="*/ 1953 w 1953"/>
                <a:gd name="T45" fmla="*/ 1757 h 17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3" h="1757">
                  <a:moveTo>
                    <a:pt x="1213" y="0"/>
                  </a:moveTo>
                  <a:cubicBezTo>
                    <a:pt x="1053" y="0"/>
                    <a:pt x="798" y="15"/>
                    <a:pt x="623" y="90"/>
                  </a:cubicBezTo>
                  <a:cubicBezTo>
                    <a:pt x="448" y="165"/>
                    <a:pt x="266" y="307"/>
                    <a:pt x="163" y="450"/>
                  </a:cubicBezTo>
                  <a:cubicBezTo>
                    <a:pt x="60" y="593"/>
                    <a:pt x="6" y="793"/>
                    <a:pt x="3" y="950"/>
                  </a:cubicBezTo>
                  <a:cubicBezTo>
                    <a:pt x="0" y="1107"/>
                    <a:pt x="78" y="1270"/>
                    <a:pt x="143" y="1390"/>
                  </a:cubicBezTo>
                  <a:cubicBezTo>
                    <a:pt x="208" y="1510"/>
                    <a:pt x="301" y="1610"/>
                    <a:pt x="393" y="1670"/>
                  </a:cubicBezTo>
                  <a:cubicBezTo>
                    <a:pt x="485" y="1730"/>
                    <a:pt x="583" y="1757"/>
                    <a:pt x="693" y="1750"/>
                  </a:cubicBezTo>
                  <a:cubicBezTo>
                    <a:pt x="803" y="1743"/>
                    <a:pt x="920" y="1710"/>
                    <a:pt x="1053" y="1630"/>
                  </a:cubicBezTo>
                  <a:cubicBezTo>
                    <a:pt x="1186" y="1550"/>
                    <a:pt x="1361" y="1397"/>
                    <a:pt x="1493" y="1270"/>
                  </a:cubicBezTo>
                  <a:cubicBezTo>
                    <a:pt x="1625" y="1143"/>
                    <a:pt x="1766" y="987"/>
                    <a:pt x="1843" y="870"/>
                  </a:cubicBezTo>
                  <a:cubicBezTo>
                    <a:pt x="1920" y="753"/>
                    <a:pt x="1950" y="670"/>
                    <a:pt x="1953" y="570"/>
                  </a:cubicBezTo>
                  <a:lnTo>
                    <a:pt x="1863" y="270"/>
                  </a:lnTo>
                  <a:cubicBezTo>
                    <a:pt x="1801" y="190"/>
                    <a:pt x="1691" y="135"/>
                    <a:pt x="1583" y="90"/>
                  </a:cubicBezTo>
                  <a:cubicBezTo>
                    <a:pt x="1475" y="45"/>
                    <a:pt x="1290" y="19"/>
                    <a:pt x="121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EAFAB0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66" name="Oval 39"/>
            <p:cNvSpPr>
              <a:spLocks noChangeArrowheads="1"/>
            </p:cNvSpPr>
            <p:nvPr/>
          </p:nvSpPr>
          <p:spPr bwMode="auto">
            <a:xfrm rot="-10303857">
              <a:off x="8301" y="8937"/>
              <a:ext cx="304" cy="446"/>
            </a:xfrm>
            <a:prstGeom prst="ellipse">
              <a:avLst/>
            </a:prstGeom>
            <a:gradFill rotWithShape="1">
              <a:gsLst>
                <a:gs pos="0">
                  <a:srgbClr val="53D5D2">
                    <a:alpha val="56000"/>
                  </a:srgbClr>
                </a:gs>
                <a:gs pos="100000">
                  <a:srgbClr val="008080">
                    <a:alpha val="56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US"/>
            </a:p>
          </p:txBody>
        </p:sp>
        <p:sp>
          <p:nvSpPr>
            <p:cNvPr id="21567" name="Freeform 40" descr="Newsprint"/>
            <p:cNvSpPr>
              <a:spLocks/>
            </p:cNvSpPr>
            <p:nvPr/>
          </p:nvSpPr>
          <p:spPr bwMode="auto">
            <a:xfrm>
              <a:off x="7520" y="9738"/>
              <a:ext cx="455" cy="280"/>
            </a:xfrm>
            <a:custGeom>
              <a:avLst/>
              <a:gdLst>
                <a:gd name="T0" fmla="*/ 0 w 455"/>
                <a:gd name="T1" fmla="*/ 152 h 280"/>
                <a:gd name="T2" fmla="*/ 210 w 455"/>
                <a:gd name="T3" fmla="*/ 22 h 280"/>
                <a:gd name="T4" fmla="*/ 420 w 455"/>
                <a:gd name="T5" fmla="*/ 22 h 280"/>
                <a:gd name="T6" fmla="*/ 420 w 455"/>
                <a:gd name="T7" fmla="*/ 112 h 280"/>
                <a:gd name="T8" fmla="*/ 230 w 455"/>
                <a:gd name="T9" fmla="*/ 202 h 280"/>
                <a:gd name="T10" fmla="*/ 40 w 455"/>
                <a:gd name="T11" fmla="*/ 272 h 280"/>
                <a:gd name="T12" fmla="*/ 0 w 455"/>
                <a:gd name="T13" fmla="*/ 152 h 2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5"/>
                <a:gd name="T22" fmla="*/ 0 h 280"/>
                <a:gd name="T23" fmla="*/ 455 w 455"/>
                <a:gd name="T24" fmla="*/ 280 h 2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5" h="280">
                  <a:moveTo>
                    <a:pt x="0" y="152"/>
                  </a:moveTo>
                  <a:cubicBezTo>
                    <a:pt x="28" y="110"/>
                    <a:pt x="140" y="44"/>
                    <a:pt x="210" y="22"/>
                  </a:cubicBezTo>
                  <a:cubicBezTo>
                    <a:pt x="280" y="0"/>
                    <a:pt x="385" y="7"/>
                    <a:pt x="420" y="22"/>
                  </a:cubicBezTo>
                  <a:cubicBezTo>
                    <a:pt x="455" y="37"/>
                    <a:pt x="452" y="82"/>
                    <a:pt x="420" y="112"/>
                  </a:cubicBezTo>
                  <a:cubicBezTo>
                    <a:pt x="388" y="142"/>
                    <a:pt x="293" y="175"/>
                    <a:pt x="230" y="202"/>
                  </a:cubicBezTo>
                  <a:cubicBezTo>
                    <a:pt x="167" y="229"/>
                    <a:pt x="78" y="280"/>
                    <a:pt x="40" y="272"/>
                  </a:cubicBezTo>
                  <a:cubicBezTo>
                    <a:pt x="2" y="264"/>
                    <a:pt x="8" y="177"/>
                    <a:pt x="0" y="152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712788" y="2995613"/>
            <a:ext cx="3078162" cy="403225"/>
            <a:chOff x="1123" y="7060"/>
            <a:chExt cx="4848" cy="634"/>
          </a:xfrm>
        </p:grpSpPr>
        <p:sp>
          <p:nvSpPr>
            <p:cNvPr id="21561" name="Freeform 42" descr="Wide upward diagonal"/>
            <p:cNvSpPr>
              <a:spLocks/>
            </p:cNvSpPr>
            <p:nvPr/>
          </p:nvSpPr>
          <p:spPr bwMode="auto">
            <a:xfrm>
              <a:off x="2025" y="7202"/>
              <a:ext cx="626" cy="243"/>
            </a:xfrm>
            <a:custGeom>
              <a:avLst/>
              <a:gdLst>
                <a:gd name="T0" fmla="*/ 128 w 508"/>
                <a:gd name="T1" fmla="*/ 13 h 201"/>
                <a:gd name="T2" fmla="*/ 519 w 508"/>
                <a:gd name="T3" fmla="*/ 5 h 201"/>
                <a:gd name="T4" fmla="*/ 720 w 508"/>
                <a:gd name="T5" fmla="*/ 37 h 201"/>
                <a:gd name="T6" fmla="*/ 765 w 508"/>
                <a:gd name="T7" fmla="*/ 162 h 201"/>
                <a:gd name="T8" fmla="*/ 760 w 508"/>
                <a:gd name="T9" fmla="*/ 237 h 201"/>
                <a:gd name="T10" fmla="*/ 733 w 508"/>
                <a:gd name="T11" fmla="*/ 294 h 201"/>
                <a:gd name="T12" fmla="*/ 394 w 508"/>
                <a:gd name="T13" fmla="*/ 294 h 201"/>
                <a:gd name="T14" fmla="*/ 173 w 508"/>
                <a:gd name="T15" fmla="*/ 294 h 201"/>
                <a:gd name="T16" fmla="*/ 70 w 508"/>
                <a:gd name="T17" fmla="*/ 237 h 201"/>
                <a:gd name="T18" fmla="*/ 0 w 508"/>
                <a:gd name="T19" fmla="*/ 140 h 201"/>
                <a:gd name="T20" fmla="*/ 64 w 508"/>
                <a:gd name="T21" fmla="*/ 53 h 201"/>
                <a:gd name="T22" fmla="*/ 128 w 508"/>
                <a:gd name="T23" fmla="*/ 13 h 2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8"/>
                <a:gd name="T37" fmla="*/ 0 h 201"/>
                <a:gd name="T38" fmla="*/ 508 w 508"/>
                <a:gd name="T39" fmla="*/ 201 h 2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8" h="201">
                  <a:moveTo>
                    <a:pt x="84" y="9"/>
                  </a:moveTo>
                  <a:cubicBezTo>
                    <a:pt x="123" y="6"/>
                    <a:pt x="277" y="0"/>
                    <a:pt x="342" y="3"/>
                  </a:cubicBezTo>
                  <a:cubicBezTo>
                    <a:pt x="407" y="6"/>
                    <a:pt x="447" y="8"/>
                    <a:pt x="474" y="26"/>
                  </a:cubicBezTo>
                  <a:cubicBezTo>
                    <a:pt x="501" y="44"/>
                    <a:pt x="500" y="88"/>
                    <a:pt x="504" y="111"/>
                  </a:cubicBezTo>
                  <a:cubicBezTo>
                    <a:pt x="508" y="134"/>
                    <a:pt x="504" y="147"/>
                    <a:pt x="501" y="162"/>
                  </a:cubicBezTo>
                  <a:lnTo>
                    <a:pt x="483" y="201"/>
                  </a:lnTo>
                  <a:lnTo>
                    <a:pt x="260" y="201"/>
                  </a:lnTo>
                  <a:lnTo>
                    <a:pt x="114" y="201"/>
                  </a:lnTo>
                  <a:cubicBezTo>
                    <a:pt x="78" y="195"/>
                    <a:pt x="65" y="179"/>
                    <a:pt x="46" y="162"/>
                  </a:cubicBezTo>
                  <a:cubicBezTo>
                    <a:pt x="27" y="145"/>
                    <a:pt x="0" y="96"/>
                    <a:pt x="0" y="96"/>
                  </a:cubicBezTo>
                  <a:cubicBezTo>
                    <a:pt x="0" y="96"/>
                    <a:pt x="42" y="36"/>
                    <a:pt x="42" y="36"/>
                  </a:cubicBezTo>
                  <a:cubicBezTo>
                    <a:pt x="42" y="36"/>
                    <a:pt x="45" y="12"/>
                    <a:pt x="84" y="9"/>
                  </a:cubicBezTo>
                  <a:close/>
                </a:path>
              </a:pathLst>
            </a:custGeom>
            <a:pattFill prst="wdUpDiag">
              <a:fgClr>
                <a:srgbClr val="FFFF00"/>
              </a:fgClr>
              <a:bgClr>
                <a:srgbClr val="FFFFFF"/>
              </a:bgClr>
            </a:patt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62" name="Freeform 43" descr="Wide upward diagonal"/>
            <p:cNvSpPr>
              <a:spLocks/>
            </p:cNvSpPr>
            <p:nvPr/>
          </p:nvSpPr>
          <p:spPr bwMode="auto">
            <a:xfrm>
              <a:off x="1123" y="7060"/>
              <a:ext cx="914" cy="545"/>
            </a:xfrm>
            <a:custGeom>
              <a:avLst/>
              <a:gdLst>
                <a:gd name="T0" fmla="*/ 1048 w 741"/>
                <a:gd name="T1" fmla="*/ 115 h 451"/>
                <a:gd name="T2" fmla="*/ 907 w 741"/>
                <a:gd name="T3" fmla="*/ 36 h 451"/>
                <a:gd name="T4" fmla="*/ 619 w 741"/>
                <a:gd name="T5" fmla="*/ 10 h 451"/>
                <a:gd name="T6" fmla="*/ 313 w 741"/>
                <a:gd name="T7" fmla="*/ 98 h 451"/>
                <a:gd name="T8" fmla="*/ 90 w 741"/>
                <a:gd name="T9" fmla="*/ 220 h 451"/>
                <a:gd name="T10" fmla="*/ 7 w 741"/>
                <a:gd name="T11" fmla="*/ 313 h 451"/>
                <a:gd name="T12" fmla="*/ 39 w 741"/>
                <a:gd name="T13" fmla="*/ 392 h 451"/>
                <a:gd name="T14" fmla="*/ 158 w 741"/>
                <a:gd name="T15" fmla="*/ 483 h 451"/>
                <a:gd name="T16" fmla="*/ 396 w 741"/>
                <a:gd name="T17" fmla="*/ 597 h 451"/>
                <a:gd name="T18" fmla="*/ 747 w 741"/>
                <a:gd name="T19" fmla="*/ 659 h 451"/>
                <a:gd name="T20" fmla="*/ 971 w 741"/>
                <a:gd name="T21" fmla="*/ 602 h 451"/>
                <a:gd name="T22" fmla="*/ 1081 w 741"/>
                <a:gd name="T23" fmla="*/ 488 h 451"/>
                <a:gd name="T24" fmla="*/ 1121 w 741"/>
                <a:gd name="T25" fmla="*/ 317 h 451"/>
                <a:gd name="T26" fmla="*/ 1048 w 741"/>
                <a:gd name="T27" fmla="*/ 115 h 4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1"/>
                <a:gd name="T43" fmla="*/ 0 h 451"/>
                <a:gd name="T44" fmla="*/ 741 w 741"/>
                <a:gd name="T45" fmla="*/ 451 h 4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1" h="451">
                  <a:moveTo>
                    <a:pt x="689" y="79"/>
                  </a:moveTo>
                  <a:cubicBezTo>
                    <a:pt x="665" y="43"/>
                    <a:pt x="643" y="37"/>
                    <a:pt x="596" y="25"/>
                  </a:cubicBezTo>
                  <a:cubicBezTo>
                    <a:pt x="549" y="13"/>
                    <a:pt x="472" y="0"/>
                    <a:pt x="407" y="7"/>
                  </a:cubicBezTo>
                  <a:cubicBezTo>
                    <a:pt x="342" y="14"/>
                    <a:pt x="264" y="43"/>
                    <a:pt x="206" y="67"/>
                  </a:cubicBezTo>
                  <a:cubicBezTo>
                    <a:pt x="148" y="91"/>
                    <a:pt x="92" y="127"/>
                    <a:pt x="59" y="151"/>
                  </a:cubicBezTo>
                  <a:cubicBezTo>
                    <a:pt x="26" y="175"/>
                    <a:pt x="10" y="195"/>
                    <a:pt x="5" y="214"/>
                  </a:cubicBezTo>
                  <a:cubicBezTo>
                    <a:pt x="0" y="233"/>
                    <a:pt x="9" y="249"/>
                    <a:pt x="26" y="268"/>
                  </a:cubicBezTo>
                  <a:cubicBezTo>
                    <a:pt x="43" y="287"/>
                    <a:pt x="65" y="307"/>
                    <a:pt x="104" y="331"/>
                  </a:cubicBezTo>
                  <a:cubicBezTo>
                    <a:pt x="143" y="355"/>
                    <a:pt x="195" y="389"/>
                    <a:pt x="260" y="409"/>
                  </a:cubicBezTo>
                  <a:cubicBezTo>
                    <a:pt x="325" y="429"/>
                    <a:pt x="428" y="451"/>
                    <a:pt x="491" y="451"/>
                  </a:cubicBezTo>
                  <a:cubicBezTo>
                    <a:pt x="554" y="451"/>
                    <a:pt x="602" y="431"/>
                    <a:pt x="638" y="412"/>
                  </a:cubicBezTo>
                  <a:cubicBezTo>
                    <a:pt x="674" y="393"/>
                    <a:pt x="694" y="362"/>
                    <a:pt x="710" y="334"/>
                  </a:cubicBezTo>
                  <a:cubicBezTo>
                    <a:pt x="726" y="306"/>
                    <a:pt x="741" y="260"/>
                    <a:pt x="737" y="217"/>
                  </a:cubicBezTo>
                  <a:cubicBezTo>
                    <a:pt x="733" y="174"/>
                    <a:pt x="713" y="115"/>
                    <a:pt x="689" y="79"/>
                  </a:cubicBezTo>
                  <a:close/>
                </a:path>
              </a:pathLst>
            </a:custGeom>
            <a:pattFill prst="wdUpDiag">
              <a:fgClr>
                <a:srgbClr val="FFFF00"/>
              </a:fgClr>
              <a:bgClr>
                <a:srgbClr val="FFFFFF"/>
              </a:bgClr>
            </a:patt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63" name="Freeform 44"/>
            <p:cNvSpPr>
              <a:spLocks/>
            </p:cNvSpPr>
            <p:nvPr/>
          </p:nvSpPr>
          <p:spPr bwMode="auto">
            <a:xfrm>
              <a:off x="1186" y="7091"/>
              <a:ext cx="806" cy="481"/>
            </a:xfrm>
            <a:custGeom>
              <a:avLst/>
              <a:gdLst>
                <a:gd name="T0" fmla="*/ 815 w 741"/>
                <a:gd name="T1" fmla="*/ 90 h 451"/>
                <a:gd name="T2" fmla="*/ 705 w 741"/>
                <a:gd name="T3" fmla="*/ 29 h 451"/>
                <a:gd name="T4" fmla="*/ 482 w 741"/>
                <a:gd name="T5" fmla="*/ 7 h 451"/>
                <a:gd name="T6" fmla="*/ 244 w 741"/>
                <a:gd name="T7" fmla="*/ 76 h 451"/>
                <a:gd name="T8" fmla="*/ 70 w 741"/>
                <a:gd name="T9" fmla="*/ 172 h 451"/>
                <a:gd name="T10" fmla="*/ 5 w 741"/>
                <a:gd name="T11" fmla="*/ 243 h 451"/>
                <a:gd name="T12" fmla="*/ 30 w 741"/>
                <a:gd name="T13" fmla="*/ 305 h 451"/>
                <a:gd name="T14" fmla="*/ 123 w 741"/>
                <a:gd name="T15" fmla="*/ 376 h 451"/>
                <a:gd name="T16" fmla="*/ 308 w 741"/>
                <a:gd name="T17" fmla="*/ 465 h 451"/>
                <a:gd name="T18" fmla="*/ 581 w 741"/>
                <a:gd name="T19" fmla="*/ 513 h 451"/>
                <a:gd name="T20" fmla="*/ 755 w 741"/>
                <a:gd name="T21" fmla="*/ 468 h 451"/>
                <a:gd name="T22" fmla="*/ 840 w 741"/>
                <a:gd name="T23" fmla="*/ 380 h 451"/>
                <a:gd name="T24" fmla="*/ 872 w 741"/>
                <a:gd name="T25" fmla="*/ 246 h 451"/>
                <a:gd name="T26" fmla="*/ 815 w 741"/>
                <a:gd name="T27" fmla="*/ 90 h 4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1"/>
                <a:gd name="T43" fmla="*/ 0 h 451"/>
                <a:gd name="T44" fmla="*/ 741 w 741"/>
                <a:gd name="T45" fmla="*/ 451 h 4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1" h="451">
                  <a:moveTo>
                    <a:pt x="689" y="79"/>
                  </a:moveTo>
                  <a:cubicBezTo>
                    <a:pt x="665" y="43"/>
                    <a:pt x="643" y="37"/>
                    <a:pt x="596" y="25"/>
                  </a:cubicBezTo>
                  <a:cubicBezTo>
                    <a:pt x="549" y="13"/>
                    <a:pt x="472" y="0"/>
                    <a:pt x="407" y="7"/>
                  </a:cubicBezTo>
                  <a:cubicBezTo>
                    <a:pt x="342" y="14"/>
                    <a:pt x="264" y="43"/>
                    <a:pt x="206" y="67"/>
                  </a:cubicBezTo>
                  <a:cubicBezTo>
                    <a:pt x="148" y="91"/>
                    <a:pt x="92" y="127"/>
                    <a:pt x="59" y="151"/>
                  </a:cubicBezTo>
                  <a:cubicBezTo>
                    <a:pt x="26" y="175"/>
                    <a:pt x="10" y="195"/>
                    <a:pt x="5" y="214"/>
                  </a:cubicBezTo>
                  <a:cubicBezTo>
                    <a:pt x="0" y="233"/>
                    <a:pt x="9" y="249"/>
                    <a:pt x="26" y="268"/>
                  </a:cubicBezTo>
                  <a:cubicBezTo>
                    <a:pt x="43" y="287"/>
                    <a:pt x="65" y="307"/>
                    <a:pt x="104" y="331"/>
                  </a:cubicBezTo>
                  <a:cubicBezTo>
                    <a:pt x="143" y="355"/>
                    <a:pt x="195" y="389"/>
                    <a:pt x="260" y="409"/>
                  </a:cubicBezTo>
                  <a:cubicBezTo>
                    <a:pt x="325" y="429"/>
                    <a:pt x="428" y="451"/>
                    <a:pt x="491" y="451"/>
                  </a:cubicBezTo>
                  <a:cubicBezTo>
                    <a:pt x="554" y="451"/>
                    <a:pt x="602" y="431"/>
                    <a:pt x="638" y="412"/>
                  </a:cubicBezTo>
                  <a:cubicBezTo>
                    <a:pt x="674" y="393"/>
                    <a:pt x="694" y="362"/>
                    <a:pt x="710" y="334"/>
                  </a:cubicBezTo>
                  <a:cubicBezTo>
                    <a:pt x="726" y="306"/>
                    <a:pt x="741" y="260"/>
                    <a:pt x="737" y="217"/>
                  </a:cubicBezTo>
                  <a:cubicBezTo>
                    <a:pt x="733" y="174"/>
                    <a:pt x="713" y="115"/>
                    <a:pt x="689" y="79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64" name="Freeform 45" descr="Wide upward diagonal"/>
            <p:cNvSpPr>
              <a:spLocks/>
            </p:cNvSpPr>
            <p:nvPr/>
          </p:nvSpPr>
          <p:spPr bwMode="auto">
            <a:xfrm>
              <a:off x="2651" y="7241"/>
              <a:ext cx="3320" cy="453"/>
            </a:xfrm>
            <a:custGeom>
              <a:avLst/>
              <a:gdLst>
                <a:gd name="T0" fmla="*/ 15 w 2692"/>
                <a:gd name="T1" fmla="*/ 63 h 375"/>
                <a:gd name="T2" fmla="*/ 624 w 2692"/>
                <a:gd name="T3" fmla="*/ 238 h 375"/>
                <a:gd name="T4" fmla="*/ 1582 w 2692"/>
                <a:gd name="T5" fmla="*/ 442 h 375"/>
                <a:gd name="T6" fmla="*/ 2159 w 2692"/>
                <a:gd name="T7" fmla="*/ 500 h 375"/>
                <a:gd name="T8" fmla="*/ 2814 w 2692"/>
                <a:gd name="T9" fmla="*/ 413 h 375"/>
                <a:gd name="T10" fmla="*/ 4092 w 2692"/>
                <a:gd name="T11" fmla="*/ 5 h 375"/>
                <a:gd name="T12" fmla="*/ 2829 w 2692"/>
                <a:gd name="T13" fmla="*/ 442 h 375"/>
                <a:gd name="T14" fmla="*/ 2404 w 2692"/>
                <a:gd name="T15" fmla="*/ 530 h 375"/>
                <a:gd name="T16" fmla="*/ 2084 w 2692"/>
                <a:gd name="T17" fmla="*/ 545 h 375"/>
                <a:gd name="T18" fmla="*/ 1688 w 2692"/>
                <a:gd name="T19" fmla="*/ 530 h 375"/>
                <a:gd name="T20" fmla="*/ 1156 w 2692"/>
                <a:gd name="T21" fmla="*/ 442 h 375"/>
                <a:gd name="T22" fmla="*/ 593 w 2692"/>
                <a:gd name="T23" fmla="*/ 310 h 375"/>
                <a:gd name="T24" fmla="*/ 168 w 2692"/>
                <a:gd name="T25" fmla="*/ 194 h 375"/>
                <a:gd name="T26" fmla="*/ 0 w 2692"/>
                <a:gd name="T27" fmla="*/ 165 h 375"/>
                <a:gd name="T28" fmla="*/ 15 w 2692"/>
                <a:gd name="T29" fmla="*/ 63 h 3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92"/>
                <a:gd name="T46" fmla="*/ 0 h 375"/>
                <a:gd name="T47" fmla="*/ 2692 w 2692"/>
                <a:gd name="T48" fmla="*/ 375 h 3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92" h="375">
                  <a:moveTo>
                    <a:pt x="10" y="43"/>
                  </a:moveTo>
                  <a:cubicBezTo>
                    <a:pt x="78" y="51"/>
                    <a:pt x="238" y="120"/>
                    <a:pt x="410" y="163"/>
                  </a:cubicBezTo>
                  <a:cubicBezTo>
                    <a:pt x="582" y="206"/>
                    <a:pt x="872" y="273"/>
                    <a:pt x="1040" y="303"/>
                  </a:cubicBezTo>
                  <a:cubicBezTo>
                    <a:pt x="1208" y="333"/>
                    <a:pt x="1285" y="346"/>
                    <a:pt x="1420" y="343"/>
                  </a:cubicBezTo>
                  <a:cubicBezTo>
                    <a:pt x="1555" y="340"/>
                    <a:pt x="1638" y="340"/>
                    <a:pt x="1850" y="283"/>
                  </a:cubicBezTo>
                  <a:cubicBezTo>
                    <a:pt x="2062" y="226"/>
                    <a:pt x="2688" y="0"/>
                    <a:pt x="2690" y="3"/>
                  </a:cubicBezTo>
                  <a:cubicBezTo>
                    <a:pt x="2692" y="6"/>
                    <a:pt x="2045" y="243"/>
                    <a:pt x="1860" y="303"/>
                  </a:cubicBezTo>
                  <a:cubicBezTo>
                    <a:pt x="1675" y="363"/>
                    <a:pt x="1662" y="351"/>
                    <a:pt x="1580" y="363"/>
                  </a:cubicBezTo>
                  <a:cubicBezTo>
                    <a:pt x="1498" y="375"/>
                    <a:pt x="1448" y="373"/>
                    <a:pt x="1370" y="373"/>
                  </a:cubicBezTo>
                  <a:cubicBezTo>
                    <a:pt x="1292" y="373"/>
                    <a:pt x="1212" y="375"/>
                    <a:pt x="1110" y="363"/>
                  </a:cubicBezTo>
                  <a:cubicBezTo>
                    <a:pt x="1008" y="351"/>
                    <a:pt x="880" y="328"/>
                    <a:pt x="760" y="303"/>
                  </a:cubicBezTo>
                  <a:cubicBezTo>
                    <a:pt x="640" y="278"/>
                    <a:pt x="498" y="241"/>
                    <a:pt x="390" y="213"/>
                  </a:cubicBezTo>
                  <a:cubicBezTo>
                    <a:pt x="282" y="185"/>
                    <a:pt x="175" y="150"/>
                    <a:pt x="110" y="133"/>
                  </a:cubicBezTo>
                  <a:cubicBezTo>
                    <a:pt x="45" y="116"/>
                    <a:pt x="17" y="128"/>
                    <a:pt x="0" y="113"/>
                  </a:cubicBezTo>
                  <a:lnTo>
                    <a:pt x="10" y="43"/>
                  </a:lnTo>
                  <a:close/>
                </a:path>
              </a:pathLst>
            </a:custGeom>
            <a:pattFill prst="wdUpDiag">
              <a:fgClr>
                <a:srgbClr val="FFFF00"/>
              </a:fgClr>
              <a:bgClr>
                <a:srgbClr val="FFFFFF"/>
              </a:bgClr>
            </a:patt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365125" y="4087813"/>
            <a:ext cx="3933825" cy="2392362"/>
            <a:chOff x="230" y="2752"/>
            <a:chExt cx="2478" cy="1507"/>
          </a:xfrm>
        </p:grpSpPr>
        <p:sp>
          <p:nvSpPr>
            <p:cNvPr id="21552" name="Freeform 47"/>
            <p:cNvSpPr>
              <a:spLocks/>
            </p:cNvSpPr>
            <p:nvPr/>
          </p:nvSpPr>
          <p:spPr bwMode="auto">
            <a:xfrm rot="-1478664" flipH="1" flipV="1">
              <a:off x="230" y="2950"/>
              <a:ext cx="1435" cy="1032"/>
            </a:xfrm>
            <a:custGeom>
              <a:avLst/>
              <a:gdLst>
                <a:gd name="T0" fmla="*/ 482 w 2908"/>
                <a:gd name="T1" fmla="*/ 7 h 2136"/>
                <a:gd name="T2" fmla="*/ 522 w 2908"/>
                <a:gd name="T3" fmla="*/ 0 h 2136"/>
                <a:gd name="T4" fmla="*/ 559 w 2908"/>
                <a:gd name="T5" fmla="*/ 5 h 2136"/>
                <a:gd name="T6" fmla="*/ 602 w 2908"/>
                <a:gd name="T7" fmla="*/ 27 h 2136"/>
                <a:gd name="T8" fmla="*/ 649 w 2908"/>
                <a:gd name="T9" fmla="*/ 66 h 2136"/>
                <a:gd name="T10" fmla="*/ 684 w 2908"/>
                <a:gd name="T11" fmla="*/ 129 h 2136"/>
                <a:gd name="T12" fmla="*/ 690 w 2908"/>
                <a:gd name="T13" fmla="*/ 152 h 2136"/>
                <a:gd name="T14" fmla="*/ 684 w 2908"/>
                <a:gd name="T15" fmla="*/ 178 h 2136"/>
                <a:gd name="T16" fmla="*/ 707 w 2908"/>
                <a:gd name="T17" fmla="*/ 218 h 2136"/>
                <a:gd name="T18" fmla="*/ 690 w 2908"/>
                <a:gd name="T19" fmla="*/ 307 h 2136"/>
                <a:gd name="T20" fmla="*/ 656 w 2908"/>
                <a:gd name="T21" fmla="*/ 365 h 2136"/>
                <a:gd name="T22" fmla="*/ 627 w 2908"/>
                <a:gd name="T23" fmla="*/ 398 h 2136"/>
                <a:gd name="T24" fmla="*/ 596 w 2908"/>
                <a:gd name="T25" fmla="*/ 408 h 2136"/>
                <a:gd name="T26" fmla="*/ 578 w 2908"/>
                <a:gd name="T27" fmla="*/ 437 h 2136"/>
                <a:gd name="T28" fmla="*/ 500 w 2908"/>
                <a:gd name="T29" fmla="*/ 479 h 2136"/>
                <a:gd name="T30" fmla="*/ 427 w 2908"/>
                <a:gd name="T31" fmla="*/ 496 h 2136"/>
                <a:gd name="T32" fmla="*/ 388 w 2908"/>
                <a:gd name="T33" fmla="*/ 496 h 2136"/>
                <a:gd name="T34" fmla="*/ 371 w 2908"/>
                <a:gd name="T35" fmla="*/ 493 h 2136"/>
                <a:gd name="T36" fmla="*/ 361 w 2908"/>
                <a:gd name="T37" fmla="*/ 479 h 2136"/>
                <a:gd name="T38" fmla="*/ 344 w 2908"/>
                <a:gd name="T39" fmla="*/ 489 h 2136"/>
                <a:gd name="T40" fmla="*/ 292 w 2908"/>
                <a:gd name="T41" fmla="*/ 485 h 2136"/>
                <a:gd name="T42" fmla="*/ 218 w 2908"/>
                <a:gd name="T43" fmla="*/ 463 h 2136"/>
                <a:gd name="T44" fmla="*/ 164 w 2908"/>
                <a:gd name="T45" fmla="*/ 426 h 2136"/>
                <a:gd name="T46" fmla="*/ 154 w 2908"/>
                <a:gd name="T47" fmla="*/ 408 h 2136"/>
                <a:gd name="T48" fmla="*/ 136 w 2908"/>
                <a:gd name="T49" fmla="*/ 407 h 2136"/>
                <a:gd name="T50" fmla="*/ 123 w 2908"/>
                <a:gd name="T51" fmla="*/ 398 h 2136"/>
                <a:gd name="T52" fmla="*/ 70 w 2908"/>
                <a:gd name="T53" fmla="*/ 358 h 2136"/>
                <a:gd name="T54" fmla="*/ 35 w 2908"/>
                <a:gd name="T55" fmla="*/ 326 h 2136"/>
                <a:gd name="T56" fmla="*/ 1 w 2908"/>
                <a:gd name="T57" fmla="*/ 280 h 2136"/>
                <a:gd name="T58" fmla="*/ 0 w 2908"/>
                <a:gd name="T59" fmla="*/ 264 h 2136"/>
                <a:gd name="T60" fmla="*/ 18 w 2908"/>
                <a:gd name="T61" fmla="*/ 254 h 2136"/>
                <a:gd name="T62" fmla="*/ 64 w 2908"/>
                <a:gd name="T63" fmla="*/ 281 h 2136"/>
                <a:gd name="T64" fmla="*/ 124 w 2908"/>
                <a:gd name="T65" fmla="*/ 326 h 2136"/>
                <a:gd name="T66" fmla="*/ 168 w 2908"/>
                <a:gd name="T67" fmla="*/ 368 h 2136"/>
                <a:gd name="T68" fmla="*/ 169 w 2908"/>
                <a:gd name="T69" fmla="*/ 388 h 2136"/>
                <a:gd name="T70" fmla="*/ 200 w 2908"/>
                <a:gd name="T71" fmla="*/ 387 h 2136"/>
                <a:gd name="T72" fmla="*/ 219 w 2908"/>
                <a:gd name="T73" fmla="*/ 402 h 2136"/>
                <a:gd name="T74" fmla="*/ 249 w 2908"/>
                <a:gd name="T75" fmla="*/ 416 h 2136"/>
                <a:gd name="T76" fmla="*/ 286 w 2908"/>
                <a:gd name="T77" fmla="*/ 429 h 2136"/>
                <a:gd name="T78" fmla="*/ 332 w 2908"/>
                <a:gd name="T79" fmla="*/ 435 h 2136"/>
                <a:gd name="T80" fmla="*/ 356 w 2908"/>
                <a:gd name="T81" fmla="*/ 442 h 2136"/>
                <a:gd name="T82" fmla="*/ 364 w 2908"/>
                <a:gd name="T83" fmla="*/ 456 h 2136"/>
                <a:gd name="T84" fmla="*/ 386 w 2908"/>
                <a:gd name="T85" fmla="*/ 444 h 2136"/>
                <a:gd name="T86" fmla="*/ 451 w 2908"/>
                <a:gd name="T87" fmla="*/ 434 h 2136"/>
                <a:gd name="T88" fmla="*/ 537 w 2908"/>
                <a:gd name="T89" fmla="*/ 402 h 2136"/>
                <a:gd name="T90" fmla="*/ 562 w 2908"/>
                <a:gd name="T91" fmla="*/ 388 h 2136"/>
                <a:gd name="T92" fmla="*/ 578 w 2908"/>
                <a:gd name="T93" fmla="*/ 390 h 2136"/>
                <a:gd name="T94" fmla="*/ 579 w 2908"/>
                <a:gd name="T95" fmla="*/ 360 h 2136"/>
                <a:gd name="T96" fmla="*/ 619 w 2908"/>
                <a:gd name="T97" fmla="*/ 321 h 2136"/>
                <a:gd name="T98" fmla="*/ 636 w 2908"/>
                <a:gd name="T99" fmla="*/ 289 h 2136"/>
                <a:gd name="T100" fmla="*/ 645 w 2908"/>
                <a:gd name="T101" fmla="*/ 261 h 2136"/>
                <a:gd name="T102" fmla="*/ 651 w 2908"/>
                <a:gd name="T103" fmla="*/ 192 h 2136"/>
                <a:gd name="T104" fmla="*/ 665 w 2908"/>
                <a:gd name="T105" fmla="*/ 180 h 2136"/>
                <a:gd name="T106" fmla="*/ 639 w 2908"/>
                <a:gd name="T107" fmla="*/ 171 h 2136"/>
                <a:gd name="T108" fmla="*/ 624 w 2908"/>
                <a:gd name="T109" fmla="*/ 140 h 2136"/>
                <a:gd name="T110" fmla="*/ 601 w 2908"/>
                <a:gd name="T111" fmla="*/ 109 h 2136"/>
                <a:gd name="T112" fmla="*/ 557 w 2908"/>
                <a:gd name="T113" fmla="*/ 70 h 2136"/>
                <a:gd name="T114" fmla="*/ 522 w 2908"/>
                <a:gd name="T115" fmla="*/ 43 h 2136"/>
                <a:gd name="T116" fmla="*/ 489 w 2908"/>
                <a:gd name="T117" fmla="*/ 20 h 2136"/>
                <a:gd name="T118" fmla="*/ 482 w 2908"/>
                <a:gd name="T119" fmla="*/ 7 h 21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8"/>
                <a:gd name="T181" fmla="*/ 0 h 2136"/>
                <a:gd name="T182" fmla="*/ 2908 w 2908"/>
                <a:gd name="T183" fmla="*/ 2136 h 21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8" h="2136">
                  <a:moveTo>
                    <a:pt x="1977" y="32"/>
                  </a:moveTo>
                  <a:cubicBezTo>
                    <a:pt x="2000" y="18"/>
                    <a:pt x="2089" y="4"/>
                    <a:pt x="2142" y="2"/>
                  </a:cubicBezTo>
                  <a:cubicBezTo>
                    <a:pt x="2195" y="0"/>
                    <a:pt x="2240" y="5"/>
                    <a:pt x="2295" y="23"/>
                  </a:cubicBezTo>
                  <a:cubicBezTo>
                    <a:pt x="2350" y="41"/>
                    <a:pt x="2411" y="70"/>
                    <a:pt x="2472" y="113"/>
                  </a:cubicBezTo>
                  <a:lnTo>
                    <a:pt x="2664" y="281"/>
                  </a:lnTo>
                  <a:cubicBezTo>
                    <a:pt x="2720" y="354"/>
                    <a:pt x="2782" y="492"/>
                    <a:pt x="2811" y="554"/>
                  </a:cubicBezTo>
                  <a:cubicBezTo>
                    <a:pt x="2840" y="616"/>
                    <a:pt x="2835" y="615"/>
                    <a:pt x="2835" y="650"/>
                  </a:cubicBezTo>
                  <a:cubicBezTo>
                    <a:pt x="2835" y="685"/>
                    <a:pt x="2799" y="717"/>
                    <a:pt x="2811" y="764"/>
                  </a:cubicBezTo>
                  <a:cubicBezTo>
                    <a:pt x="2823" y="811"/>
                    <a:pt x="2900" y="842"/>
                    <a:pt x="2904" y="934"/>
                  </a:cubicBezTo>
                  <a:cubicBezTo>
                    <a:pt x="2908" y="1026"/>
                    <a:pt x="2869" y="1209"/>
                    <a:pt x="2834" y="1314"/>
                  </a:cubicBezTo>
                  <a:cubicBezTo>
                    <a:pt x="2799" y="1419"/>
                    <a:pt x="2737" y="1499"/>
                    <a:pt x="2694" y="1564"/>
                  </a:cubicBezTo>
                  <a:cubicBezTo>
                    <a:pt x="2651" y="1629"/>
                    <a:pt x="2615" y="1673"/>
                    <a:pt x="2574" y="1704"/>
                  </a:cubicBezTo>
                  <a:lnTo>
                    <a:pt x="2448" y="1748"/>
                  </a:lnTo>
                  <a:lnTo>
                    <a:pt x="2373" y="1871"/>
                  </a:lnTo>
                  <a:cubicBezTo>
                    <a:pt x="2307" y="1922"/>
                    <a:pt x="2157" y="2012"/>
                    <a:pt x="2054" y="2054"/>
                  </a:cubicBezTo>
                  <a:cubicBezTo>
                    <a:pt x="1951" y="2096"/>
                    <a:pt x="1831" y="2112"/>
                    <a:pt x="1754" y="2124"/>
                  </a:cubicBezTo>
                  <a:cubicBezTo>
                    <a:pt x="1677" y="2136"/>
                    <a:pt x="1632" y="2126"/>
                    <a:pt x="1594" y="2124"/>
                  </a:cubicBezTo>
                  <a:lnTo>
                    <a:pt x="1524" y="2114"/>
                  </a:lnTo>
                  <a:lnTo>
                    <a:pt x="1482" y="2054"/>
                  </a:lnTo>
                  <a:lnTo>
                    <a:pt x="1414" y="2094"/>
                  </a:lnTo>
                  <a:cubicBezTo>
                    <a:pt x="1367" y="2098"/>
                    <a:pt x="1284" y="2096"/>
                    <a:pt x="1197" y="2078"/>
                  </a:cubicBezTo>
                  <a:lnTo>
                    <a:pt x="894" y="1984"/>
                  </a:lnTo>
                  <a:cubicBezTo>
                    <a:pt x="807" y="1942"/>
                    <a:pt x="718" y="1863"/>
                    <a:pt x="674" y="1824"/>
                  </a:cubicBezTo>
                  <a:lnTo>
                    <a:pt x="633" y="1748"/>
                  </a:lnTo>
                  <a:lnTo>
                    <a:pt x="558" y="1745"/>
                  </a:lnTo>
                  <a:lnTo>
                    <a:pt x="504" y="1704"/>
                  </a:lnTo>
                  <a:cubicBezTo>
                    <a:pt x="459" y="1669"/>
                    <a:pt x="348" y="1587"/>
                    <a:pt x="288" y="1535"/>
                  </a:cubicBezTo>
                  <a:lnTo>
                    <a:pt x="144" y="1394"/>
                  </a:lnTo>
                  <a:cubicBezTo>
                    <a:pt x="97" y="1338"/>
                    <a:pt x="30" y="1242"/>
                    <a:pt x="6" y="1199"/>
                  </a:cubicBezTo>
                  <a:lnTo>
                    <a:pt x="0" y="1133"/>
                  </a:lnTo>
                  <a:lnTo>
                    <a:pt x="75" y="1088"/>
                  </a:lnTo>
                  <a:cubicBezTo>
                    <a:pt x="119" y="1100"/>
                    <a:pt x="192" y="1152"/>
                    <a:pt x="264" y="1204"/>
                  </a:cubicBezTo>
                  <a:lnTo>
                    <a:pt x="510" y="1397"/>
                  </a:lnTo>
                  <a:cubicBezTo>
                    <a:pt x="581" y="1459"/>
                    <a:pt x="659" y="1533"/>
                    <a:pt x="690" y="1577"/>
                  </a:cubicBezTo>
                  <a:lnTo>
                    <a:pt x="696" y="1661"/>
                  </a:lnTo>
                  <a:lnTo>
                    <a:pt x="822" y="1655"/>
                  </a:lnTo>
                  <a:cubicBezTo>
                    <a:pt x="855" y="1665"/>
                    <a:pt x="864" y="1702"/>
                    <a:pt x="897" y="1724"/>
                  </a:cubicBezTo>
                  <a:cubicBezTo>
                    <a:pt x="930" y="1746"/>
                    <a:pt x="977" y="1765"/>
                    <a:pt x="1023" y="1784"/>
                  </a:cubicBezTo>
                  <a:cubicBezTo>
                    <a:pt x="1069" y="1803"/>
                    <a:pt x="1119" y="1825"/>
                    <a:pt x="1176" y="1838"/>
                  </a:cubicBezTo>
                  <a:cubicBezTo>
                    <a:pt x="1233" y="1851"/>
                    <a:pt x="1316" y="1855"/>
                    <a:pt x="1364" y="1864"/>
                  </a:cubicBezTo>
                  <a:lnTo>
                    <a:pt x="1464" y="1894"/>
                  </a:lnTo>
                  <a:lnTo>
                    <a:pt x="1494" y="1954"/>
                  </a:lnTo>
                  <a:lnTo>
                    <a:pt x="1584" y="1904"/>
                  </a:lnTo>
                  <a:cubicBezTo>
                    <a:pt x="1643" y="1888"/>
                    <a:pt x="1748" y="1889"/>
                    <a:pt x="1851" y="1859"/>
                  </a:cubicBezTo>
                  <a:cubicBezTo>
                    <a:pt x="1954" y="1829"/>
                    <a:pt x="2128" y="1757"/>
                    <a:pt x="2204" y="1724"/>
                  </a:cubicBezTo>
                  <a:lnTo>
                    <a:pt x="2307" y="1661"/>
                  </a:lnTo>
                  <a:cubicBezTo>
                    <a:pt x="2335" y="1653"/>
                    <a:pt x="2361" y="1692"/>
                    <a:pt x="2373" y="1673"/>
                  </a:cubicBezTo>
                  <a:cubicBezTo>
                    <a:pt x="2385" y="1654"/>
                    <a:pt x="2351" y="1594"/>
                    <a:pt x="2379" y="1544"/>
                  </a:cubicBezTo>
                  <a:cubicBezTo>
                    <a:pt x="2407" y="1494"/>
                    <a:pt x="2505" y="1425"/>
                    <a:pt x="2544" y="1374"/>
                  </a:cubicBezTo>
                  <a:cubicBezTo>
                    <a:pt x="2583" y="1323"/>
                    <a:pt x="2596" y="1281"/>
                    <a:pt x="2613" y="1238"/>
                  </a:cubicBezTo>
                  <a:cubicBezTo>
                    <a:pt x="2630" y="1195"/>
                    <a:pt x="2639" y="1187"/>
                    <a:pt x="2649" y="1118"/>
                  </a:cubicBezTo>
                  <a:cubicBezTo>
                    <a:pt x="2659" y="1049"/>
                    <a:pt x="2661" y="882"/>
                    <a:pt x="2674" y="824"/>
                  </a:cubicBezTo>
                  <a:lnTo>
                    <a:pt x="2730" y="770"/>
                  </a:lnTo>
                  <a:lnTo>
                    <a:pt x="2625" y="731"/>
                  </a:lnTo>
                  <a:cubicBezTo>
                    <a:pt x="2597" y="702"/>
                    <a:pt x="2588" y="643"/>
                    <a:pt x="2562" y="599"/>
                  </a:cubicBezTo>
                  <a:cubicBezTo>
                    <a:pt x="2536" y="555"/>
                    <a:pt x="2515" y="517"/>
                    <a:pt x="2469" y="467"/>
                  </a:cubicBezTo>
                  <a:cubicBezTo>
                    <a:pt x="2423" y="417"/>
                    <a:pt x="2340" y="346"/>
                    <a:pt x="2286" y="299"/>
                  </a:cubicBezTo>
                  <a:cubicBezTo>
                    <a:pt x="2232" y="252"/>
                    <a:pt x="2190" y="219"/>
                    <a:pt x="2144" y="184"/>
                  </a:cubicBezTo>
                  <a:lnTo>
                    <a:pt x="2007" y="86"/>
                  </a:lnTo>
                  <a:lnTo>
                    <a:pt x="1977" y="32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53" name="Freeform 48"/>
            <p:cNvSpPr>
              <a:spLocks/>
            </p:cNvSpPr>
            <p:nvPr/>
          </p:nvSpPr>
          <p:spPr bwMode="auto">
            <a:xfrm rot="-1478664" flipH="1" flipV="1">
              <a:off x="295" y="2752"/>
              <a:ext cx="2413" cy="1333"/>
            </a:xfrm>
            <a:custGeom>
              <a:avLst/>
              <a:gdLst>
                <a:gd name="T0" fmla="*/ 1106 w 4890"/>
                <a:gd name="T1" fmla="*/ 212 h 2759"/>
                <a:gd name="T2" fmla="*/ 1191 w 4890"/>
                <a:gd name="T3" fmla="*/ 380 h 2759"/>
                <a:gd name="T4" fmla="*/ 1095 w 4890"/>
                <a:gd name="T5" fmla="*/ 552 h 2759"/>
                <a:gd name="T6" fmla="*/ 958 w 4890"/>
                <a:gd name="T7" fmla="*/ 635 h 2759"/>
                <a:gd name="T8" fmla="*/ 767 w 4890"/>
                <a:gd name="T9" fmla="*/ 622 h 2759"/>
                <a:gd name="T10" fmla="*/ 640 w 4890"/>
                <a:gd name="T11" fmla="*/ 554 h 2759"/>
                <a:gd name="T12" fmla="*/ 505 w 4890"/>
                <a:gd name="T13" fmla="*/ 432 h 2759"/>
                <a:gd name="T14" fmla="*/ 348 w 4890"/>
                <a:gd name="T15" fmla="*/ 330 h 2759"/>
                <a:gd name="T16" fmla="*/ 330 w 4890"/>
                <a:gd name="T17" fmla="*/ 419 h 2759"/>
                <a:gd name="T18" fmla="*/ 264 w 4890"/>
                <a:gd name="T19" fmla="*/ 463 h 2759"/>
                <a:gd name="T20" fmla="*/ 262 w 4890"/>
                <a:gd name="T21" fmla="*/ 432 h 2759"/>
                <a:gd name="T22" fmla="*/ 282 w 4890"/>
                <a:gd name="T23" fmla="*/ 393 h 2759"/>
                <a:gd name="T24" fmla="*/ 180 w 4890"/>
                <a:gd name="T25" fmla="*/ 356 h 2759"/>
                <a:gd name="T26" fmla="*/ 137 w 4890"/>
                <a:gd name="T27" fmla="*/ 428 h 2759"/>
                <a:gd name="T28" fmla="*/ 75 w 4890"/>
                <a:gd name="T29" fmla="*/ 410 h 2759"/>
                <a:gd name="T30" fmla="*/ 196 w 4890"/>
                <a:gd name="T31" fmla="*/ 321 h 2759"/>
                <a:gd name="T32" fmla="*/ 125 w 4890"/>
                <a:gd name="T33" fmla="*/ 275 h 2759"/>
                <a:gd name="T34" fmla="*/ 45 w 4890"/>
                <a:gd name="T35" fmla="*/ 336 h 2759"/>
                <a:gd name="T36" fmla="*/ 41 w 4890"/>
                <a:gd name="T37" fmla="*/ 295 h 2759"/>
                <a:gd name="T38" fmla="*/ 57 w 4890"/>
                <a:gd name="T39" fmla="*/ 277 h 2759"/>
                <a:gd name="T40" fmla="*/ 159 w 4890"/>
                <a:gd name="T41" fmla="*/ 249 h 2759"/>
                <a:gd name="T42" fmla="*/ 113 w 4890"/>
                <a:gd name="T43" fmla="*/ 199 h 2759"/>
                <a:gd name="T44" fmla="*/ 73 w 4890"/>
                <a:gd name="T45" fmla="*/ 199 h 2759"/>
                <a:gd name="T46" fmla="*/ 25 w 4890"/>
                <a:gd name="T47" fmla="*/ 151 h 2759"/>
                <a:gd name="T48" fmla="*/ 105 w 4890"/>
                <a:gd name="T49" fmla="*/ 129 h 2759"/>
                <a:gd name="T50" fmla="*/ 139 w 4890"/>
                <a:gd name="T51" fmla="*/ 181 h 2759"/>
                <a:gd name="T52" fmla="*/ 273 w 4890"/>
                <a:gd name="T53" fmla="*/ 153 h 2759"/>
                <a:gd name="T54" fmla="*/ 205 w 4890"/>
                <a:gd name="T55" fmla="*/ 96 h 2759"/>
                <a:gd name="T56" fmla="*/ 180 w 4890"/>
                <a:gd name="T57" fmla="*/ 118 h 2759"/>
                <a:gd name="T58" fmla="*/ 154 w 4890"/>
                <a:gd name="T59" fmla="*/ 103 h 2759"/>
                <a:gd name="T60" fmla="*/ 198 w 4890"/>
                <a:gd name="T61" fmla="*/ 26 h 2759"/>
                <a:gd name="T62" fmla="*/ 266 w 4890"/>
                <a:gd name="T63" fmla="*/ 87 h 2759"/>
                <a:gd name="T64" fmla="*/ 260 w 4890"/>
                <a:gd name="T65" fmla="*/ 13 h 2759"/>
                <a:gd name="T66" fmla="*/ 282 w 4890"/>
                <a:gd name="T67" fmla="*/ 43 h 2759"/>
                <a:gd name="T68" fmla="*/ 296 w 4890"/>
                <a:gd name="T69" fmla="*/ 205 h 2759"/>
                <a:gd name="T70" fmla="*/ 376 w 4890"/>
                <a:gd name="T71" fmla="*/ 174 h 2759"/>
                <a:gd name="T72" fmla="*/ 398 w 4890"/>
                <a:gd name="T73" fmla="*/ 133 h 2759"/>
                <a:gd name="T74" fmla="*/ 439 w 4890"/>
                <a:gd name="T75" fmla="*/ 197 h 2759"/>
                <a:gd name="T76" fmla="*/ 405 w 4890"/>
                <a:gd name="T77" fmla="*/ 201 h 2759"/>
                <a:gd name="T78" fmla="*/ 401 w 4890"/>
                <a:gd name="T79" fmla="*/ 269 h 2759"/>
                <a:gd name="T80" fmla="*/ 341 w 4890"/>
                <a:gd name="T81" fmla="*/ 262 h 2759"/>
                <a:gd name="T82" fmla="*/ 487 w 4890"/>
                <a:gd name="T83" fmla="*/ 382 h 2759"/>
                <a:gd name="T84" fmla="*/ 699 w 4890"/>
                <a:gd name="T85" fmla="*/ 578 h 2759"/>
                <a:gd name="T86" fmla="*/ 956 w 4890"/>
                <a:gd name="T87" fmla="*/ 622 h 2759"/>
                <a:gd name="T88" fmla="*/ 1118 w 4890"/>
                <a:gd name="T89" fmla="*/ 515 h 2759"/>
                <a:gd name="T90" fmla="*/ 1164 w 4890"/>
                <a:gd name="T91" fmla="*/ 299 h 2759"/>
                <a:gd name="T92" fmla="*/ 982 w 4890"/>
                <a:gd name="T93" fmla="*/ 171 h 27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90"/>
                <a:gd name="T142" fmla="*/ 0 h 2759"/>
                <a:gd name="T143" fmla="*/ 4890 w 4890"/>
                <a:gd name="T144" fmla="*/ 2759 h 27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90" h="2759">
                  <a:moveTo>
                    <a:pt x="4104" y="720"/>
                  </a:moveTo>
                  <a:lnTo>
                    <a:pt x="4348" y="804"/>
                  </a:lnTo>
                  <a:lnTo>
                    <a:pt x="4544" y="907"/>
                  </a:lnTo>
                  <a:lnTo>
                    <a:pt x="4740" y="1131"/>
                  </a:lnTo>
                  <a:lnTo>
                    <a:pt x="4834" y="1319"/>
                  </a:lnTo>
                  <a:lnTo>
                    <a:pt x="4890" y="1627"/>
                  </a:lnTo>
                  <a:lnTo>
                    <a:pt x="4815" y="1917"/>
                  </a:lnTo>
                  <a:lnTo>
                    <a:pt x="4675" y="2207"/>
                  </a:lnTo>
                  <a:lnTo>
                    <a:pt x="4497" y="2366"/>
                  </a:lnTo>
                  <a:lnTo>
                    <a:pt x="4366" y="2506"/>
                  </a:lnTo>
                  <a:lnTo>
                    <a:pt x="4170" y="2618"/>
                  </a:lnTo>
                  <a:lnTo>
                    <a:pt x="3936" y="2721"/>
                  </a:lnTo>
                  <a:lnTo>
                    <a:pt x="3656" y="2759"/>
                  </a:lnTo>
                  <a:lnTo>
                    <a:pt x="3394" y="2712"/>
                  </a:lnTo>
                  <a:lnTo>
                    <a:pt x="3151" y="2665"/>
                  </a:lnTo>
                  <a:lnTo>
                    <a:pt x="2973" y="2581"/>
                  </a:lnTo>
                  <a:lnTo>
                    <a:pt x="2786" y="2506"/>
                  </a:lnTo>
                  <a:lnTo>
                    <a:pt x="2627" y="2375"/>
                  </a:lnTo>
                  <a:lnTo>
                    <a:pt x="2356" y="2160"/>
                  </a:lnTo>
                  <a:lnTo>
                    <a:pt x="2197" y="1982"/>
                  </a:lnTo>
                  <a:lnTo>
                    <a:pt x="2075" y="1851"/>
                  </a:lnTo>
                  <a:lnTo>
                    <a:pt x="1823" y="1590"/>
                  </a:lnTo>
                  <a:lnTo>
                    <a:pt x="1570" y="1421"/>
                  </a:lnTo>
                  <a:lnTo>
                    <a:pt x="1430" y="1412"/>
                  </a:lnTo>
                  <a:lnTo>
                    <a:pt x="1224" y="1449"/>
                  </a:lnTo>
                  <a:lnTo>
                    <a:pt x="1206" y="1580"/>
                  </a:lnTo>
                  <a:lnTo>
                    <a:pt x="1355" y="1795"/>
                  </a:lnTo>
                  <a:lnTo>
                    <a:pt x="1253" y="1730"/>
                  </a:lnTo>
                  <a:lnTo>
                    <a:pt x="1187" y="1702"/>
                  </a:lnTo>
                  <a:lnTo>
                    <a:pt x="1084" y="1982"/>
                  </a:lnTo>
                  <a:lnTo>
                    <a:pt x="1000" y="2113"/>
                  </a:lnTo>
                  <a:lnTo>
                    <a:pt x="1019" y="2010"/>
                  </a:lnTo>
                  <a:lnTo>
                    <a:pt x="1075" y="1851"/>
                  </a:lnTo>
                  <a:lnTo>
                    <a:pt x="860" y="1870"/>
                  </a:lnTo>
                  <a:lnTo>
                    <a:pt x="1084" y="1795"/>
                  </a:lnTo>
                  <a:lnTo>
                    <a:pt x="1159" y="1683"/>
                  </a:lnTo>
                  <a:lnTo>
                    <a:pt x="1112" y="1543"/>
                  </a:lnTo>
                  <a:lnTo>
                    <a:pt x="953" y="1468"/>
                  </a:lnTo>
                  <a:lnTo>
                    <a:pt x="738" y="1524"/>
                  </a:lnTo>
                  <a:lnTo>
                    <a:pt x="645" y="1552"/>
                  </a:lnTo>
                  <a:lnTo>
                    <a:pt x="617" y="1767"/>
                  </a:lnTo>
                  <a:lnTo>
                    <a:pt x="561" y="1833"/>
                  </a:lnTo>
                  <a:lnTo>
                    <a:pt x="561" y="1608"/>
                  </a:lnTo>
                  <a:lnTo>
                    <a:pt x="430" y="1683"/>
                  </a:lnTo>
                  <a:lnTo>
                    <a:pt x="308" y="1758"/>
                  </a:lnTo>
                  <a:lnTo>
                    <a:pt x="308" y="1702"/>
                  </a:lnTo>
                  <a:lnTo>
                    <a:pt x="607" y="1477"/>
                  </a:lnTo>
                  <a:lnTo>
                    <a:pt x="804" y="1375"/>
                  </a:lnTo>
                  <a:lnTo>
                    <a:pt x="794" y="1281"/>
                  </a:lnTo>
                  <a:lnTo>
                    <a:pt x="720" y="1188"/>
                  </a:lnTo>
                  <a:lnTo>
                    <a:pt x="514" y="1178"/>
                  </a:lnTo>
                  <a:lnTo>
                    <a:pt x="308" y="1234"/>
                  </a:lnTo>
                  <a:lnTo>
                    <a:pt x="196" y="1328"/>
                  </a:lnTo>
                  <a:lnTo>
                    <a:pt x="187" y="1440"/>
                  </a:lnTo>
                  <a:lnTo>
                    <a:pt x="177" y="1496"/>
                  </a:lnTo>
                  <a:lnTo>
                    <a:pt x="112" y="1347"/>
                  </a:lnTo>
                  <a:lnTo>
                    <a:pt x="168" y="1262"/>
                  </a:lnTo>
                  <a:lnTo>
                    <a:pt x="0" y="1029"/>
                  </a:lnTo>
                  <a:lnTo>
                    <a:pt x="140" y="1113"/>
                  </a:lnTo>
                  <a:lnTo>
                    <a:pt x="233" y="1188"/>
                  </a:lnTo>
                  <a:lnTo>
                    <a:pt x="430" y="1122"/>
                  </a:lnTo>
                  <a:lnTo>
                    <a:pt x="579" y="1094"/>
                  </a:lnTo>
                  <a:lnTo>
                    <a:pt x="654" y="1066"/>
                  </a:lnTo>
                  <a:lnTo>
                    <a:pt x="691" y="1019"/>
                  </a:lnTo>
                  <a:lnTo>
                    <a:pt x="626" y="879"/>
                  </a:lnTo>
                  <a:lnTo>
                    <a:pt x="467" y="851"/>
                  </a:lnTo>
                  <a:lnTo>
                    <a:pt x="317" y="898"/>
                  </a:lnTo>
                  <a:lnTo>
                    <a:pt x="261" y="954"/>
                  </a:lnTo>
                  <a:lnTo>
                    <a:pt x="299" y="851"/>
                  </a:lnTo>
                  <a:lnTo>
                    <a:pt x="448" y="776"/>
                  </a:lnTo>
                  <a:lnTo>
                    <a:pt x="327" y="739"/>
                  </a:lnTo>
                  <a:lnTo>
                    <a:pt x="102" y="645"/>
                  </a:lnTo>
                  <a:lnTo>
                    <a:pt x="140" y="589"/>
                  </a:lnTo>
                  <a:lnTo>
                    <a:pt x="458" y="711"/>
                  </a:lnTo>
                  <a:lnTo>
                    <a:pt x="430" y="552"/>
                  </a:lnTo>
                  <a:lnTo>
                    <a:pt x="355" y="440"/>
                  </a:lnTo>
                  <a:lnTo>
                    <a:pt x="430" y="486"/>
                  </a:lnTo>
                  <a:lnTo>
                    <a:pt x="570" y="776"/>
                  </a:lnTo>
                  <a:lnTo>
                    <a:pt x="879" y="898"/>
                  </a:lnTo>
                  <a:lnTo>
                    <a:pt x="1056" y="860"/>
                  </a:lnTo>
                  <a:lnTo>
                    <a:pt x="1122" y="655"/>
                  </a:lnTo>
                  <a:lnTo>
                    <a:pt x="1066" y="449"/>
                  </a:lnTo>
                  <a:lnTo>
                    <a:pt x="907" y="383"/>
                  </a:lnTo>
                  <a:lnTo>
                    <a:pt x="841" y="411"/>
                  </a:lnTo>
                  <a:lnTo>
                    <a:pt x="794" y="542"/>
                  </a:lnTo>
                  <a:lnTo>
                    <a:pt x="729" y="636"/>
                  </a:lnTo>
                  <a:lnTo>
                    <a:pt x="738" y="505"/>
                  </a:lnTo>
                  <a:lnTo>
                    <a:pt x="748" y="430"/>
                  </a:lnTo>
                  <a:lnTo>
                    <a:pt x="635" y="514"/>
                  </a:lnTo>
                  <a:lnTo>
                    <a:pt x="635" y="440"/>
                  </a:lnTo>
                  <a:lnTo>
                    <a:pt x="766" y="355"/>
                  </a:lnTo>
                  <a:lnTo>
                    <a:pt x="832" y="299"/>
                  </a:lnTo>
                  <a:lnTo>
                    <a:pt x="813" y="112"/>
                  </a:lnTo>
                  <a:lnTo>
                    <a:pt x="888" y="337"/>
                  </a:lnTo>
                  <a:lnTo>
                    <a:pt x="991" y="309"/>
                  </a:lnTo>
                  <a:lnTo>
                    <a:pt x="1094" y="374"/>
                  </a:lnTo>
                  <a:lnTo>
                    <a:pt x="1094" y="187"/>
                  </a:lnTo>
                  <a:lnTo>
                    <a:pt x="1000" y="103"/>
                  </a:lnTo>
                  <a:lnTo>
                    <a:pt x="1066" y="56"/>
                  </a:lnTo>
                  <a:lnTo>
                    <a:pt x="1112" y="140"/>
                  </a:lnTo>
                  <a:lnTo>
                    <a:pt x="1224" y="0"/>
                  </a:lnTo>
                  <a:lnTo>
                    <a:pt x="1159" y="187"/>
                  </a:lnTo>
                  <a:lnTo>
                    <a:pt x="1131" y="374"/>
                  </a:lnTo>
                  <a:lnTo>
                    <a:pt x="1178" y="627"/>
                  </a:lnTo>
                  <a:lnTo>
                    <a:pt x="1215" y="879"/>
                  </a:lnTo>
                  <a:lnTo>
                    <a:pt x="1309" y="944"/>
                  </a:lnTo>
                  <a:lnTo>
                    <a:pt x="1449" y="879"/>
                  </a:lnTo>
                  <a:lnTo>
                    <a:pt x="1542" y="748"/>
                  </a:lnTo>
                  <a:lnTo>
                    <a:pt x="1552" y="533"/>
                  </a:lnTo>
                  <a:lnTo>
                    <a:pt x="1552" y="421"/>
                  </a:lnTo>
                  <a:lnTo>
                    <a:pt x="1636" y="570"/>
                  </a:lnTo>
                  <a:lnTo>
                    <a:pt x="1645" y="720"/>
                  </a:lnTo>
                  <a:lnTo>
                    <a:pt x="1570" y="832"/>
                  </a:lnTo>
                  <a:lnTo>
                    <a:pt x="1804" y="842"/>
                  </a:lnTo>
                  <a:lnTo>
                    <a:pt x="1963" y="842"/>
                  </a:lnTo>
                  <a:lnTo>
                    <a:pt x="1916" y="870"/>
                  </a:lnTo>
                  <a:lnTo>
                    <a:pt x="1664" y="860"/>
                  </a:lnTo>
                  <a:lnTo>
                    <a:pt x="1542" y="870"/>
                  </a:lnTo>
                  <a:lnTo>
                    <a:pt x="1617" y="973"/>
                  </a:lnTo>
                  <a:lnTo>
                    <a:pt x="1645" y="1150"/>
                  </a:lnTo>
                  <a:lnTo>
                    <a:pt x="1533" y="944"/>
                  </a:lnTo>
                  <a:lnTo>
                    <a:pt x="1421" y="973"/>
                  </a:lnTo>
                  <a:lnTo>
                    <a:pt x="1402" y="1122"/>
                  </a:lnTo>
                  <a:lnTo>
                    <a:pt x="1496" y="1262"/>
                  </a:lnTo>
                  <a:lnTo>
                    <a:pt x="1729" y="1412"/>
                  </a:lnTo>
                  <a:lnTo>
                    <a:pt x="2001" y="1636"/>
                  </a:lnTo>
                  <a:lnTo>
                    <a:pt x="2141" y="1842"/>
                  </a:lnTo>
                  <a:lnTo>
                    <a:pt x="2506" y="2179"/>
                  </a:lnTo>
                  <a:lnTo>
                    <a:pt x="2870" y="2478"/>
                  </a:lnTo>
                  <a:lnTo>
                    <a:pt x="3356" y="2665"/>
                  </a:lnTo>
                  <a:lnTo>
                    <a:pt x="3684" y="2693"/>
                  </a:lnTo>
                  <a:lnTo>
                    <a:pt x="3927" y="2665"/>
                  </a:lnTo>
                  <a:lnTo>
                    <a:pt x="4198" y="2571"/>
                  </a:lnTo>
                  <a:lnTo>
                    <a:pt x="4413" y="2394"/>
                  </a:lnTo>
                  <a:lnTo>
                    <a:pt x="4591" y="2207"/>
                  </a:lnTo>
                  <a:lnTo>
                    <a:pt x="4722" y="1954"/>
                  </a:lnTo>
                  <a:lnTo>
                    <a:pt x="4834" y="1646"/>
                  </a:lnTo>
                  <a:lnTo>
                    <a:pt x="4778" y="1281"/>
                  </a:lnTo>
                  <a:lnTo>
                    <a:pt x="4553" y="1001"/>
                  </a:lnTo>
                  <a:lnTo>
                    <a:pt x="4376" y="879"/>
                  </a:lnTo>
                  <a:lnTo>
                    <a:pt x="4035" y="732"/>
                  </a:lnTo>
                  <a:lnTo>
                    <a:pt x="4104" y="72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54" name="Oval 49"/>
            <p:cNvSpPr>
              <a:spLocks noChangeArrowheads="1"/>
            </p:cNvSpPr>
            <p:nvPr/>
          </p:nvSpPr>
          <p:spPr bwMode="auto">
            <a:xfrm rot="-1478664" flipH="1" flipV="1">
              <a:off x="2069" y="3153"/>
              <a:ext cx="175" cy="144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55" name="Freeform 50"/>
            <p:cNvSpPr>
              <a:spLocks/>
            </p:cNvSpPr>
            <p:nvPr/>
          </p:nvSpPr>
          <p:spPr bwMode="auto">
            <a:xfrm rot="-1478664" flipH="1" flipV="1">
              <a:off x="914" y="3904"/>
              <a:ext cx="416" cy="310"/>
            </a:xfrm>
            <a:custGeom>
              <a:avLst/>
              <a:gdLst>
                <a:gd name="T0" fmla="*/ 205 w 844"/>
                <a:gd name="T1" fmla="*/ 126 h 642"/>
                <a:gd name="T2" fmla="*/ 167 w 844"/>
                <a:gd name="T3" fmla="*/ 94 h 642"/>
                <a:gd name="T4" fmla="*/ 165 w 844"/>
                <a:gd name="T5" fmla="*/ 51 h 642"/>
                <a:gd name="T6" fmla="*/ 187 w 844"/>
                <a:gd name="T7" fmla="*/ 26 h 642"/>
                <a:gd name="T8" fmla="*/ 165 w 844"/>
                <a:gd name="T9" fmla="*/ 34 h 642"/>
                <a:gd name="T10" fmla="*/ 156 w 844"/>
                <a:gd name="T11" fmla="*/ 79 h 642"/>
                <a:gd name="T12" fmla="*/ 122 w 844"/>
                <a:gd name="T13" fmla="*/ 39 h 642"/>
                <a:gd name="T14" fmla="*/ 116 w 844"/>
                <a:gd name="T15" fmla="*/ 0 h 642"/>
                <a:gd name="T16" fmla="*/ 120 w 844"/>
                <a:gd name="T17" fmla="*/ 41 h 642"/>
                <a:gd name="T18" fmla="*/ 149 w 844"/>
                <a:gd name="T19" fmla="*/ 77 h 642"/>
                <a:gd name="T20" fmla="*/ 120 w 844"/>
                <a:gd name="T21" fmla="*/ 79 h 642"/>
                <a:gd name="T22" fmla="*/ 76 w 844"/>
                <a:gd name="T23" fmla="*/ 69 h 642"/>
                <a:gd name="T24" fmla="*/ 49 w 844"/>
                <a:gd name="T25" fmla="*/ 30 h 642"/>
                <a:gd name="T26" fmla="*/ 65 w 844"/>
                <a:gd name="T27" fmla="*/ 60 h 642"/>
                <a:gd name="T28" fmla="*/ 27 w 844"/>
                <a:gd name="T29" fmla="*/ 70 h 642"/>
                <a:gd name="T30" fmla="*/ 0 w 844"/>
                <a:gd name="T31" fmla="*/ 92 h 642"/>
                <a:gd name="T32" fmla="*/ 18 w 844"/>
                <a:gd name="T33" fmla="*/ 84 h 642"/>
                <a:gd name="T34" fmla="*/ 56 w 844"/>
                <a:gd name="T35" fmla="*/ 70 h 642"/>
                <a:gd name="T36" fmla="*/ 91 w 844"/>
                <a:gd name="T37" fmla="*/ 79 h 642"/>
                <a:gd name="T38" fmla="*/ 111 w 844"/>
                <a:gd name="T39" fmla="*/ 84 h 642"/>
                <a:gd name="T40" fmla="*/ 147 w 844"/>
                <a:gd name="T41" fmla="*/ 88 h 642"/>
                <a:gd name="T42" fmla="*/ 158 w 844"/>
                <a:gd name="T43" fmla="*/ 102 h 642"/>
                <a:gd name="T44" fmla="*/ 122 w 844"/>
                <a:gd name="T45" fmla="*/ 105 h 642"/>
                <a:gd name="T46" fmla="*/ 89 w 844"/>
                <a:gd name="T47" fmla="*/ 133 h 642"/>
                <a:gd name="T48" fmla="*/ 85 w 844"/>
                <a:gd name="T49" fmla="*/ 150 h 642"/>
                <a:gd name="T50" fmla="*/ 98 w 844"/>
                <a:gd name="T51" fmla="*/ 126 h 642"/>
                <a:gd name="T52" fmla="*/ 134 w 844"/>
                <a:gd name="T53" fmla="*/ 105 h 642"/>
                <a:gd name="T54" fmla="*/ 158 w 844"/>
                <a:gd name="T55" fmla="*/ 109 h 642"/>
                <a:gd name="T56" fmla="*/ 173 w 844"/>
                <a:gd name="T57" fmla="*/ 116 h 642"/>
                <a:gd name="T58" fmla="*/ 185 w 844"/>
                <a:gd name="T59" fmla="*/ 128 h 642"/>
                <a:gd name="T60" fmla="*/ 205 w 844"/>
                <a:gd name="T61" fmla="*/ 126 h 6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44"/>
                <a:gd name="T94" fmla="*/ 0 h 642"/>
                <a:gd name="T95" fmla="*/ 844 w 844"/>
                <a:gd name="T96" fmla="*/ 642 h 6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44" h="642">
                  <a:moveTo>
                    <a:pt x="844" y="541"/>
                  </a:moveTo>
                  <a:lnTo>
                    <a:pt x="688" y="404"/>
                  </a:lnTo>
                  <a:lnTo>
                    <a:pt x="678" y="220"/>
                  </a:lnTo>
                  <a:lnTo>
                    <a:pt x="770" y="110"/>
                  </a:lnTo>
                  <a:lnTo>
                    <a:pt x="678" y="147"/>
                  </a:lnTo>
                  <a:lnTo>
                    <a:pt x="642" y="340"/>
                  </a:lnTo>
                  <a:lnTo>
                    <a:pt x="504" y="165"/>
                  </a:lnTo>
                  <a:lnTo>
                    <a:pt x="477" y="0"/>
                  </a:lnTo>
                  <a:lnTo>
                    <a:pt x="495" y="174"/>
                  </a:lnTo>
                  <a:lnTo>
                    <a:pt x="614" y="330"/>
                  </a:lnTo>
                  <a:lnTo>
                    <a:pt x="495" y="340"/>
                  </a:lnTo>
                  <a:cubicBezTo>
                    <a:pt x="445" y="334"/>
                    <a:pt x="361" y="329"/>
                    <a:pt x="312" y="294"/>
                  </a:cubicBezTo>
                  <a:lnTo>
                    <a:pt x="202" y="129"/>
                  </a:lnTo>
                  <a:lnTo>
                    <a:pt x="266" y="257"/>
                  </a:lnTo>
                  <a:lnTo>
                    <a:pt x="110" y="303"/>
                  </a:lnTo>
                  <a:lnTo>
                    <a:pt x="0" y="395"/>
                  </a:lnTo>
                  <a:lnTo>
                    <a:pt x="73" y="358"/>
                  </a:lnTo>
                  <a:lnTo>
                    <a:pt x="229" y="303"/>
                  </a:lnTo>
                  <a:lnTo>
                    <a:pt x="374" y="338"/>
                  </a:lnTo>
                  <a:lnTo>
                    <a:pt x="458" y="358"/>
                  </a:lnTo>
                  <a:lnTo>
                    <a:pt x="605" y="376"/>
                  </a:lnTo>
                  <a:lnTo>
                    <a:pt x="651" y="440"/>
                  </a:lnTo>
                  <a:lnTo>
                    <a:pt x="504" y="450"/>
                  </a:lnTo>
                  <a:lnTo>
                    <a:pt x="367" y="569"/>
                  </a:lnTo>
                  <a:lnTo>
                    <a:pt x="348" y="642"/>
                  </a:lnTo>
                  <a:lnTo>
                    <a:pt x="403" y="541"/>
                  </a:lnTo>
                  <a:lnTo>
                    <a:pt x="550" y="450"/>
                  </a:lnTo>
                  <a:lnTo>
                    <a:pt x="651" y="468"/>
                  </a:lnTo>
                  <a:lnTo>
                    <a:pt x="715" y="496"/>
                  </a:lnTo>
                  <a:lnTo>
                    <a:pt x="761" y="551"/>
                  </a:lnTo>
                  <a:lnTo>
                    <a:pt x="844" y="54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56" name="Oval 51"/>
            <p:cNvSpPr>
              <a:spLocks noChangeArrowheads="1"/>
            </p:cNvSpPr>
            <p:nvPr/>
          </p:nvSpPr>
          <p:spPr bwMode="auto">
            <a:xfrm rot="-4118359" flipH="1" flipV="1">
              <a:off x="985" y="4220"/>
              <a:ext cx="44" cy="3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57" name="Oval 52"/>
            <p:cNvSpPr>
              <a:spLocks noChangeArrowheads="1"/>
            </p:cNvSpPr>
            <p:nvPr/>
          </p:nvSpPr>
          <p:spPr bwMode="auto">
            <a:xfrm rot="-97535" flipH="1" flipV="1">
              <a:off x="1262" y="4084"/>
              <a:ext cx="44" cy="3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58" name="Oval 53"/>
            <p:cNvSpPr>
              <a:spLocks noChangeArrowheads="1"/>
            </p:cNvSpPr>
            <p:nvPr/>
          </p:nvSpPr>
          <p:spPr bwMode="auto">
            <a:xfrm rot="-4118359" flipH="1" flipV="1">
              <a:off x="1068" y="3866"/>
              <a:ext cx="44" cy="3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59" name="Oval 54"/>
            <p:cNvSpPr>
              <a:spLocks noChangeArrowheads="1"/>
            </p:cNvSpPr>
            <p:nvPr/>
          </p:nvSpPr>
          <p:spPr bwMode="auto">
            <a:xfrm rot="-4118359" flipH="1" flipV="1">
              <a:off x="1284" y="3905"/>
              <a:ext cx="44" cy="3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60" name="Oval 55"/>
            <p:cNvSpPr>
              <a:spLocks noChangeArrowheads="1"/>
            </p:cNvSpPr>
            <p:nvPr/>
          </p:nvSpPr>
          <p:spPr bwMode="auto">
            <a:xfrm rot="-5365699" flipH="1" flipV="1">
              <a:off x="1148" y="4211"/>
              <a:ext cx="43" cy="3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643563" y="4962525"/>
            <a:ext cx="1974850" cy="1174750"/>
            <a:chOff x="7565" y="10390"/>
            <a:chExt cx="3109" cy="1851"/>
          </a:xfrm>
        </p:grpSpPr>
        <p:sp>
          <p:nvSpPr>
            <p:cNvPr id="21531" name="Freeform 57"/>
            <p:cNvSpPr>
              <a:spLocks/>
            </p:cNvSpPr>
            <p:nvPr/>
          </p:nvSpPr>
          <p:spPr bwMode="auto">
            <a:xfrm rot="-2879113">
              <a:off x="8256" y="10463"/>
              <a:ext cx="1087" cy="2469"/>
            </a:xfrm>
            <a:custGeom>
              <a:avLst/>
              <a:gdLst>
                <a:gd name="T0" fmla="*/ 228 w 2646"/>
                <a:gd name="T1" fmla="*/ 949 h 6013"/>
                <a:gd name="T2" fmla="*/ 138 w 2646"/>
                <a:gd name="T3" fmla="*/ 880 h 6013"/>
                <a:gd name="T4" fmla="*/ 30 w 2646"/>
                <a:gd name="T5" fmla="*/ 704 h 6013"/>
                <a:gd name="T6" fmla="*/ 5 w 2646"/>
                <a:gd name="T7" fmla="*/ 495 h 6013"/>
                <a:gd name="T8" fmla="*/ 60 w 2646"/>
                <a:gd name="T9" fmla="*/ 320 h 6013"/>
                <a:gd name="T10" fmla="*/ 149 w 2646"/>
                <a:gd name="T11" fmla="*/ 155 h 6013"/>
                <a:gd name="T12" fmla="*/ 252 w 2646"/>
                <a:gd name="T13" fmla="*/ 47 h 6013"/>
                <a:gd name="T14" fmla="*/ 332 w 2646"/>
                <a:gd name="T15" fmla="*/ 10 h 6013"/>
                <a:gd name="T16" fmla="*/ 385 w 2646"/>
                <a:gd name="T17" fmla="*/ 2 h 6013"/>
                <a:gd name="T18" fmla="*/ 447 w 2646"/>
                <a:gd name="T19" fmla="*/ 21 h 6013"/>
                <a:gd name="T20" fmla="*/ 442 w 2646"/>
                <a:gd name="T21" fmla="*/ 94 h 6013"/>
                <a:gd name="T22" fmla="*/ 431 w 2646"/>
                <a:gd name="T23" fmla="*/ 230 h 6013"/>
                <a:gd name="T24" fmla="*/ 398 w 2646"/>
                <a:gd name="T25" fmla="*/ 296 h 6013"/>
                <a:gd name="T26" fmla="*/ 346 w 2646"/>
                <a:gd name="T27" fmla="*/ 399 h 6013"/>
                <a:gd name="T28" fmla="*/ 331 w 2646"/>
                <a:gd name="T29" fmla="*/ 506 h 6013"/>
                <a:gd name="T30" fmla="*/ 348 w 2646"/>
                <a:gd name="T31" fmla="*/ 653 h 6013"/>
                <a:gd name="T32" fmla="*/ 380 w 2646"/>
                <a:gd name="T33" fmla="*/ 729 h 6013"/>
                <a:gd name="T34" fmla="*/ 406 w 2646"/>
                <a:gd name="T35" fmla="*/ 773 h 6013"/>
                <a:gd name="T36" fmla="*/ 401 w 2646"/>
                <a:gd name="T37" fmla="*/ 861 h 6013"/>
                <a:gd name="T38" fmla="*/ 387 w 2646"/>
                <a:gd name="T39" fmla="*/ 994 h 6013"/>
                <a:gd name="T40" fmla="*/ 306 w 2646"/>
                <a:gd name="T41" fmla="*/ 981 h 6013"/>
                <a:gd name="T42" fmla="*/ 228 w 2646"/>
                <a:gd name="T43" fmla="*/ 949 h 60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46"/>
                <a:gd name="T67" fmla="*/ 0 h 6013"/>
                <a:gd name="T68" fmla="*/ 2646 w 2646"/>
                <a:gd name="T69" fmla="*/ 6013 h 60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46" h="6013">
                  <a:moveTo>
                    <a:pt x="1353" y="5630"/>
                  </a:moveTo>
                  <a:cubicBezTo>
                    <a:pt x="1225" y="5547"/>
                    <a:pt x="1015" y="5460"/>
                    <a:pt x="819" y="5218"/>
                  </a:cubicBezTo>
                  <a:cubicBezTo>
                    <a:pt x="623" y="4976"/>
                    <a:pt x="308" y="4556"/>
                    <a:pt x="176" y="4176"/>
                  </a:cubicBezTo>
                  <a:cubicBezTo>
                    <a:pt x="44" y="3796"/>
                    <a:pt x="0" y="3315"/>
                    <a:pt x="30" y="2935"/>
                  </a:cubicBezTo>
                  <a:cubicBezTo>
                    <a:pt x="60" y="2555"/>
                    <a:pt x="212" y="2234"/>
                    <a:pt x="354" y="1898"/>
                  </a:cubicBezTo>
                  <a:cubicBezTo>
                    <a:pt x="496" y="1562"/>
                    <a:pt x="690" y="1190"/>
                    <a:pt x="880" y="920"/>
                  </a:cubicBezTo>
                  <a:cubicBezTo>
                    <a:pt x="1070" y="650"/>
                    <a:pt x="1313" y="420"/>
                    <a:pt x="1494" y="277"/>
                  </a:cubicBezTo>
                  <a:cubicBezTo>
                    <a:pt x="1675" y="134"/>
                    <a:pt x="1837" y="105"/>
                    <a:pt x="1968" y="61"/>
                  </a:cubicBezTo>
                  <a:cubicBezTo>
                    <a:pt x="2099" y="17"/>
                    <a:pt x="2170" y="0"/>
                    <a:pt x="2283" y="10"/>
                  </a:cubicBezTo>
                  <a:cubicBezTo>
                    <a:pt x="2396" y="20"/>
                    <a:pt x="2590" y="30"/>
                    <a:pt x="2646" y="121"/>
                  </a:cubicBezTo>
                  <a:lnTo>
                    <a:pt x="2620" y="557"/>
                  </a:lnTo>
                  <a:cubicBezTo>
                    <a:pt x="2605" y="764"/>
                    <a:pt x="2598" y="1162"/>
                    <a:pt x="2554" y="1362"/>
                  </a:cubicBezTo>
                  <a:lnTo>
                    <a:pt x="2356" y="1759"/>
                  </a:lnTo>
                  <a:lnTo>
                    <a:pt x="2052" y="2367"/>
                  </a:lnTo>
                  <a:cubicBezTo>
                    <a:pt x="1986" y="2574"/>
                    <a:pt x="1957" y="2750"/>
                    <a:pt x="1959" y="3001"/>
                  </a:cubicBezTo>
                  <a:cubicBezTo>
                    <a:pt x="1961" y="3252"/>
                    <a:pt x="2017" y="3653"/>
                    <a:pt x="2065" y="3873"/>
                  </a:cubicBezTo>
                  <a:cubicBezTo>
                    <a:pt x="2113" y="4093"/>
                    <a:pt x="2193" y="4203"/>
                    <a:pt x="2250" y="4322"/>
                  </a:cubicBezTo>
                  <a:cubicBezTo>
                    <a:pt x="2307" y="4441"/>
                    <a:pt x="2387" y="4455"/>
                    <a:pt x="2408" y="4586"/>
                  </a:cubicBezTo>
                  <a:cubicBezTo>
                    <a:pt x="2429" y="4717"/>
                    <a:pt x="2399" y="4889"/>
                    <a:pt x="2379" y="5107"/>
                  </a:cubicBezTo>
                  <a:cubicBezTo>
                    <a:pt x="2359" y="5325"/>
                    <a:pt x="2385" y="5775"/>
                    <a:pt x="2290" y="5894"/>
                  </a:cubicBezTo>
                  <a:cubicBezTo>
                    <a:pt x="2195" y="6013"/>
                    <a:pt x="1967" y="5863"/>
                    <a:pt x="1811" y="5819"/>
                  </a:cubicBezTo>
                  <a:cubicBezTo>
                    <a:pt x="1655" y="5775"/>
                    <a:pt x="1447" y="5671"/>
                    <a:pt x="1353" y="5630"/>
                  </a:cubicBezTo>
                  <a:close/>
                </a:path>
              </a:pathLst>
            </a:custGeom>
            <a:gradFill rotWithShape="1">
              <a:gsLst>
                <a:gs pos="0">
                  <a:srgbClr val="5FB042"/>
                </a:gs>
                <a:gs pos="50000">
                  <a:srgbClr val="89FF89"/>
                </a:gs>
                <a:gs pos="100000">
                  <a:srgbClr val="5FB042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32" name="Freeform 58"/>
            <p:cNvSpPr>
              <a:spLocks/>
            </p:cNvSpPr>
            <p:nvPr/>
          </p:nvSpPr>
          <p:spPr bwMode="auto">
            <a:xfrm rot="-2879113">
              <a:off x="8897" y="9743"/>
              <a:ext cx="1124" cy="2431"/>
            </a:xfrm>
            <a:custGeom>
              <a:avLst/>
              <a:gdLst>
                <a:gd name="T0" fmla="*/ 269 w 2737"/>
                <a:gd name="T1" fmla="*/ 88 h 5921"/>
                <a:gd name="T2" fmla="*/ 342 w 2737"/>
                <a:gd name="T3" fmla="*/ 179 h 5921"/>
                <a:gd name="T4" fmla="*/ 434 w 2737"/>
                <a:gd name="T5" fmla="*/ 371 h 5921"/>
                <a:gd name="T6" fmla="*/ 454 w 2737"/>
                <a:gd name="T7" fmla="*/ 585 h 5921"/>
                <a:gd name="T8" fmla="*/ 390 w 2737"/>
                <a:gd name="T9" fmla="*/ 774 h 5921"/>
                <a:gd name="T10" fmla="*/ 276 w 2737"/>
                <a:gd name="T11" fmla="*/ 901 h 5921"/>
                <a:gd name="T12" fmla="*/ 160 w 2737"/>
                <a:gd name="T13" fmla="*/ 968 h 5921"/>
                <a:gd name="T14" fmla="*/ 33 w 2737"/>
                <a:gd name="T15" fmla="*/ 995 h 5921"/>
                <a:gd name="T16" fmla="*/ 4 w 2737"/>
                <a:gd name="T17" fmla="*/ 948 h 5921"/>
                <a:gd name="T18" fmla="*/ 9 w 2737"/>
                <a:gd name="T19" fmla="*/ 854 h 5921"/>
                <a:gd name="T20" fmla="*/ 17 w 2737"/>
                <a:gd name="T21" fmla="*/ 752 h 5921"/>
                <a:gd name="T22" fmla="*/ 62 w 2737"/>
                <a:gd name="T23" fmla="*/ 712 h 5921"/>
                <a:gd name="T24" fmla="*/ 90 w 2737"/>
                <a:gd name="T25" fmla="*/ 667 h 5921"/>
                <a:gd name="T26" fmla="*/ 126 w 2737"/>
                <a:gd name="T27" fmla="*/ 572 h 5921"/>
                <a:gd name="T28" fmla="*/ 129 w 2737"/>
                <a:gd name="T29" fmla="*/ 420 h 5921"/>
                <a:gd name="T30" fmla="*/ 98 w 2737"/>
                <a:gd name="T31" fmla="*/ 322 h 5921"/>
                <a:gd name="T32" fmla="*/ 46 w 2737"/>
                <a:gd name="T33" fmla="*/ 207 h 5921"/>
                <a:gd name="T34" fmla="*/ 48 w 2737"/>
                <a:gd name="T35" fmla="*/ 106 h 5921"/>
                <a:gd name="T36" fmla="*/ 76 w 2737"/>
                <a:gd name="T37" fmla="*/ 13 h 5921"/>
                <a:gd name="T38" fmla="*/ 191 w 2737"/>
                <a:gd name="T39" fmla="*/ 30 h 5921"/>
                <a:gd name="T40" fmla="*/ 269 w 2737"/>
                <a:gd name="T41" fmla="*/ 88 h 59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37"/>
                <a:gd name="T64" fmla="*/ 0 h 5921"/>
                <a:gd name="T65" fmla="*/ 2737 w 2737"/>
                <a:gd name="T66" fmla="*/ 5921 h 59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37" h="5921">
                  <a:moveTo>
                    <a:pt x="1596" y="524"/>
                  </a:moveTo>
                  <a:cubicBezTo>
                    <a:pt x="1745" y="671"/>
                    <a:pt x="1867" y="784"/>
                    <a:pt x="2030" y="1064"/>
                  </a:cubicBezTo>
                  <a:cubicBezTo>
                    <a:pt x="2193" y="1344"/>
                    <a:pt x="2464" y="1801"/>
                    <a:pt x="2574" y="2202"/>
                  </a:cubicBezTo>
                  <a:cubicBezTo>
                    <a:pt x="2684" y="2603"/>
                    <a:pt x="2737" y="3072"/>
                    <a:pt x="2693" y="3470"/>
                  </a:cubicBezTo>
                  <a:cubicBezTo>
                    <a:pt x="2649" y="3868"/>
                    <a:pt x="2486" y="4280"/>
                    <a:pt x="2310" y="4593"/>
                  </a:cubicBezTo>
                  <a:cubicBezTo>
                    <a:pt x="2134" y="4906"/>
                    <a:pt x="1863" y="5154"/>
                    <a:pt x="1636" y="5346"/>
                  </a:cubicBezTo>
                  <a:cubicBezTo>
                    <a:pt x="1409" y="5538"/>
                    <a:pt x="1189" y="5651"/>
                    <a:pt x="949" y="5743"/>
                  </a:cubicBezTo>
                  <a:cubicBezTo>
                    <a:pt x="709" y="5835"/>
                    <a:pt x="350" y="5921"/>
                    <a:pt x="196" y="5901"/>
                  </a:cubicBezTo>
                  <a:cubicBezTo>
                    <a:pt x="42" y="5881"/>
                    <a:pt x="48" y="5763"/>
                    <a:pt x="24" y="5624"/>
                  </a:cubicBezTo>
                  <a:cubicBezTo>
                    <a:pt x="0" y="5485"/>
                    <a:pt x="37" y="5263"/>
                    <a:pt x="50" y="5069"/>
                  </a:cubicBezTo>
                  <a:cubicBezTo>
                    <a:pt x="63" y="4875"/>
                    <a:pt x="50" y="4602"/>
                    <a:pt x="103" y="4461"/>
                  </a:cubicBezTo>
                  <a:lnTo>
                    <a:pt x="367" y="4223"/>
                  </a:lnTo>
                  <a:lnTo>
                    <a:pt x="533" y="3957"/>
                  </a:lnTo>
                  <a:cubicBezTo>
                    <a:pt x="597" y="3818"/>
                    <a:pt x="712" y="3635"/>
                    <a:pt x="751" y="3391"/>
                  </a:cubicBezTo>
                  <a:cubicBezTo>
                    <a:pt x="790" y="3147"/>
                    <a:pt x="793" y="2740"/>
                    <a:pt x="764" y="2493"/>
                  </a:cubicBezTo>
                  <a:cubicBezTo>
                    <a:pt x="735" y="2246"/>
                    <a:pt x="661" y="2123"/>
                    <a:pt x="579" y="1911"/>
                  </a:cubicBezTo>
                  <a:cubicBezTo>
                    <a:pt x="497" y="1699"/>
                    <a:pt x="324" y="1437"/>
                    <a:pt x="275" y="1224"/>
                  </a:cubicBezTo>
                  <a:cubicBezTo>
                    <a:pt x="226" y="1011"/>
                    <a:pt x="255" y="822"/>
                    <a:pt x="285" y="631"/>
                  </a:cubicBezTo>
                  <a:cubicBezTo>
                    <a:pt x="315" y="440"/>
                    <a:pt x="313" y="150"/>
                    <a:pt x="454" y="75"/>
                  </a:cubicBezTo>
                  <a:cubicBezTo>
                    <a:pt x="595" y="0"/>
                    <a:pt x="944" y="106"/>
                    <a:pt x="1134" y="181"/>
                  </a:cubicBezTo>
                  <a:cubicBezTo>
                    <a:pt x="1324" y="256"/>
                    <a:pt x="1447" y="377"/>
                    <a:pt x="1596" y="524"/>
                  </a:cubicBezTo>
                  <a:close/>
                </a:path>
              </a:pathLst>
            </a:custGeom>
            <a:gradFill rotWithShape="1">
              <a:gsLst>
                <a:gs pos="0">
                  <a:srgbClr val="5FB042"/>
                </a:gs>
                <a:gs pos="50000">
                  <a:srgbClr val="89FF89"/>
                </a:gs>
                <a:gs pos="100000">
                  <a:srgbClr val="5FB042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33" name="Freeform 59" descr="Newsprint"/>
            <p:cNvSpPr>
              <a:spLocks/>
            </p:cNvSpPr>
            <p:nvPr/>
          </p:nvSpPr>
          <p:spPr bwMode="auto">
            <a:xfrm rot="-2879113">
              <a:off x="8308" y="10535"/>
              <a:ext cx="983" cy="2312"/>
            </a:xfrm>
            <a:custGeom>
              <a:avLst/>
              <a:gdLst>
                <a:gd name="T0" fmla="*/ 180 w 2395"/>
                <a:gd name="T1" fmla="*/ 861 h 5632"/>
                <a:gd name="T2" fmla="*/ 95 w 2395"/>
                <a:gd name="T3" fmla="*/ 775 h 5632"/>
                <a:gd name="T4" fmla="*/ 13 w 2395"/>
                <a:gd name="T5" fmla="*/ 590 h 5632"/>
                <a:gd name="T6" fmla="*/ 16 w 2395"/>
                <a:gd name="T7" fmla="*/ 434 h 5632"/>
                <a:gd name="T8" fmla="*/ 64 w 2395"/>
                <a:gd name="T9" fmla="*/ 281 h 5632"/>
                <a:gd name="T10" fmla="*/ 142 w 2395"/>
                <a:gd name="T11" fmla="*/ 136 h 5632"/>
                <a:gd name="T12" fmla="*/ 233 w 2395"/>
                <a:gd name="T13" fmla="*/ 41 h 5632"/>
                <a:gd name="T14" fmla="*/ 303 w 2395"/>
                <a:gd name="T15" fmla="*/ 9 h 5632"/>
                <a:gd name="T16" fmla="*/ 350 w 2395"/>
                <a:gd name="T17" fmla="*/ 2 h 5632"/>
                <a:gd name="T18" fmla="*/ 403 w 2395"/>
                <a:gd name="T19" fmla="*/ 18 h 5632"/>
                <a:gd name="T20" fmla="*/ 400 w 2395"/>
                <a:gd name="T21" fmla="*/ 83 h 5632"/>
                <a:gd name="T22" fmla="*/ 390 w 2395"/>
                <a:gd name="T23" fmla="*/ 179 h 5632"/>
                <a:gd name="T24" fmla="*/ 326 w 2395"/>
                <a:gd name="T25" fmla="*/ 250 h 5632"/>
                <a:gd name="T26" fmla="*/ 270 w 2395"/>
                <a:gd name="T27" fmla="*/ 353 h 5632"/>
                <a:gd name="T28" fmla="*/ 252 w 2395"/>
                <a:gd name="T29" fmla="*/ 497 h 5632"/>
                <a:gd name="T30" fmla="*/ 278 w 2395"/>
                <a:gd name="T31" fmla="*/ 612 h 5632"/>
                <a:gd name="T32" fmla="*/ 318 w 2395"/>
                <a:gd name="T33" fmla="*/ 686 h 5632"/>
                <a:gd name="T34" fmla="*/ 362 w 2395"/>
                <a:gd name="T35" fmla="*/ 766 h 5632"/>
                <a:gd name="T36" fmla="*/ 349 w 2395"/>
                <a:gd name="T37" fmla="*/ 925 h 5632"/>
                <a:gd name="T38" fmla="*/ 262 w 2395"/>
                <a:gd name="T39" fmla="*/ 909 h 5632"/>
                <a:gd name="T40" fmla="*/ 180 w 2395"/>
                <a:gd name="T41" fmla="*/ 861 h 56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95"/>
                <a:gd name="T64" fmla="*/ 0 h 5632"/>
                <a:gd name="T65" fmla="*/ 2395 w 2395"/>
                <a:gd name="T66" fmla="*/ 5632 h 56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95" h="5632">
                  <a:moveTo>
                    <a:pt x="1068" y="5109"/>
                  </a:moveTo>
                  <a:cubicBezTo>
                    <a:pt x="903" y="4977"/>
                    <a:pt x="731" y="4866"/>
                    <a:pt x="566" y="4599"/>
                  </a:cubicBezTo>
                  <a:cubicBezTo>
                    <a:pt x="401" y="4332"/>
                    <a:pt x="156" y="3841"/>
                    <a:pt x="78" y="3504"/>
                  </a:cubicBezTo>
                  <a:cubicBezTo>
                    <a:pt x="0" y="3167"/>
                    <a:pt x="47" y="2882"/>
                    <a:pt x="98" y="2576"/>
                  </a:cubicBezTo>
                  <a:cubicBezTo>
                    <a:pt x="149" y="2270"/>
                    <a:pt x="258" y="1961"/>
                    <a:pt x="383" y="1666"/>
                  </a:cubicBezTo>
                  <a:cubicBezTo>
                    <a:pt x="507" y="1371"/>
                    <a:pt x="678" y="1045"/>
                    <a:pt x="845" y="808"/>
                  </a:cubicBezTo>
                  <a:cubicBezTo>
                    <a:pt x="1011" y="571"/>
                    <a:pt x="1225" y="369"/>
                    <a:pt x="1384" y="243"/>
                  </a:cubicBezTo>
                  <a:cubicBezTo>
                    <a:pt x="1543" y="118"/>
                    <a:pt x="1685" y="92"/>
                    <a:pt x="1800" y="54"/>
                  </a:cubicBezTo>
                  <a:cubicBezTo>
                    <a:pt x="1915" y="15"/>
                    <a:pt x="1977" y="0"/>
                    <a:pt x="2076" y="9"/>
                  </a:cubicBezTo>
                  <a:cubicBezTo>
                    <a:pt x="2176" y="18"/>
                    <a:pt x="2346" y="26"/>
                    <a:pt x="2395" y="106"/>
                  </a:cubicBezTo>
                  <a:lnTo>
                    <a:pt x="2372" y="489"/>
                  </a:lnTo>
                  <a:cubicBezTo>
                    <a:pt x="2358" y="648"/>
                    <a:pt x="2385" y="893"/>
                    <a:pt x="2313" y="1059"/>
                  </a:cubicBezTo>
                  <a:lnTo>
                    <a:pt x="1938" y="1486"/>
                  </a:lnTo>
                  <a:cubicBezTo>
                    <a:pt x="1819" y="1658"/>
                    <a:pt x="1675" y="1850"/>
                    <a:pt x="1601" y="2094"/>
                  </a:cubicBezTo>
                  <a:cubicBezTo>
                    <a:pt x="1527" y="2338"/>
                    <a:pt x="1487" y="2693"/>
                    <a:pt x="1496" y="2949"/>
                  </a:cubicBezTo>
                  <a:cubicBezTo>
                    <a:pt x="1505" y="3205"/>
                    <a:pt x="1588" y="3443"/>
                    <a:pt x="1653" y="3631"/>
                  </a:cubicBezTo>
                  <a:cubicBezTo>
                    <a:pt x="1718" y="3819"/>
                    <a:pt x="1803" y="3921"/>
                    <a:pt x="1886" y="4074"/>
                  </a:cubicBezTo>
                  <a:cubicBezTo>
                    <a:pt x="1969" y="4227"/>
                    <a:pt x="2117" y="4310"/>
                    <a:pt x="2148" y="4546"/>
                  </a:cubicBezTo>
                  <a:cubicBezTo>
                    <a:pt x="2179" y="4782"/>
                    <a:pt x="2172" y="5350"/>
                    <a:pt x="2073" y="5491"/>
                  </a:cubicBezTo>
                  <a:cubicBezTo>
                    <a:pt x="1974" y="5632"/>
                    <a:pt x="1724" y="5458"/>
                    <a:pt x="1556" y="5394"/>
                  </a:cubicBezTo>
                  <a:cubicBezTo>
                    <a:pt x="1388" y="5330"/>
                    <a:pt x="1195" y="5245"/>
                    <a:pt x="1068" y="5109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34" name="Freeform 60" descr="Newsprint"/>
            <p:cNvSpPr>
              <a:spLocks/>
            </p:cNvSpPr>
            <p:nvPr/>
          </p:nvSpPr>
          <p:spPr bwMode="auto">
            <a:xfrm rot="-2879113">
              <a:off x="8941" y="9776"/>
              <a:ext cx="988" cy="2320"/>
            </a:xfrm>
            <a:custGeom>
              <a:avLst/>
              <a:gdLst>
                <a:gd name="T0" fmla="*/ 223 w 2406"/>
                <a:gd name="T1" fmla="*/ 88 h 5652"/>
                <a:gd name="T2" fmla="*/ 294 w 2406"/>
                <a:gd name="T3" fmla="*/ 189 h 5652"/>
                <a:gd name="T4" fmla="*/ 383 w 2406"/>
                <a:gd name="T5" fmla="*/ 377 h 5652"/>
                <a:gd name="T6" fmla="*/ 402 w 2406"/>
                <a:gd name="T7" fmla="*/ 544 h 5652"/>
                <a:gd name="T8" fmla="*/ 362 w 2406"/>
                <a:gd name="T9" fmla="*/ 712 h 5652"/>
                <a:gd name="T10" fmla="*/ 259 w 2406"/>
                <a:gd name="T11" fmla="*/ 855 h 5652"/>
                <a:gd name="T12" fmla="*/ 170 w 2406"/>
                <a:gd name="T13" fmla="*/ 908 h 5652"/>
                <a:gd name="T14" fmla="*/ 100 w 2406"/>
                <a:gd name="T15" fmla="*/ 940 h 5652"/>
                <a:gd name="T16" fmla="*/ 51 w 2406"/>
                <a:gd name="T17" fmla="*/ 952 h 5652"/>
                <a:gd name="T18" fmla="*/ 0 w 2406"/>
                <a:gd name="T19" fmla="*/ 938 h 5652"/>
                <a:gd name="T20" fmla="*/ 3 w 2406"/>
                <a:gd name="T21" fmla="*/ 867 h 5652"/>
                <a:gd name="T22" fmla="*/ 13 w 2406"/>
                <a:gd name="T23" fmla="*/ 770 h 5652"/>
                <a:gd name="T24" fmla="*/ 81 w 2406"/>
                <a:gd name="T25" fmla="*/ 703 h 5652"/>
                <a:gd name="T26" fmla="*/ 153 w 2406"/>
                <a:gd name="T27" fmla="*/ 599 h 5652"/>
                <a:gd name="T28" fmla="*/ 170 w 2406"/>
                <a:gd name="T29" fmla="*/ 453 h 5652"/>
                <a:gd name="T30" fmla="*/ 133 w 2406"/>
                <a:gd name="T31" fmla="*/ 339 h 5652"/>
                <a:gd name="T32" fmla="*/ 85 w 2406"/>
                <a:gd name="T33" fmla="*/ 263 h 5652"/>
                <a:gd name="T34" fmla="*/ 41 w 2406"/>
                <a:gd name="T35" fmla="*/ 183 h 5652"/>
                <a:gd name="T36" fmla="*/ 54 w 2406"/>
                <a:gd name="T37" fmla="*/ 24 h 5652"/>
                <a:gd name="T38" fmla="*/ 141 w 2406"/>
                <a:gd name="T39" fmla="*/ 40 h 5652"/>
                <a:gd name="T40" fmla="*/ 223 w 2406"/>
                <a:gd name="T41" fmla="*/ 88 h 56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06"/>
                <a:gd name="T64" fmla="*/ 0 h 5652"/>
                <a:gd name="T65" fmla="*/ 2406 w 2406"/>
                <a:gd name="T66" fmla="*/ 5652 h 56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06" h="5652">
                  <a:moveTo>
                    <a:pt x="1323" y="523"/>
                  </a:moveTo>
                  <a:cubicBezTo>
                    <a:pt x="1474" y="670"/>
                    <a:pt x="1582" y="834"/>
                    <a:pt x="1740" y="1120"/>
                  </a:cubicBezTo>
                  <a:cubicBezTo>
                    <a:pt x="1898" y="1406"/>
                    <a:pt x="2165" y="1886"/>
                    <a:pt x="2272" y="2237"/>
                  </a:cubicBezTo>
                  <a:cubicBezTo>
                    <a:pt x="2379" y="2588"/>
                    <a:pt x="2406" y="2896"/>
                    <a:pt x="2385" y="3227"/>
                  </a:cubicBezTo>
                  <a:cubicBezTo>
                    <a:pt x="2364" y="3558"/>
                    <a:pt x="2286" y="3918"/>
                    <a:pt x="2145" y="4225"/>
                  </a:cubicBezTo>
                  <a:cubicBezTo>
                    <a:pt x="2004" y="4532"/>
                    <a:pt x="1726" y="4878"/>
                    <a:pt x="1537" y="5072"/>
                  </a:cubicBezTo>
                  <a:cubicBezTo>
                    <a:pt x="1348" y="5266"/>
                    <a:pt x="1165" y="5305"/>
                    <a:pt x="1008" y="5389"/>
                  </a:cubicBezTo>
                  <a:cubicBezTo>
                    <a:pt x="851" y="5473"/>
                    <a:pt x="710" y="5535"/>
                    <a:pt x="592" y="5578"/>
                  </a:cubicBezTo>
                  <a:cubicBezTo>
                    <a:pt x="474" y="5621"/>
                    <a:pt x="399" y="5652"/>
                    <a:pt x="300" y="5650"/>
                  </a:cubicBezTo>
                  <a:cubicBezTo>
                    <a:pt x="201" y="5648"/>
                    <a:pt x="47" y="5651"/>
                    <a:pt x="0" y="5567"/>
                  </a:cubicBezTo>
                  <a:lnTo>
                    <a:pt x="20" y="5143"/>
                  </a:lnTo>
                  <a:cubicBezTo>
                    <a:pt x="33" y="4977"/>
                    <a:pt x="2" y="4735"/>
                    <a:pt x="79" y="4573"/>
                  </a:cubicBezTo>
                  <a:lnTo>
                    <a:pt x="480" y="4172"/>
                  </a:lnTo>
                  <a:cubicBezTo>
                    <a:pt x="618" y="4003"/>
                    <a:pt x="820" y="3804"/>
                    <a:pt x="907" y="3557"/>
                  </a:cubicBezTo>
                  <a:cubicBezTo>
                    <a:pt x="994" y="3310"/>
                    <a:pt x="1025" y="2944"/>
                    <a:pt x="1005" y="2687"/>
                  </a:cubicBezTo>
                  <a:cubicBezTo>
                    <a:pt x="985" y="2430"/>
                    <a:pt x="870" y="2200"/>
                    <a:pt x="787" y="2012"/>
                  </a:cubicBezTo>
                  <a:cubicBezTo>
                    <a:pt x="704" y="1824"/>
                    <a:pt x="596" y="1712"/>
                    <a:pt x="505" y="1558"/>
                  </a:cubicBezTo>
                  <a:cubicBezTo>
                    <a:pt x="414" y="1404"/>
                    <a:pt x="274" y="1322"/>
                    <a:pt x="243" y="1086"/>
                  </a:cubicBezTo>
                  <a:cubicBezTo>
                    <a:pt x="212" y="850"/>
                    <a:pt x="219" y="282"/>
                    <a:pt x="318" y="141"/>
                  </a:cubicBezTo>
                  <a:cubicBezTo>
                    <a:pt x="417" y="0"/>
                    <a:pt x="667" y="174"/>
                    <a:pt x="835" y="238"/>
                  </a:cubicBezTo>
                  <a:cubicBezTo>
                    <a:pt x="1003" y="302"/>
                    <a:pt x="1196" y="387"/>
                    <a:pt x="1323" y="523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35" name="Oval 61"/>
            <p:cNvSpPr>
              <a:spLocks noChangeArrowheads="1"/>
            </p:cNvSpPr>
            <p:nvPr/>
          </p:nvSpPr>
          <p:spPr bwMode="auto">
            <a:xfrm rot="-8884476">
              <a:off x="9742" y="11030"/>
              <a:ext cx="277" cy="248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IN"/>
            </a:p>
          </p:txBody>
        </p:sp>
        <p:sp>
          <p:nvSpPr>
            <p:cNvPr id="21536" name="Oval 62"/>
            <p:cNvSpPr>
              <a:spLocks noChangeArrowheads="1"/>
            </p:cNvSpPr>
            <p:nvPr/>
          </p:nvSpPr>
          <p:spPr bwMode="auto">
            <a:xfrm rot="-8884476">
              <a:off x="8740" y="11897"/>
              <a:ext cx="277" cy="24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IN"/>
            </a:p>
          </p:txBody>
        </p:sp>
        <p:sp>
          <p:nvSpPr>
            <p:cNvPr id="21537" name="Oval 63"/>
            <p:cNvSpPr>
              <a:spLocks noChangeArrowheads="1"/>
            </p:cNvSpPr>
            <p:nvPr/>
          </p:nvSpPr>
          <p:spPr bwMode="auto">
            <a:xfrm rot="-2581159">
              <a:off x="9408" y="10585"/>
              <a:ext cx="147" cy="204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1538" name="Oval 64"/>
            <p:cNvSpPr>
              <a:spLocks noChangeArrowheads="1"/>
            </p:cNvSpPr>
            <p:nvPr/>
          </p:nvSpPr>
          <p:spPr bwMode="auto">
            <a:xfrm rot="-2581159">
              <a:off x="9626" y="10735"/>
              <a:ext cx="147" cy="204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1539" name="Oval 65"/>
            <p:cNvSpPr>
              <a:spLocks noChangeArrowheads="1"/>
            </p:cNvSpPr>
            <p:nvPr/>
          </p:nvSpPr>
          <p:spPr bwMode="auto">
            <a:xfrm rot="-2581159">
              <a:off x="9021" y="10531"/>
              <a:ext cx="147" cy="204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1540" name="Oval 66"/>
            <p:cNvSpPr>
              <a:spLocks noChangeArrowheads="1"/>
            </p:cNvSpPr>
            <p:nvPr/>
          </p:nvSpPr>
          <p:spPr bwMode="auto">
            <a:xfrm rot="-2581159">
              <a:off x="8441" y="11520"/>
              <a:ext cx="146" cy="204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1541" name="Oval 67"/>
            <p:cNvSpPr>
              <a:spLocks noChangeArrowheads="1"/>
            </p:cNvSpPr>
            <p:nvPr/>
          </p:nvSpPr>
          <p:spPr bwMode="auto">
            <a:xfrm rot="-2581159">
              <a:off x="9439" y="12034"/>
              <a:ext cx="146" cy="203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1542" name="Oval 68"/>
            <p:cNvSpPr>
              <a:spLocks noChangeArrowheads="1"/>
            </p:cNvSpPr>
            <p:nvPr/>
          </p:nvSpPr>
          <p:spPr bwMode="auto">
            <a:xfrm rot="-1526882">
              <a:off x="9884" y="11419"/>
              <a:ext cx="146" cy="204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1543" name="Oval 69"/>
            <p:cNvSpPr>
              <a:spLocks noChangeArrowheads="1"/>
            </p:cNvSpPr>
            <p:nvPr/>
          </p:nvSpPr>
          <p:spPr bwMode="auto">
            <a:xfrm rot="-1701669">
              <a:off x="8352" y="11336"/>
              <a:ext cx="146" cy="203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1544" name="Oval 70"/>
            <p:cNvSpPr>
              <a:spLocks noChangeArrowheads="1"/>
            </p:cNvSpPr>
            <p:nvPr/>
          </p:nvSpPr>
          <p:spPr bwMode="auto">
            <a:xfrm rot="-2581159">
              <a:off x="8255" y="11041"/>
              <a:ext cx="146" cy="204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1545" name="Oval 71"/>
            <p:cNvSpPr>
              <a:spLocks noChangeArrowheads="1"/>
            </p:cNvSpPr>
            <p:nvPr/>
          </p:nvSpPr>
          <p:spPr bwMode="auto">
            <a:xfrm rot="-2581159">
              <a:off x="8688" y="10528"/>
              <a:ext cx="147" cy="204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1546" name="Oval 72"/>
            <p:cNvSpPr>
              <a:spLocks noChangeArrowheads="1"/>
            </p:cNvSpPr>
            <p:nvPr/>
          </p:nvSpPr>
          <p:spPr bwMode="auto">
            <a:xfrm rot="-5003375">
              <a:off x="8692" y="10362"/>
              <a:ext cx="147" cy="204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/>
            </a:p>
          </p:txBody>
        </p:sp>
        <p:sp>
          <p:nvSpPr>
            <p:cNvPr id="21547" name="Oval 73"/>
            <p:cNvSpPr>
              <a:spLocks noChangeArrowheads="1"/>
            </p:cNvSpPr>
            <p:nvPr/>
          </p:nvSpPr>
          <p:spPr bwMode="auto">
            <a:xfrm rot="-5325890">
              <a:off x="9149" y="10372"/>
              <a:ext cx="146" cy="204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/>
            </a:p>
          </p:txBody>
        </p:sp>
        <p:sp>
          <p:nvSpPr>
            <p:cNvPr id="21548" name="Oval 74"/>
            <p:cNvSpPr>
              <a:spLocks noChangeArrowheads="1"/>
            </p:cNvSpPr>
            <p:nvPr/>
          </p:nvSpPr>
          <p:spPr bwMode="auto">
            <a:xfrm rot="-5777212">
              <a:off x="9381" y="10795"/>
              <a:ext cx="146" cy="203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/>
            </a:p>
          </p:txBody>
        </p:sp>
        <p:sp>
          <p:nvSpPr>
            <p:cNvPr id="21549" name="Oval 75"/>
            <p:cNvSpPr>
              <a:spLocks noChangeArrowheads="1"/>
            </p:cNvSpPr>
            <p:nvPr/>
          </p:nvSpPr>
          <p:spPr bwMode="auto">
            <a:xfrm rot="-2581159">
              <a:off x="9228" y="12031"/>
              <a:ext cx="147" cy="204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1550" name="Oval 76"/>
            <p:cNvSpPr>
              <a:spLocks noChangeArrowheads="1"/>
            </p:cNvSpPr>
            <p:nvPr/>
          </p:nvSpPr>
          <p:spPr bwMode="auto">
            <a:xfrm rot="1537522">
              <a:off x="9088" y="11921"/>
              <a:ext cx="147" cy="203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1551" name="Oval 77"/>
            <p:cNvSpPr>
              <a:spLocks noChangeArrowheads="1"/>
            </p:cNvSpPr>
            <p:nvPr/>
          </p:nvSpPr>
          <p:spPr bwMode="auto">
            <a:xfrm rot="934435">
              <a:off x="9787" y="11605"/>
              <a:ext cx="147" cy="204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1131888" y="1149350"/>
            <a:ext cx="2289175" cy="1503363"/>
            <a:chOff x="951" y="2548"/>
            <a:chExt cx="3604" cy="2367"/>
          </a:xfrm>
        </p:grpSpPr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951" y="3038"/>
              <a:ext cx="726" cy="724"/>
              <a:chOff x="2365" y="2391"/>
              <a:chExt cx="726" cy="726"/>
            </a:xfrm>
          </p:grpSpPr>
          <p:sp>
            <p:nvSpPr>
              <p:cNvPr id="21529" name="Oval 80"/>
              <p:cNvSpPr>
                <a:spLocks noChangeArrowheads="1"/>
              </p:cNvSpPr>
              <p:nvPr/>
            </p:nvSpPr>
            <p:spPr bwMode="auto">
              <a:xfrm>
                <a:off x="2365" y="2391"/>
                <a:ext cx="726" cy="726"/>
              </a:xfrm>
              <a:prstGeom prst="ellipse">
                <a:avLst/>
              </a:prstGeom>
              <a:solidFill>
                <a:srgbClr val="B4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30" name="Oval 81"/>
              <p:cNvSpPr>
                <a:spLocks noChangeArrowheads="1"/>
              </p:cNvSpPr>
              <p:nvPr/>
            </p:nvSpPr>
            <p:spPr bwMode="auto">
              <a:xfrm>
                <a:off x="2485" y="2512"/>
                <a:ext cx="475" cy="47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9" name="Group 82"/>
            <p:cNvGrpSpPr>
              <a:grpSpLocks/>
            </p:cNvGrpSpPr>
            <p:nvPr/>
          </p:nvGrpSpPr>
          <p:grpSpPr bwMode="auto">
            <a:xfrm>
              <a:off x="2808" y="3264"/>
              <a:ext cx="724" cy="726"/>
              <a:chOff x="2365" y="2391"/>
              <a:chExt cx="726" cy="726"/>
            </a:xfrm>
          </p:grpSpPr>
          <p:sp>
            <p:nvSpPr>
              <p:cNvPr id="21527" name="Oval 83"/>
              <p:cNvSpPr>
                <a:spLocks noChangeArrowheads="1"/>
              </p:cNvSpPr>
              <p:nvPr/>
            </p:nvSpPr>
            <p:spPr bwMode="auto">
              <a:xfrm>
                <a:off x="2365" y="2391"/>
                <a:ext cx="726" cy="726"/>
              </a:xfrm>
              <a:prstGeom prst="ellipse">
                <a:avLst/>
              </a:prstGeom>
              <a:solidFill>
                <a:srgbClr val="B4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28" name="Oval 84"/>
              <p:cNvSpPr>
                <a:spLocks noChangeArrowheads="1"/>
              </p:cNvSpPr>
              <p:nvPr/>
            </p:nvSpPr>
            <p:spPr bwMode="auto">
              <a:xfrm>
                <a:off x="2485" y="2512"/>
                <a:ext cx="475" cy="47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0" name="Group 85"/>
            <p:cNvGrpSpPr>
              <a:grpSpLocks/>
            </p:cNvGrpSpPr>
            <p:nvPr/>
          </p:nvGrpSpPr>
          <p:grpSpPr bwMode="auto">
            <a:xfrm>
              <a:off x="1784" y="2548"/>
              <a:ext cx="726" cy="726"/>
              <a:chOff x="2365" y="2391"/>
              <a:chExt cx="726" cy="726"/>
            </a:xfrm>
          </p:grpSpPr>
          <p:sp>
            <p:nvSpPr>
              <p:cNvPr id="21525" name="Oval 86"/>
              <p:cNvSpPr>
                <a:spLocks noChangeArrowheads="1"/>
              </p:cNvSpPr>
              <p:nvPr/>
            </p:nvSpPr>
            <p:spPr bwMode="auto">
              <a:xfrm>
                <a:off x="2365" y="2391"/>
                <a:ext cx="726" cy="726"/>
              </a:xfrm>
              <a:prstGeom prst="ellipse">
                <a:avLst/>
              </a:prstGeom>
              <a:solidFill>
                <a:srgbClr val="B4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26" name="Oval 87"/>
              <p:cNvSpPr>
                <a:spLocks noChangeArrowheads="1"/>
              </p:cNvSpPr>
              <p:nvPr/>
            </p:nvSpPr>
            <p:spPr bwMode="auto">
              <a:xfrm>
                <a:off x="2485" y="2512"/>
                <a:ext cx="475" cy="47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1" name="Group 88"/>
            <p:cNvGrpSpPr>
              <a:grpSpLocks/>
            </p:cNvGrpSpPr>
            <p:nvPr/>
          </p:nvGrpSpPr>
          <p:grpSpPr bwMode="auto">
            <a:xfrm>
              <a:off x="2619" y="4190"/>
              <a:ext cx="726" cy="725"/>
              <a:chOff x="2365" y="2391"/>
              <a:chExt cx="726" cy="726"/>
            </a:xfrm>
          </p:grpSpPr>
          <p:sp>
            <p:nvSpPr>
              <p:cNvPr id="21523" name="Oval 89"/>
              <p:cNvSpPr>
                <a:spLocks noChangeArrowheads="1"/>
              </p:cNvSpPr>
              <p:nvPr/>
            </p:nvSpPr>
            <p:spPr bwMode="auto">
              <a:xfrm>
                <a:off x="2365" y="2391"/>
                <a:ext cx="726" cy="726"/>
              </a:xfrm>
              <a:prstGeom prst="ellipse">
                <a:avLst/>
              </a:prstGeom>
              <a:solidFill>
                <a:srgbClr val="B4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24" name="Oval 90"/>
              <p:cNvSpPr>
                <a:spLocks noChangeArrowheads="1"/>
              </p:cNvSpPr>
              <p:nvPr/>
            </p:nvSpPr>
            <p:spPr bwMode="auto">
              <a:xfrm>
                <a:off x="2485" y="2512"/>
                <a:ext cx="475" cy="47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2" name="Group 91"/>
            <p:cNvGrpSpPr>
              <a:grpSpLocks/>
            </p:cNvGrpSpPr>
            <p:nvPr/>
          </p:nvGrpSpPr>
          <p:grpSpPr bwMode="auto">
            <a:xfrm>
              <a:off x="3829" y="3439"/>
              <a:ext cx="726" cy="724"/>
              <a:chOff x="2365" y="2391"/>
              <a:chExt cx="726" cy="726"/>
            </a:xfrm>
          </p:grpSpPr>
          <p:sp>
            <p:nvSpPr>
              <p:cNvPr id="21521" name="Oval 92"/>
              <p:cNvSpPr>
                <a:spLocks noChangeArrowheads="1"/>
              </p:cNvSpPr>
              <p:nvPr/>
            </p:nvSpPr>
            <p:spPr bwMode="auto">
              <a:xfrm>
                <a:off x="2365" y="2391"/>
                <a:ext cx="726" cy="726"/>
              </a:xfrm>
              <a:prstGeom prst="ellipse">
                <a:avLst/>
              </a:prstGeom>
              <a:solidFill>
                <a:srgbClr val="B4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22" name="Oval 93"/>
              <p:cNvSpPr>
                <a:spLocks noChangeArrowheads="1"/>
              </p:cNvSpPr>
              <p:nvPr/>
            </p:nvSpPr>
            <p:spPr bwMode="auto">
              <a:xfrm>
                <a:off x="2485" y="2512"/>
                <a:ext cx="475" cy="47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3" name="Group 94"/>
            <p:cNvGrpSpPr>
              <a:grpSpLocks/>
            </p:cNvGrpSpPr>
            <p:nvPr/>
          </p:nvGrpSpPr>
          <p:grpSpPr bwMode="auto">
            <a:xfrm>
              <a:off x="1693" y="3527"/>
              <a:ext cx="726" cy="725"/>
              <a:chOff x="2365" y="2391"/>
              <a:chExt cx="726" cy="726"/>
            </a:xfrm>
          </p:grpSpPr>
          <p:sp>
            <p:nvSpPr>
              <p:cNvPr id="21519" name="Oval 95"/>
              <p:cNvSpPr>
                <a:spLocks noChangeArrowheads="1"/>
              </p:cNvSpPr>
              <p:nvPr/>
            </p:nvSpPr>
            <p:spPr bwMode="auto">
              <a:xfrm>
                <a:off x="2365" y="2391"/>
                <a:ext cx="726" cy="726"/>
              </a:xfrm>
              <a:prstGeom prst="ellipse">
                <a:avLst/>
              </a:prstGeom>
              <a:solidFill>
                <a:srgbClr val="B4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20" name="Oval 96"/>
              <p:cNvSpPr>
                <a:spLocks noChangeArrowheads="1"/>
              </p:cNvSpPr>
              <p:nvPr/>
            </p:nvSpPr>
            <p:spPr bwMode="auto">
              <a:xfrm>
                <a:off x="2485" y="2512"/>
                <a:ext cx="475" cy="475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smtClean="0">
                <a:solidFill>
                  <a:schemeClr val="accent1">
                    <a:satMod val="150000"/>
                  </a:schemeClr>
                </a:solidFill>
              </a:rPr>
              <a:t>A tissue  is a group of cell of similar structure that form a shared function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516688" y="1557338"/>
            <a:ext cx="2376487" cy="4679950"/>
            <a:chOff x="4105" y="981"/>
            <a:chExt cx="1497" cy="2948"/>
          </a:xfrm>
        </p:grpSpPr>
        <p:sp>
          <p:nvSpPr>
            <p:cNvPr id="30737" name="AutoShape 19"/>
            <p:cNvSpPr>
              <a:spLocks noChangeArrowheads="1"/>
            </p:cNvSpPr>
            <p:nvPr/>
          </p:nvSpPr>
          <p:spPr bwMode="auto">
            <a:xfrm>
              <a:off x="4105" y="981"/>
              <a:ext cx="1497" cy="29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738" name="Text Box 20"/>
            <p:cNvSpPr txBox="1">
              <a:spLocks noChangeArrowheads="1"/>
            </p:cNvSpPr>
            <p:nvPr/>
          </p:nvSpPr>
          <p:spPr bwMode="auto">
            <a:xfrm>
              <a:off x="4278" y="1026"/>
              <a:ext cx="10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Animal tissues:</a:t>
              </a:r>
            </a:p>
          </p:txBody>
        </p:sp>
        <p:sp>
          <p:nvSpPr>
            <p:cNvPr id="30739" name="Text Box 21"/>
            <p:cNvSpPr txBox="1">
              <a:spLocks noChangeArrowheads="1"/>
            </p:cNvSpPr>
            <p:nvPr/>
          </p:nvSpPr>
          <p:spPr bwMode="auto">
            <a:xfrm>
              <a:off x="4105" y="1253"/>
              <a:ext cx="1451" cy="1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/>
                <a:t>muscle tissue</a:t>
              </a:r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r>
                <a:rPr lang="en-GB"/>
                <a:t/>
              </a:r>
              <a:br>
                <a:rPr lang="en-GB"/>
              </a:br>
              <a:endParaRPr lang="en-GB"/>
            </a:p>
            <a:p>
              <a:pPr algn="ctr"/>
              <a:r>
                <a:rPr lang="en-GB"/>
                <a:t>nervous tissue</a:t>
              </a:r>
            </a:p>
            <a:p>
              <a:pPr algn="ctr"/>
              <a:endParaRPr lang="en-GB"/>
            </a:p>
          </p:txBody>
        </p:sp>
        <p:pic>
          <p:nvPicPr>
            <p:cNvPr id="30740" name="Picture 23"/>
            <p:cNvPicPr>
              <a:picLocks noChangeAspect="1" noChangeArrowheads="1"/>
            </p:cNvPicPr>
            <p:nvPr/>
          </p:nvPicPr>
          <p:blipFill>
            <a:blip r:embed="rId2"/>
            <a:srcRect l="1082" t="3487" r="50905" b="25565"/>
            <a:stretch>
              <a:fillRect/>
            </a:stretch>
          </p:blipFill>
          <p:spPr bwMode="auto">
            <a:xfrm>
              <a:off x="4233" y="1480"/>
              <a:ext cx="1269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1" name="Picture 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54" y="2704"/>
              <a:ext cx="1224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23850" y="1557338"/>
            <a:ext cx="5976938" cy="4679950"/>
            <a:chOff x="204" y="981"/>
            <a:chExt cx="3765" cy="2948"/>
          </a:xfrm>
        </p:grpSpPr>
        <p:sp>
          <p:nvSpPr>
            <p:cNvPr id="30725" name="AutoShape 6"/>
            <p:cNvSpPr>
              <a:spLocks noChangeArrowheads="1"/>
            </p:cNvSpPr>
            <p:nvPr/>
          </p:nvSpPr>
          <p:spPr bwMode="auto">
            <a:xfrm>
              <a:off x="204" y="981"/>
              <a:ext cx="3765" cy="29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26" name="AutoShape 8"/>
            <p:cNvSpPr>
              <a:spLocks/>
            </p:cNvSpPr>
            <p:nvPr/>
          </p:nvSpPr>
          <p:spPr bwMode="auto">
            <a:xfrm>
              <a:off x="2109" y="1525"/>
              <a:ext cx="408" cy="182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727" name="AutoShape 9"/>
            <p:cNvSpPr>
              <a:spLocks/>
            </p:cNvSpPr>
            <p:nvPr/>
          </p:nvSpPr>
          <p:spPr bwMode="auto">
            <a:xfrm>
              <a:off x="2109" y="1730"/>
              <a:ext cx="408" cy="589"/>
            </a:xfrm>
            <a:prstGeom prst="rightBrace">
              <a:avLst>
                <a:gd name="adj1" fmla="val 1203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728" name="AutoShape 10"/>
            <p:cNvSpPr>
              <a:spLocks/>
            </p:cNvSpPr>
            <p:nvPr/>
          </p:nvSpPr>
          <p:spPr bwMode="auto">
            <a:xfrm>
              <a:off x="2125" y="2387"/>
              <a:ext cx="408" cy="635"/>
            </a:xfrm>
            <a:prstGeom prst="rightBrace">
              <a:avLst>
                <a:gd name="adj1" fmla="val 1297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729" name="AutoShape 11"/>
            <p:cNvSpPr>
              <a:spLocks/>
            </p:cNvSpPr>
            <p:nvPr/>
          </p:nvSpPr>
          <p:spPr bwMode="auto">
            <a:xfrm>
              <a:off x="2130" y="3051"/>
              <a:ext cx="408" cy="165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730" name="Text Box 13"/>
            <p:cNvSpPr txBox="1">
              <a:spLocks noChangeArrowheads="1"/>
            </p:cNvSpPr>
            <p:nvPr/>
          </p:nvSpPr>
          <p:spPr bwMode="auto">
            <a:xfrm>
              <a:off x="2528" y="1413"/>
              <a:ext cx="11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upper epidermal </a:t>
              </a:r>
            </a:p>
            <a:p>
              <a:r>
                <a:rPr lang="en-GB"/>
                <a:t>tissue</a:t>
              </a:r>
            </a:p>
          </p:txBody>
        </p:sp>
        <p:sp>
          <p:nvSpPr>
            <p:cNvPr id="30731" name="Text Box 14"/>
            <p:cNvSpPr txBox="1">
              <a:spLocks noChangeArrowheads="1"/>
            </p:cNvSpPr>
            <p:nvPr/>
          </p:nvSpPr>
          <p:spPr bwMode="auto">
            <a:xfrm>
              <a:off x="2490" y="1835"/>
              <a:ext cx="13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palisade mesophyll </a:t>
              </a:r>
            </a:p>
            <a:p>
              <a:r>
                <a:rPr lang="en-GB"/>
                <a:t>tissue</a:t>
              </a:r>
            </a:p>
          </p:txBody>
        </p:sp>
        <p:sp>
          <p:nvSpPr>
            <p:cNvPr id="30732" name="Text Box 15"/>
            <p:cNvSpPr txBox="1">
              <a:spLocks noChangeArrowheads="1"/>
            </p:cNvSpPr>
            <p:nvPr/>
          </p:nvSpPr>
          <p:spPr bwMode="auto">
            <a:xfrm>
              <a:off x="2525" y="2504"/>
              <a:ext cx="13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spongy mesophyll </a:t>
              </a:r>
              <a:br>
                <a:rPr lang="en-GB"/>
              </a:br>
              <a:r>
                <a:rPr lang="en-GB"/>
                <a:t>tissue</a:t>
              </a:r>
            </a:p>
          </p:txBody>
        </p:sp>
        <p:sp>
          <p:nvSpPr>
            <p:cNvPr id="30733" name="Text Box 16"/>
            <p:cNvSpPr txBox="1">
              <a:spLocks noChangeArrowheads="1"/>
            </p:cNvSpPr>
            <p:nvPr/>
          </p:nvSpPr>
          <p:spPr bwMode="auto">
            <a:xfrm>
              <a:off x="2528" y="2926"/>
              <a:ext cx="11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lower epidermal </a:t>
              </a:r>
            </a:p>
            <a:p>
              <a:r>
                <a:rPr lang="en-GB"/>
                <a:t>tissue</a:t>
              </a:r>
            </a:p>
          </p:txBody>
        </p:sp>
        <p:sp>
          <p:nvSpPr>
            <p:cNvPr id="30734" name="Text Box 17"/>
            <p:cNvSpPr txBox="1">
              <a:spLocks noChangeArrowheads="1"/>
            </p:cNvSpPr>
            <p:nvPr/>
          </p:nvSpPr>
          <p:spPr bwMode="auto">
            <a:xfrm>
              <a:off x="1202" y="1071"/>
              <a:ext cx="1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Tissues found in the leaf</a:t>
              </a:r>
            </a:p>
          </p:txBody>
        </p:sp>
        <p:sp>
          <p:nvSpPr>
            <p:cNvPr id="30735" name="Text Box 18"/>
            <p:cNvSpPr txBox="1">
              <a:spLocks noChangeArrowheads="1"/>
            </p:cNvSpPr>
            <p:nvPr/>
          </p:nvSpPr>
          <p:spPr bwMode="auto">
            <a:xfrm>
              <a:off x="521" y="3612"/>
              <a:ext cx="1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Cross-section of a leaf</a:t>
              </a:r>
            </a:p>
          </p:txBody>
        </p:sp>
        <p:pic>
          <p:nvPicPr>
            <p:cNvPr id="30736" name="Picture 26" descr="Leaf-cross-section"/>
            <p:cNvPicPr>
              <a:picLocks noChangeAspect="1" noChangeArrowheads="1"/>
            </p:cNvPicPr>
            <p:nvPr/>
          </p:nvPicPr>
          <p:blipFill>
            <a:blip r:embed="rId4"/>
            <a:srcRect l="43266" t="13742"/>
            <a:stretch>
              <a:fillRect/>
            </a:stretch>
          </p:blipFill>
          <p:spPr bwMode="auto">
            <a:xfrm>
              <a:off x="564" y="1413"/>
              <a:ext cx="1548" cy="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solidFill>
                  <a:schemeClr val="accent1">
                    <a:satMod val="150000"/>
                  </a:schemeClr>
                </a:solidFill>
              </a:rPr>
              <a:t>An organ is a structure  made of a group of tissues working together to perform specific functions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5805488"/>
            <a:ext cx="8424862" cy="7096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Plant organs include the stem and the leaves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395288" y="1844675"/>
            <a:ext cx="8208962" cy="38163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2"/>
          <a:srcRect b="37469"/>
          <a:stretch>
            <a:fillRect/>
          </a:stretch>
        </p:blipFill>
        <p:spPr bwMode="auto">
          <a:xfrm>
            <a:off x="1590675" y="2136775"/>
            <a:ext cx="61118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1908175" y="1844675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heart</a:t>
            </a: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1979613" y="51831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stomach</a:t>
            </a: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4092575" y="1857375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lungs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6084888" y="1849438"/>
            <a:ext cx="60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liver</a:t>
            </a:r>
          </a:p>
        </p:txBody>
      </p: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4089400" y="51958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brain</a:t>
            </a:r>
          </a:p>
        </p:txBody>
      </p:sp>
      <p:sp>
        <p:nvSpPr>
          <p:cNvPr id="31755" name="Text Box 13"/>
          <p:cNvSpPr txBox="1">
            <a:spLocks noChangeArrowheads="1"/>
          </p:cNvSpPr>
          <p:nvPr/>
        </p:nvSpPr>
        <p:spPr bwMode="auto">
          <a:xfrm>
            <a:off x="5961063" y="5186363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kidneys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smtClean="0">
                <a:solidFill>
                  <a:schemeClr val="accent1">
                    <a:satMod val="150000"/>
                  </a:schemeClr>
                </a:solidFill>
              </a:rPr>
              <a:t>An organ system is a group of organs that coordinate to perform related functions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5876925"/>
            <a:ext cx="9144000" cy="431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200" smtClean="0"/>
              <a:t>In plants the shoot is an organ system consisting of leaves and the stem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0825" y="2565400"/>
            <a:ext cx="8642350" cy="2303463"/>
            <a:chOff x="210" y="1434"/>
            <a:chExt cx="4881" cy="1318"/>
          </a:xfrm>
        </p:grpSpPr>
        <p:pic>
          <p:nvPicPr>
            <p:cNvPr id="32783" name="Picture 4"/>
            <p:cNvPicPr>
              <a:picLocks noChangeAspect="1" noChangeArrowheads="1"/>
            </p:cNvPicPr>
            <p:nvPr/>
          </p:nvPicPr>
          <p:blipFill>
            <a:blip r:embed="rId2"/>
            <a:srcRect t="2260" b="20857"/>
            <a:stretch>
              <a:fillRect/>
            </a:stretch>
          </p:blipFill>
          <p:spPr bwMode="auto">
            <a:xfrm>
              <a:off x="210" y="1434"/>
              <a:ext cx="2706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4" name="Picture 5"/>
            <p:cNvPicPr>
              <a:picLocks noChangeAspect="1" noChangeArrowheads="1"/>
            </p:cNvPicPr>
            <p:nvPr/>
          </p:nvPicPr>
          <p:blipFill>
            <a:blip r:embed="rId3"/>
            <a:srcRect l="17262" t="2954" r="2219" b="22899"/>
            <a:stretch>
              <a:fillRect/>
            </a:stretch>
          </p:blipFill>
          <p:spPr bwMode="auto">
            <a:xfrm>
              <a:off x="2880" y="1434"/>
              <a:ext cx="2211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4376" name="Text Box 8"/>
          <p:cNvSpPr txBox="1">
            <a:spLocks noChangeArrowheads="1"/>
          </p:cNvSpPr>
          <p:nvPr/>
        </p:nvSpPr>
        <p:spPr bwMode="auto">
          <a:xfrm>
            <a:off x="103188" y="1909763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lymphatic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314377" name="Text Box 9"/>
          <p:cNvSpPr txBox="1">
            <a:spLocks noChangeArrowheads="1"/>
          </p:cNvSpPr>
          <p:nvPr/>
        </p:nvSpPr>
        <p:spPr bwMode="auto">
          <a:xfrm>
            <a:off x="976313" y="4864100"/>
            <a:ext cx="126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respiratory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314378" name="Text Box 10"/>
          <p:cNvSpPr txBox="1">
            <a:spLocks noChangeArrowheads="1"/>
          </p:cNvSpPr>
          <p:nvPr/>
        </p:nvSpPr>
        <p:spPr bwMode="auto">
          <a:xfrm>
            <a:off x="1844675" y="1909763"/>
            <a:ext cx="108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digestive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314379" name="Text Box 11"/>
          <p:cNvSpPr txBox="1">
            <a:spLocks noChangeArrowheads="1"/>
          </p:cNvSpPr>
          <p:nvPr/>
        </p:nvSpPr>
        <p:spPr bwMode="auto">
          <a:xfrm>
            <a:off x="2770188" y="4870450"/>
            <a:ext cx="112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excretory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314380" name="Text Box 12"/>
          <p:cNvSpPr txBox="1">
            <a:spLocks noChangeArrowheads="1"/>
          </p:cNvSpPr>
          <p:nvPr/>
        </p:nvSpPr>
        <p:spPr bwMode="auto">
          <a:xfrm>
            <a:off x="3592513" y="1919288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reproductive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314382" name="Text Box 14"/>
          <p:cNvSpPr txBox="1">
            <a:spLocks noChangeArrowheads="1"/>
          </p:cNvSpPr>
          <p:nvPr/>
        </p:nvSpPr>
        <p:spPr bwMode="auto">
          <a:xfrm>
            <a:off x="4881563" y="4870450"/>
            <a:ext cx="111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muscular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314383" name="Text Box 15"/>
          <p:cNvSpPr txBox="1">
            <a:spLocks noChangeArrowheads="1"/>
          </p:cNvSpPr>
          <p:nvPr/>
        </p:nvSpPr>
        <p:spPr bwMode="auto">
          <a:xfrm>
            <a:off x="5681663" y="1919288"/>
            <a:ext cx="95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skeletal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314384" name="Text Box 16"/>
          <p:cNvSpPr txBox="1">
            <a:spLocks noChangeArrowheads="1"/>
          </p:cNvSpPr>
          <p:nvPr/>
        </p:nvSpPr>
        <p:spPr bwMode="auto">
          <a:xfrm>
            <a:off x="6481763" y="4873625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nervous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314385" name="Text Box 17"/>
          <p:cNvSpPr txBox="1">
            <a:spLocks noChangeArrowheads="1"/>
          </p:cNvSpPr>
          <p:nvPr/>
        </p:nvSpPr>
        <p:spPr bwMode="auto">
          <a:xfrm>
            <a:off x="7091363" y="1909763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endocrine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314386" name="Text Box 18"/>
          <p:cNvSpPr txBox="1">
            <a:spLocks noChangeArrowheads="1"/>
          </p:cNvSpPr>
          <p:nvPr/>
        </p:nvSpPr>
        <p:spPr bwMode="auto">
          <a:xfrm>
            <a:off x="7947025" y="4856163"/>
            <a:ext cx="122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circulatory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2"/>
          <p:cNvSpPr txBox="1">
            <a:spLocks noChangeArrowheads="1"/>
          </p:cNvSpPr>
          <p:nvPr/>
        </p:nvSpPr>
        <p:spPr bwMode="auto">
          <a:xfrm>
            <a:off x="4981575" y="1057275"/>
            <a:ext cx="343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Perpetua" pitchFamily="18" charset="0"/>
              </a:rPr>
              <a:t>Image 1 - Red Blood Cells</a:t>
            </a:r>
          </a:p>
        </p:txBody>
      </p:sp>
      <p:sp>
        <p:nvSpPr>
          <p:cNvPr id="22531" name="Text Box 13"/>
          <p:cNvSpPr txBox="1">
            <a:spLocks noChangeArrowheads="1"/>
          </p:cNvSpPr>
          <p:nvPr/>
        </p:nvSpPr>
        <p:spPr bwMode="auto">
          <a:xfrm>
            <a:off x="5472113" y="3900488"/>
            <a:ext cx="2962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Perpetua" pitchFamily="18" charset="0"/>
              </a:rPr>
              <a:t>Image 3 - Nerve Cells</a:t>
            </a:r>
          </a:p>
        </p:txBody>
      </p:sp>
      <p:sp>
        <p:nvSpPr>
          <p:cNvPr id="22532" name="Text Box 14"/>
          <p:cNvSpPr txBox="1">
            <a:spLocks noChangeArrowheads="1"/>
          </p:cNvSpPr>
          <p:nvPr/>
        </p:nvSpPr>
        <p:spPr bwMode="auto">
          <a:xfrm>
            <a:off x="1122363" y="3852863"/>
            <a:ext cx="232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Perpetua" pitchFamily="18" charset="0"/>
              </a:rPr>
              <a:t>Image 2 - Sperm Cells</a:t>
            </a:r>
          </a:p>
        </p:txBody>
      </p:sp>
      <p:sp>
        <p:nvSpPr>
          <p:cNvPr id="22533" name="Text Box 15"/>
          <p:cNvSpPr txBox="1">
            <a:spLocks noChangeArrowheads="1"/>
          </p:cNvSpPr>
          <p:nvPr/>
        </p:nvSpPr>
        <p:spPr bwMode="auto">
          <a:xfrm>
            <a:off x="361950" y="981075"/>
            <a:ext cx="309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Perpetua" pitchFamily="18" charset="0"/>
              </a:rPr>
              <a:t>Specialised Animal Cells</a:t>
            </a:r>
          </a:p>
        </p:txBody>
      </p:sp>
      <p:pic>
        <p:nvPicPr>
          <p:cNvPr id="22534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850" y="4262438"/>
            <a:ext cx="3100388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750" y="1674813"/>
            <a:ext cx="24479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7013" y="4244975"/>
            <a:ext cx="260191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2628900" y="942975"/>
            <a:ext cx="295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Perpetua" pitchFamily="18" charset="0"/>
              </a:rPr>
              <a:t>Image 1 - Red Blood Cells </a:t>
            </a:r>
          </a:p>
        </p:txBody>
      </p:sp>
      <p:graphicFrame>
        <p:nvGraphicFramePr>
          <p:cNvPr id="36936" name="Group 72"/>
          <p:cNvGraphicFramePr>
            <a:graphicFrameLocks noGrp="1"/>
          </p:cNvGraphicFramePr>
          <p:nvPr>
            <p:ph/>
          </p:nvPr>
        </p:nvGraphicFramePr>
        <p:xfrm>
          <a:off x="457200" y="3875088"/>
          <a:ext cx="8229600" cy="2251075"/>
        </p:xfrm>
        <a:graphic>
          <a:graphicData uri="http://schemas.openxmlformats.org/drawingml/2006/table">
            <a:tbl>
              <a:tblPr/>
              <a:tblGrid>
                <a:gridCol w="1609725"/>
                <a:gridCol w="1938338"/>
                <a:gridCol w="46815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Example of cell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Specific function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Specialised features suited to the function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Red blood cell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Contain haemoglobin to carry oxygen to the cells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Thin outer membrane allows oxygen to diffuse through easily.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Bi-concave shape increases the surface area to allow more oxygen to be absorbed efficiently and gives cell a more flexible framework allows cells to squeeze through even the tiniest capillaries.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No nucleus means that the whole cell is full of haemoglobin which combines with and carries oxygen around the body.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69" name="Picture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5275" y="1468438"/>
            <a:ext cx="225425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3313113" y="1184275"/>
            <a:ext cx="2359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Perpetua" pitchFamily="18" charset="0"/>
              </a:rPr>
              <a:t>Image 2 - Sperm Cells</a:t>
            </a:r>
          </a:p>
        </p:txBody>
      </p:sp>
      <p:graphicFrame>
        <p:nvGraphicFramePr>
          <p:cNvPr id="35897" name="Group 57"/>
          <p:cNvGraphicFramePr>
            <a:graphicFrameLocks noGrp="1"/>
          </p:cNvGraphicFramePr>
          <p:nvPr>
            <p:ph/>
          </p:nvPr>
        </p:nvGraphicFramePr>
        <p:xfrm>
          <a:off x="457200" y="4208463"/>
          <a:ext cx="8229600" cy="1917700"/>
        </p:xfrm>
        <a:graphic>
          <a:graphicData uri="http://schemas.openxmlformats.org/drawingml/2006/table">
            <a:tbl>
              <a:tblPr/>
              <a:tblGrid>
                <a:gridCol w="1609725"/>
                <a:gridCol w="1938338"/>
                <a:gridCol w="4681537"/>
              </a:tblGrid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Example of cell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Specific function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Specialised features suited to the function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Sperm cell</a:t>
                      </a:r>
                      <a:b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</a:b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(male gamete)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To fertilise the egg cell (female gamete)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The head, containing genetic information and a nucleus, has an enzyme to help penetrate the egg cell membrane.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The middle section, immediately behind the head is packed with mitochondria for energy.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The tail or flagellum moves the sperm to the egg.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593" name="Picture 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575" y="1714500"/>
            <a:ext cx="33051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2863850" y="1063625"/>
            <a:ext cx="260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Perpetua" pitchFamily="18" charset="0"/>
              </a:rPr>
              <a:t>Image 3 - Nerve Cells</a:t>
            </a:r>
          </a:p>
        </p:txBody>
      </p:sp>
      <p:graphicFrame>
        <p:nvGraphicFramePr>
          <p:cNvPr id="34855" name="Group 39"/>
          <p:cNvGraphicFramePr>
            <a:graphicFrameLocks noGrp="1"/>
          </p:cNvGraphicFramePr>
          <p:nvPr>
            <p:ph/>
          </p:nvPr>
        </p:nvGraphicFramePr>
        <p:xfrm>
          <a:off x="457200" y="4170363"/>
          <a:ext cx="8229600" cy="1955801"/>
        </p:xfrm>
        <a:graphic>
          <a:graphicData uri="http://schemas.openxmlformats.org/drawingml/2006/table">
            <a:tbl>
              <a:tblPr/>
              <a:tblGrid>
                <a:gridCol w="1609725"/>
                <a:gridCol w="1938338"/>
                <a:gridCol w="4681537"/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Example of cell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Specific function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Specialised features suited to the function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Nerve cell</a:t>
                      </a:r>
                      <a:b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</a:b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(motor neurone)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Pass sensory impulses from receptor to an effector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Dendrites to make connections with other neurones.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Long axon or nerve fibre to carry the impulse to the target organ.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End plate forms a synapse with an effector (a muscle or a gland).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617" name="Picture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425" y="1598613"/>
            <a:ext cx="387191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5708650" y="1038225"/>
            <a:ext cx="2225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Perpetua" pitchFamily="18" charset="0"/>
              </a:rPr>
              <a:t>Image 4- Leaf Cells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971550" y="4086225"/>
            <a:ext cx="2274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Perpetua" pitchFamily="18" charset="0"/>
              </a:rPr>
              <a:t>Image 5- Pollen Cell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5535613" y="3797300"/>
            <a:ext cx="2547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Perpetua" pitchFamily="18" charset="0"/>
              </a:rPr>
              <a:t>Image 6 - Guard Cells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361950" y="981075"/>
            <a:ext cx="309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Perpetua" pitchFamily="18" charset="0"/>
              </a:rPr>
              <a:t>Specialised Plant Cells</a:t>
            </a:r>
          </a:p>
        </p:txBody>
      </p:sp>
      <p:pic>
        <p:nvPicPr>
          <p:cNvPr id="2663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4484688"/>
            <a:ext cx="26479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1" descr="Chloroplast GFD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7975" y="1497013"/>
            <a:ext cx="2566988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3" descr="Stomata_open_close GFDL"/>
          <p:cNvPicPr>
            <a:picLocks noChangeAspect="1" noChangeArrowheads="1"/>
          </p:cNvPicPr>
          <p:nvPr/>
        </p:nvPicPr>
        <p:blipFill>
          <a:blip r:embed="rId4"/>
          <a:srcRect r="16347" b="48930"/>
          <a:stretch>
            <a:fillRect/>
          </a:stretch>
        </p:blipFill>
        <p:spPr bwMode="auto">
          <a:xfrm>
            <a:off x="5348288" y="4191000"/>
            <a:ext cx="272732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3251200" y="1238250"/>
            <a:ext cx="2079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  <a:latin typeface="Perpetua" pitchFamily="18" charset="0"/>
              </a:rPr>
              <a:t>Image</a:t>
            </a:r>
            <a:r>
              <a:rPr lang="en-GB" b="1">
                <a:latin typeface="Perpetua" pitchFamily="18" charset="0"/>
              </a:rPr>
              <a:t> 4- Leaf Cells</a:t>
            </a:r>
          </a:p>
        </p:txBody>
      </p:sp>
      <p:graphicFrame>
        <p:nvGraphicFramePr>
          <p:cNvPr id="26665" name="Group 41"/>
          <p:cNvGraphicFramePr>
            <a:graphicFrameLocks noGrp="1"/>
          </p:cNvGraphicFramePr>
          <p:nvPr>
            <p:ph/>
          </p:nvPr>
        </p:nvGraphicFramePr>
        <p:xfrm>
          <a:off x="457200" y="4170363"/>
          <a:ext cx="8229600" cy="1955800"/>
        </p:xfrm>
        <a:graphic>
          <a:graphicData uri="http://schemas.openxmlformats.org/drawingml/2006/table">
            <a:tbl>
              <a:tblPr/>
              <a:tblGrid>
                <a:gridCol w="1609725"/>
                <a:gridCol w="2393950"/>
                <a:gridCol w="4225925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Example of cell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Specific function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Specialised features suited to the function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Leaf palisade cell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Carries out photosynthesis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Packed with chloroplasts containing the light absorbing pigment chlorophyll.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Regular shaped, closely packed cells forming a continuous layer for efficient absorption of sunlight.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65" name="Picture 43" descr="Chloroplast GFD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5888" y="1760538"/>
            <a:ext cx="30432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3255963" y="1158875"/>
            <a:ext cx="264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Perpetua" pitchFamily="18" charset="0"/>
              </a:rPr>
              <a:t>Image 5 - Guard Cells</a:t>
            </a:r>
          </a:p>
        </p:txBody>
      </p:sp>
      <p:graphicFrame>
        <p:nvGraphicFramePr>
          <p:cNvPr id="43054" name="Group 46"/>
          <p:cNvGraphicFramePr>
            <a:graphicFrameLocks noGrp="1"/>
          </p:cNvGraphicFramePr>
          <p:nvPr>
            <p:ph/>
          </p:nvPr>
        </p:nvGraphicFramePr>
        <p:xfrm>
          <a:off x="457200" y="4151313"/>
          <a:ext cx="8229600" cy="1974850"/>
        </p:xfrm>
        <a:graphic>
          <a:graphicData uri="http://schemas.openxmlformats.org/drawingml/2006/table">
            <a:tbl>
              <a:tblPr/>
              <a:tblGrid>
                <a:gridCol w="1609725"/>
                <a:gridCol w="2393950"/>
                <a:gridCol w="422592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Example of cell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Specific function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Specialised features suited to the function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Guard cell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Opens and closes leaf pore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Regulate the size of leaf pore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Change shape easily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Swell up when filled with water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689" name="Picture 42" descr="Stomata_open_close GFDL"/>
          <p:cNvPicPr>
            <a:picLocks noChangeAspect="1" noChangeArrowheads="1"/>
          </p:cNvPicPr>
          <p:nvPr/>
        </p:nvPicPr>
        <p:blipFill>
          <a:blip r:embed="rId2"/>
          <a:srcRect r="16347" b="48930"/>
          <a:stretch>
            <a:fillRect/>
          </a:stretch>
        </p:blipFill>
        <p:spPr bwMode="auto">
          <a:xfrm>
            <a:off x="2898775" y="1485900"/>
            <a:ext cx="2995613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2987675" y="857250"/>
            <a:ext cx="2322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Perpetua" pitchFamily="18" charset="0"/>
              </a:rPr>
              <a:t>Image 6- Pollen Cell</a:t>
            </a:r>
          </a:p>
        </p:txBody>
      </p:sp>
      <p:graphicFrame>
        <p:nvGraphicFramePr>
          <p:cNvPr id="42025" name="Group 41"/>
          <p:cNvGraphicFramePr>
            <a:graphicFrameLocks noGrp="1"/>
          </p:cNvGraphicFramePr>
          <p:nvPr>
            <p:ph/>
          </p:nvPr>
        </p:nvGraphicFramePr>
        <p:xfrm>
          <a:off x="457200" y="3751263"/>
          <a:ext cx="8229600" cy="2653030"/>
        </p:xfrm>
        <a:graphic>
          <a:graphicData uri="http://schemas.openxmlformats.org/drawingml/2006/table">
            <a:tbl>
              <a:tblPr/>
              <a:tblGrid>
                <a:gridCol w="1609725"/>
                <a:gridCol w="2393950"/>
                <a:gridCol w="4225925"/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Example of cell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Specific function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Specialised features suited to the function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Pollen cell (male gametes)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Times New Roman" pitchFamily="18" charset="0"/>
                        </a:rPr>
                        <a:t>Fertilise the ovules (female gametes)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Tiny grain with half the genetic information having been formed by meiosis.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Have a hard protective outer coat to survive bad conditions.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Shape and surface of outer coat is adapted to method of dispersal - eg smooth and sticky for insect dispersal, larger surface area for wind dispersal.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Germinate on reaching the stigma of another flower of the same species.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13" name="Picture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25" y="1290638"/>
            <a:ext cx="2867025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Office PowerPoint</Application>
  <PresentationFormat>On-screen Show (4:3)</PresentationFormat>
  <Paragraphs>121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A tissue  is a group of cell of similar structure that form a shared function</vt:lpstr>
      <vt:lpstr>An organ is a structure  made of a group of tissues working together to perform specific functions</vt:lpstr>
      <vt:lpstr>An organ system is a group of organs that coordinate to perform related functions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appukuttan</dc:creator>
  <cp:lastModifiedBy>appukuttan</cp:lastModifiedBy>
  <cp:revision>1</cp:revision>
  <dcterms:created xsi:type="dcterms:W3CDTF">2006-08-16T00:00:00Z</dcterms:created>
  <dcterms:modified xsi:type="dcterms:W3CDTF">2012-01-24T05:15:17Z</dcterms:modified>
</cp:coreProperties>
</file>