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7"/>
  </p:notesMasterIdLst>
  <p:sldIdLst>
    <p:sldId id="261" r:id="rId2"/>
    <p:sldId id="298" r:id="rId3"/>
    <p:sldId id="299" r:id="rId4"/>
    <p:sldId id="300" r:id="rId5"/>
    <p:sldId id="301" r:id="rId6"/>
    <p:sldId id="302" r:id="rId7"/>
    <p:sldId id="303" r:id="rId8"/>
    <p:sldId id="304" r:id="rId9"/>
    <p:sldId id="305" r:id="rId10"/>
    <p:sldId id="262" r:id="rId11"/>
    <p:sldId id="263" r:id="rId12"/>
    <p:sldId id="306" r:id="rId13"/>
    <p:sldId id="307" r:id="rId14"/>
    <p:sldId id="294" r:id="rId15"/>
    <p:sldId id="295" r:id="rId16"/>
    <p:sldId id="296" r:id="rId17"/>
    <p:sldId id="297" r:id="rId18"/>
    <p:sldId id="264" r:id="rId19"/>
    <p:sldId id="277" r:id="rId20"/>
    <p:sldId id="293" r:id="rId21"/>
    <p:sldId id="265" r:id="rId22"/>
    <p:sldId id="266" r:id="rId23"/>
    <p:sldId id="267" r:id="rId24"/>
    <p:sldId id="268" r:id="rId25"/>
    <p:sldId id="270" r:id="rId26"/>
    <p:sldId id="271" r:id="rId27"/>
    <p:sldId id="272" r:id="rId28"/>
    <p:sldId id="273" r:id="rId29"/>
    <p:sldId id="274" r:id="rId30"/>
    <p:sldId id="275" r:id="rId31"/>
    <p:sldId id="276" r:id="rId32"/>
    <p:sldId id="278" r:id="rId33"/>
    <p:sldId id="309" r:id="rId34"/>
    <p:sldId id="310" r:id="rId35"/>
    <p:sldId id="311" r:id="rId36"/>
    <p:sldId id="312" r:id="rId37"/>
    <p:sldId id="313" r:id="rId38"/>
    <p:sldId id="314" r:id="rId39"/>
    <p:sldId id="317" r:id="rId40"/>
    <p:sldId id="315" r:id="rId41"/>
    <p:sldId id="316" r:id="rId42"/>
    <p:sldId id="318" r:id="rId43"/>
    <p:sldId id="319" r:id="rId44"/>
    <p:sldId id="320" r:id="rId45"/>
    <p:sldId id="289" r:id="rId46"/>
    <p:sldId id="321" r:id="rId47"/>
    <p:sldId id="335" r:id="rId48"/>
    <p:sldId id="280" r:id="rId49"/>
    <p:sldId id="336" r:id="rId50"/>
    <p:sldId id="323" r:id="rId51"/>
    <p:sldId id="332" r:id="rId52"/>
    <p:sldId id="327" r:id="rId53"/>
    <p:sldId id="337" r:id="rId54"/>
    <p:sldId id="322" r:id="rId55"/>
    <p:sldId id="331" r:id="rId56"/>
    <p:sldId id="325" r:id="rId57"/>
    <p:sldId id="291" r:id="rId58"/>
    <p:sldId id="338" r:id="rId59"/>
    <p:sldId id="324" r:id="rId60"/>
    <p:sldId id="333" r:id="rId61"/>
    <p:sldId id="326" r:id="rId62"/>
    <p:sldId id="281" r:id="rId63"/>
    <p:sldId id="290" r:id="rId64"/>
    <p:sldId id="334" r:id="rId65"/>
    <p:sldId id="32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1230B-653A-4B15-8179-C24129D71B9A}" type="datetimeFigureOut">
              <a:rPr lang="en-US" smtClean="0"/>
              <a:pPr/>
              <a:t>29-Aug-11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288A4-1C26-4809-8223-9C68FAE90E3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40A95-79CB-4006-8B11-9FA1245D24DC}" type="slidenum">
              <a:rPr lang="en-US"/>
              <a:pPr/>
              <a:t>19</a:t>
            </a:fld>
            <a:endParaRPr lang="en-US" dirty="0"/>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solidFill>
                  <a:srgbClr val="000000"/>
                </a:solidFill>
                <a:latin typeface="Arial" charset="0"/>
              </a:rPr>
              <a:t>Figure: 04-01</a:t>
            </a:r>
          </a:p>
          <a:p>
            <a:endParaRPr lang="en-US" dirty="0">
              <a:solidFill>
                <a:srgbClr val="000000"/>
              </a:solidFill>
              <a:latin typeface="Arial" charset="0"/>
            </a:endParaRPr>
          </a:p>
          <a:p>
            <a:r>
              <a:rPr lang="en-US" dirty="0">
                <a:solidFill>
                  <a:srgbClr val="000000"/>
                </a:solidFill>
                <a:latin typeface="Arial" charset="0"/>
              </a:rPr>
              <a:t>Title:</a:t>
            </a:r>
          </a:p>
          <a:p>
            <a:r>
              <a:rPr lang="en-US" dirty="0">
                <a:solidFill>
                  <a:srgbClr val="000000"/>
                </a:solidFill>
                <a:latin typeface="Arial" charset="0"/>
              </a:rPr>
              <a:t>Relative sizes.</a:t>
            </a:r>
          </a:p>
          <a:p>
            <a:endParaRPr lang="en-US" dirty="0">
              <a:solidFill>
                <a:srgbClr val="000000"/>
              </a:solidFill>
              <a:latin typeface="Arial" charset="0"/>
            </a:endParaRPr>
          </a:p>
          <a:p>
            <a:r>
              <a:rPr lang="en-US" dirty="0">
                <a:solidFill>
                  <a:srgbClr val="000000"/>
                </a:solidFill>
                <a:latin typeface="Arial" charset="0"/>
              </a:rPr>
              <a:t>Caption:</a:t>
            </a:r>
          </a:p>
          <a:p>
            <a:r>
              <a:rPr lang="en-US" dirty="0">
                <a:solidFill>
                  <a:srgbClr val="000000"/>
                </a:solidFill>
                <a:latin typeface="Arial" charset="0"/>
              </a:rPr>
              <a:t>Dimensions commonly encountered in biology range from about 100 meters (the height of the tallest redwoods) through a few micrometers (the diameter of most cells) to a few nanometers (the diameter of many large molecules).</a:t>
            </a:r>
          </a:p>
          <a:p>
            <a:endParaRPr lang="en-US" dirty="0">
              <a:solidFill>
                <a:srgbClr val="000000"/>
              </a:solidFill>
              <a:latin typeface="Arial" charset="0"/>
            </a:endParaRPr>
          </a:p>
          <a:p>
            <a:endParaRPr 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88ACDCC-624C-4678-AAB8-32FAC6EEC87F}" type="slidenum">
              <a:rPr lang="en-GB"/>
              <a:pPr/>
              <a:t>60</a:t>
            </a:fld>
            <a:endParaRPr lang="en-GB"/>
          </a:p>
        </p:txBody>
      </p:sp>
      <p:sp>
        <p:nvSpPr>
          <p:cNvPr id="30721"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30722"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FEA9F-7435-498A-9FD0-793F1F2A11D0}" type="slidenum">
              <a:rPr lang="en-US"/>
              <a:pPr/>
              <a:t>32</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F4C2C8C-108B-4341-A675-4056A5962C7A}" type="slidenum">
              <a:rPr lang="en-GB"/>
              <a:pPr/>
              <a:t>46</a:t>
            </a:fld>
            <a:endParaRPr lang="en-GB"/>
          </a:p>
        </p:txBody>
      </p:sp>
      <p:sp>
        <p:nvSpPr>
          <p:cNvPr id="21505"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1506"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7311F5A-FDAC-492C-8B52-D6F087A02249}" type="slidenum">
              <a:rPr lang="en-GB"/>
              <a:pPr/>
              <a:t>47</a:t>
            </a:fld>
            <a:endParaRPr lang="en-GB"/>
          </a:p>
        </p:txBody>
      </p:sp>
      <p:sp>
        <p:nvSpPr>
          <p:cNvPr id="27649"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7650"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BC97B8E-2BE5-4D58-A05E-E79AD1933AD8}" type="slidenum">
              <a:rPr lang="en-GB"/>
              <a:pPr/>
              <a:t>50</a:t>
            </a:fld>
            <a:endParaRPr lang="en-GB"/>
          </a:p>
        </p:txBody>
      </p:sp>
      <p:sp>
        <p:nvSpPr>
          <p:cNvPr id="23553"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3554"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79860A0-4DBD-4A12-86CF-B393010715DE}" type="slidenum">
              <a:rPr lang="en-GB"/>
              <a:pPr/>
              <a:t>51</a:t>
            </a:fld>
            <a:endParaRPr lang="en-GB"/>
          </a:p>
        </p:txBody>
      </p:sp>
      <p:sp>
        <p:nvSpPr>
          <p:cNvPr id="29697"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9698"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E35D55-20A6-4D3A-BDE5-AEDCF0FC29D6}" type="slidenum">
              <a:rPr lang="en-GB"/>
              <a:pPr/>
              <a:t>54</a:t>
            </a:fld>
            <a:endParaRPr lang="en-GB"/>
          </a:p>
        </p:txBody>
      </p:sp>
      <p:sp>
        <p:nvSpPr>
          <p:cNvPr id="22529"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2530"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494491A-7687-4469-AD25-9598A227A6E0}" type="slidenum">
              <a:rPr lang="en-GB"/>
              <a:pPr/>
              <a:t>55</a:t>
            </a:fld>
            <a:endParaRPr lang="en-GB"/>
          </a:p>
        </p:txBody>
      </p:sp>
      <p:sp>
        <p:nvSpPr>
          <p:cNvPr id="28673"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8674"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CDAF8B-3413-4E66-B5A4-B9663DEEE597}" type="slidenum">
              <a:rPr lang="en-GB"/>
              <a:pPr/>
              <a:t>59</a:t>
            </a:fld>
            <a:endParaRPr lang="en-GB"/>
          </a:p>
        </p:txBody>
      </p:sp>
      <p:sp>
        <p:nvSpPr>
          <p:cNvPr id="24577" name="Text Box 1"/>
          <p:cNvSpPr txBox="1">
            <a:spLocks noChangeArrowheads="1"/>
          </p:cNvSpPr>
          <p:nvPr/>
        </p:nvSpPr>
        <p:spPr bwMode="auto">
          <a:xfrm>
            <a:off x="1003786" y="695134"/>
            <a:ext cx="4848989" cy="3428152"/>
          </a:xfrm>
          <a:prstGeom prst="rect">
            <a:avLst/>
          </a:prstGeom>
          <a:solidFill>
            <a:srgbClr val="FFFFFF"/>
          </a:solidFill>
          <a:ln w="9525">
            <a:solidFill>
              <a:srgbClr val="000000"/>
            </a:solidFill>
            <a:miter lim="800000"/>
            <a:headEnd/>
            <a:tailEnd/>
          </a:ln>
          <a:effectLst/>
        </p:spPr>
        <p:txBody>
          <a:bodyPr wrap="none" lIns="80165" tIns="40083" rIns="80165" bIns="40083" anchor="ctr"/>
          <a:lstStyle/>
          <a:p>
            <a:endParaRPr lang="en-US"/>
          </a:p>
        </p:txBody>
      </p:sp>
      <p:sp>
        <p:nvSpPr>
          <p:cNvPr id="24578" name="Rectangle 2"/>
          <p:cNvSpPr txBox="1">
            <a:spLocks noGrp="1" noChangeArrowheads="1"/>
          </p:cNvSpPr>
          <p:nvPr>
            <p:ph type="body"/>
          </p:nvPr>
        </p:nvSpPr>
        <p:spPr bwMode="auto">
          <a:xfrm>
            <a:off x="685512" y="4343231"/>
            <a:ext cx="5485536" cy="4113782"/>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AC7A4CAC-96C6-49B3-BBDE-C0DC48051A56}"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BC29D50C-AF12-4F0D-9358-DBD5FBC7199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1AA948F-C121-4242-A95B-9DEDBB7C85D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ClipArt Placeholder 2"/>
          <p:cNvSpPr>
            <a:spLocks noGrp="1"/>
          </p:cNvSpPr>
          <p:nvPr>
            <p:ph type="clipArt" sz="half" idx="1"/>
          </p:nvPr>
        </p:nvSpPr>
        <p:spPr>
          <a:xfrm>
            <a:off x="457200" y="1600200"/>
            <a:ext cx="4038600" cy="4525963"/>
          </a:xfrm>
        </p:spPr>
        <p:txBody>
          <a:bodyPr/>
          <a:lstStyle/>
          <a:p>
            <a:endParaRPr lang="en-IN"/>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357E87D-A54E-43ED-8CFC-5B99750DA58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63265F5-397B-4612-94A4-017D247AECA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A4CAC-96C6-49B3-BBDE-C0DC48051A56}"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AC7A4CAC-96C6-49B3-BBDE-C0DC48051A56}"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AC7A4CAC-96C6-49B3-BBDE-C0DC48051A56}"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42A2912-2391-4F97-83A2-BF25E5E7541D}" type="datetimeFigureOut">
              <a:rPr lang="en-US" smtClean="0"/>
              <a:pPr/>
              <a:t>29-Aug-11</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AC7A4CAC-96C6-49B3-BBDE-C0DC48051A56}"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42A2912-2391-4F97-83A2-BF25E5E7541D}" type="datetimeFigureOut">
              <a:rPr lang="en-US" smtClean="0"/>
              <a:pPr/>
              <a:t>29-Aug-11</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C7A4CAC-96C6-49B3-BBDE-C0DC48051A56}"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qEHQbjido9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NUL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bGBgABLEV4g&amp;feature=related"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ell1"/>
          <p:cNvPicPr>
            <a:picLocks noChangeAspect="1" noChangeArrowheads="1"/>
          </p:cNvPicPr>
          <p:nvPr/>
        </p:nvPicPr>
        <p:blipFill>
          <a:blip r:embed="rId2" cstate="print"/>
          <a:srcRect/>
          <a:stretch>
            <a:fillRect/>
          </a:stretch>
        </p:blipFill>
        <p:spPr bwMode="auto">
          <a:xfrm>
            <a:off x="228600" y="84138"/>
            <a:ext cx="8610600" cy="6599237"/>
          </a:xfrm>
          <a:prstGeom prst="rect">
            <a:avLst/>
          </a:prstGeom>
          <a:noFill/>
        </p:spPr>
      </p:pic>
      <p:sp>
        <p:nvSpPr>
          <p:cNvPr id="2050" name="Rectangle 2"/>
          <p:cNvSpPr>
            <a:spLocks noGrp="1" noChangeArrowheads="1"/>
          </p:cNvSpPr>
          <p:nvPr>
            <p:ph type="ctrTitle"/>
          </p:nvPr>
        </p:nvSpPr>
        <p:spPr>
          <a:xfrm>
            <a:off x="914400" y="1371600"/>
            <a:ext cx="7696200" cy="2533650"/>
          </a:xfrm>
        </p:spPr>
        <p:txBody>
          <a:bodyPr/>
          <a:lstStyle/>
          <a:p>
            <a:r>
              <a:rPr lang="en-US" sz="5400" b="1" dirty="0"/>
              <a:t>Cell Structure </a:t>
            </a:r>
            <a:br>
              <a:rPr lang="en-US" sz="5400" b="1" dirty="0"/>
            </a:br>
            <a:r>
              <a:rPr lang="en-US" sz="5400" b="1" dirty="0"/>
              <a:t>&amp; Function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b="1" dirty="0"/>
              <a:t>Cell Theory</a:t>
            </a:r>
          </a:p>
        </p:txBody>
      </p:sp>
      <p:sp>
        <p:nvSpPr>
          <p:cNvPr id="83971" name="Rectangle 3"/>
          <p:cNvSpPr>
            <a:spLocks noGrp="1" noChangeArrowheads="1"/>
          </p:cNvSpPr>
          <p:nvPr>
            <p:ph idx="1"/>
          </p:nvPr>
        </p:nvSpPr>
        <p:spPr/>
        <p:txBody>
          <a:bodyPr>
            <a:normAutofit fontScale="92500" lnSpcReduction="10000"/>
          </a:bodyPr>
          <a:lstStyle/>
          <a:p>
            <a:r>
              <a:rPr lang="en-US" sz="4000" b="1" dirty="0">
                <a:solidFill>
                  <a:srgbClr val="FF0000"/>
                </a:solidFill>
              </a:rPr>
              <a:t>All living things are made up of cells. </a:t>
            </a:r>
          </a:p>
          <a:p>
            <a:r>
              <a:rPr lang="en-US" sz="4000" b="1" dirty="0">
                <a:solidFill>
                  <a:srgbClr val="FF0000"/>
                </a:solidFill>
              </a:rPr>
              <a:t>Cells are the smallest working units of all living things</a:t>
            </a:r>
            <a:r>
              <a:rPr lang="en-US" sz="4000" b="1" dirty="0" smtClean="0">
                <a:solidFill>
                  <a:srgbClr val="FF0000"/>
                </a:solidFill>
              </a:rPr>
              <a:t>.</a:t>
            </a:r>
          </a:p>
          <a:p>
            <a:r>
              <a:rPr lang="en-US" sz="4000" b="1" dirty="0" smtClean="0">
                <a:solidFill>
                  <a:srgbClr val="FF0000"/>
                </a:solidFill>
              </a:rPr>
              <a:t>They are the structural and functional unit of life. (why?)</a:t>
            </a:r>
            <a:endParaRPr lang="en-US" sz="4000" b="1" dirty="0">
              <a:solidFill>
                <a:srgbClr val="FF0000"/>
              </a:solidFill>
            </a:endParaRPr>
          </a:p>
          <a:p>
            <a:r>
              <a:rPr lang="en-US" sz="4000" b="1" dirty="0">
                <a:solidFill>
                  <a:srgbClr val="FF0000"/>
                </a:solidFill>
              </a:rPr>
              <a:t>All cells come from preexisting cells through cell division.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609600" y="762000"/>
            <a:ext cx="7772400" cy="1470025"/>
          </a:xfrm>
        </p:spPr>
        <p:txBody>
          <a:bodyPr/>
          <a:lstStyle/>
          <a:p>
            <a:r>
              <a:rPr lang="en-US" b="1" dirty="0" smtClean="0"/>
              <a:t>Refined Definition </a:t>
            </a:r>
            <a:r>
              <a:rPr lang="en-US" b="1" dirty="0"/>
              <a:t>of Cell</a:t>
            </a:r>
          </a:p>
        </p:txBody>
      </p:sp>
      <p:sp>
        <p:nvSpPr>
          <p:cNvPr id="70661" name="Rectangle 5"/>
          <p:cNvSpPr>
            <a:spLocks noGrp="1" noChangeArrowheads="1"/>
          </p:cNvSpPr>
          <p:nvPr>
            <p:ph type="subTitle" idx="1"/>
          </p:nvPr>
        </p:nvSpPr>
        <p:spPr>
          <a:xfrm>
            <a:off x="1371600" y="3352800"/>
            <a:ext cx="6400800" cy="1752600"/>
          </a:xfrm>
        </p:spPr>
        <p:txBody>
          <a:bodyPr/>
          <a:lstStyle/>
          <a:p>
            <a:r>
              <a:rPr lang="en-US" b="1" dirty="0">
                <a:solidFill>
                  <a:srgbClr val="FF0000"/>
                </a:solidFill>
              </a:rPr>
              <a:t>A cell is the smallest </a:t>
            </a:r>
            <a:r>
              <a:rPr lang="en-US" b="1" dirty="0" smtClean="0">
                <a:solidFill>
                  <a:srgbClr val="FF0000"/>
                </a:solidFill>
              </a:rPr>
              <a:t>structural and functional unit of life.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Pay close attention to the Video clip and write down important points into your Class work notebook.</a:t>
            </a:r>
            <a:endParaRPr lang="en-US" b="1" dirty="0"/>
          </a:p>
        </p:txBody>
      </p:sp>
      <p:sp>
        <p:nvSpPr>
          <p:cNvPr id="3" name="Content Placeholder 2"/>
          <p:cNvSpPr>
            <a:spLocks noGrp="1"/>
          </p:cNvSpPr>
          <p:nvPr>
            <p:ph idx="1"/>
          </p:nvPr>
        </p:nvSpPr>
        <p:spPr>
          <a:xfrm>
            <a:off x="381000" y="2057400"/>
            <a:ext cx="8229600" cy="4525963"/>
          </a:xfrm>
        </p:spPr>
        <p:txBody>
          <a:bodyPr/>
          <a:lstStyle/>
          <a:p>
            <a:r>
              <a:rPr lang="en-IN" u="sng" dirty="0" smtClean="0">
                <a:hlinkClick r:id="rId2"/>
              </a:rPr>
              <a:t>http://www.youtube.com/watch?v=qEHQbjido9I</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RtmhZG1vAq5tYiVP-crB4iCNEsC1B0RyKHMhsnADWoj6nC5sfV"/>
          <p:cNvPicPr>
            <a:picLocks noChangeAspect="1" noChangeArrowheads="1"/>
          </p:cNvPicPr>
          <p:nvPr/>
        </p:nvPicPr>
        <p:blipFill>
          <a:blip r:embed="rId2" cstate="print"/>
          <a:srcRect/>
          <a:stretch>
            <a:fillRect/>
          </a:stretch>
        </p:blipFill>
        <p:spPr bwMode="auto">
          <a:xfrm>
            <a:off x="5791200" y="2667000"/>
            <a:ext cx="3048000" cy="3048000"/>
          </a:xfrm>
          <a:prstGeom prst="rect">
            <a:avLst/>
          </a:prstGeom>
          <a:noFill/>
        </p:spPr>
      </p:pic>
      <p:pic>
        <p:nvPicPr>
          <p:cNvPr id="1028" name="Picture 4" descr="Unicorn"/>
          <p:cNvPicPr>
            <a:picLocks noChangeAspect="1" noChangeArrowheads="1"/>
          </p:cNvPicPr>
          <p:nvPr/>
        </p:nvPicPr>
        <p:blipFill>
          <a:blip r:embed="rId3" cstate="print"/>
          <a:srcRect/>
          <a:stretch>
            <a:fillRect/>
          </a:stretch>
        </p:blipFill>
        <p:spPr bwMode="auto">
          <a:xfrm>
            <a:off x="304800" y="2362200"/>
            <a:ext cx="5181600" cy="3886200"/>
          </a:xfrm>
          <a:prstGeom prst="rect">
            <a:avLst/>
          </a:prstGeom>
          <a:noFill/>
        </p:spPr>
      </p:pic>
      <p:sp>
        <p:nvSpPr>
          <p:cNvPr id="4" name="TextBox 3"/>
          <p:cNvSpPr txBox="1"/>
          <p:nvPr/>
        </p:nvSpPr>
        <p:spPr>
          <a:xfrm>
            <a:off x="1066800" y="1600200"/>
            <a:ext cx="2031133" cy="646331"/>
          </a:xfrm>
          <a:prstGeom prst="rect">
            <a:avLst/>
          </a:prstGeom>
          <a:noFill/>
        </p:spPr>
        <p:txBody>
          <a:bodyPr wrap="none" rtlCol="0">
            <a:spAutoFit/>
          </a:bodyPr>
          <a:lstStyle/>
          <a:p>
            <a:r>
              <a:rPr lang="en-US" sz="3600" b="1" u="sng" dirty="0" smtClean="0">
                <a:solidFill>
                  <a:srgbClr val="FF0000"/>
                </a:solidFill>
              </a:rPr>
              <a:t>UNI</a:t>
            </a:r>
            <a:r>
              <a:rPr lang="en-US" sz="3600" b="1" dirty="0" smtClean="0">
                <a:solidFill>
                  <a:srgbClr val="FF0000"/>
                </a:solidFill>
              </a:rPr>
              <a:t>CORN</a:t>
            </a:r>
            <a:endParaRPr lang="en-US" sz="3600" b="1" dirty="0">
              <a:solidFill>
                <a:srgbClr val="FF0000"/>
              </a:solidFill>
            </a:endParaRPr>
          </a:p>
        </p:txBody>
      </p:sp>
      <p:sp>
        <p:nvSpPr>
          <p:cNvPr id="5" name="TextBox 4"/>
          <p:cNvSpPr txBox="1"/>
          <p:nvPr/>
        </p:nvSpPr>
        <p:spPr>
          <a:xfrm>
            <a:off x="6477000" y="1828800"/>
            <a:ext cx="2043765" cy="646331"/>
          </a:xfrm>
          <a:prstGeom prst="rect">
            <a:avLst/>
          </a:prstGeom>
          <a:noFill/>
        </p:spPr>
        <p:txBody>
          <a:bodyPr wrap="none" rtlCol="0">
            <a:spAutoFit/>
          </a:bodyPr>
          <a:lstStyle/>
          <a:p>
            <a:r>
              <a:rPr lang="en-US" sz="3600" b="1" u="sng" dirty="0" smtClean="0">
                <a:solidFill>
                  <a:srgbClr val="FF0000"/>
                </a:solidFill>
              </a:rPr>
              <a:t>UNI</a:t>
            </a:r>
            <a:r>
              <a:rPr lang="en-US" sz="3600" b="1" dirty="0" smtClean="0">
                <a:solidFill>
                  <a:srgbClr val="FF0000"/>
                </a:solidFill>
              </a:rPr>
              <a:t>CYCLE</a:t>
            </a:r>
            <a:endParaRPr lang="en-US" sz="36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46003" cy="584775"/>
          </a:xfrm>
          <a:prstGeom prst="rect">
            <a:avLst/>
          </a:prstGeom>
          <a:noFill/>
        </p:spPr>
        <p:txBody>
          <a:bodyPr wrap="none" rtlCol="0">
            <a:spAutoFit/>
          </a:bodyPr>
          <a:lstStyle/>
          <a:p>
            <a:r>
              <a:rPr lang="en-US" sz="3200" b="1" u="sng" dirty="0" smtClean="0"/>
              <a:t>Single celled Organisms / </a:t>
            </a:r>
            <a:r>
              <a:rPr lang="en-US" sz="3200" b="1" u="sng" dirty="0" err="1" smtClean="0"/>
              <a:t>Uni</a:t>
            </a:r>
            <a:r>
              <a:rPr lang="en-US" sz="3200" b="1" u="sng" dirty="0" smtClean="0"/>
              <a:t> Cellular organisms</a:t>
            </a:r>
            <a:endParaRPr lang="en-US" sz="3200" b="1" u="sng" dirty="0"/>
          </a:p>
        </p:txBody>
      </p:sp>
      <p:sp>
        <p:nvSpPr>
          <p:cNvPr id="3" name="TextBox 2"/>
          <p:cNvSpPr txBox="1"/>
          <p:nvPr/>
        </p:nvSpPr>
        <p:spPr>
          <a:xfrm>
            <a:off x="228600" y="838200"/>
            <a:ext cx="8458200" cy="6401753"/>
          </a:xfrm>
          <a:prstGeom prst="rect">
            <a:avLst/>
          </a:prstGeom>
          <a:noFill/>
        </p:spPr>
        <p:txBody>
          <a:bodyPr wrap="square" rtlCol="0">
            <a:spAutoFit/>
          </a:bodyPr>
          <a:lstStyle/>
          <a:p>
            <a:pPr>
              <a:buFont typeface="Arial" pitchFamily="34" charset="0"/>
              <a:buChar char="•"/>
            </a:pPr>
            <a:r>
              <a:rPr lang="en-US" sz="2800" b="1" dirty="0" smtClean="0"/>
              <a:t>A unicellular organism is any life form that consists of just a single (</a:t>
            </a:r>
            <a:r>
              <a:rPr lang="en-US" sz="2800" b="1" dirty="0" err="1" smtClean="0"/>
              <a:t>uni</a:t>
            </a:r>
            <a:r>
              <a:rPr lang="en-US" sz="2800" b="1" dirty="0" smtClean="0"/>
              <a:t>=one) cell.</a:t>
            </a:r>
          </a:p>
          <a:p>
            <a:pPr>
              <a:buFont typeface="Arial" pitchFamily="34" charset="0"/>
              <a:buChar char="•"/>
            </a:pPr>
            <a:r>
              <a:rPr lang="en-US" sz="2800" b="1" dirty="0" smtClean="0"/>
              <a:t>Unicellular organisms replicate fast: colonies can double their size in between 30 minutes and a few hours.</a:t>
            </a:r>
          </a:p>
          <a:p>
            <a:pPr>
              <a:buFont typeface="Arial" pitchFamily="34" charset="0"/>
              <a:buChar char="•"/>
            </a:pPr>
            <a:r>
              <a:rPr lang="en-US" sz="2800" b="1" dirty="0" smtClean="0"/>
              <a:t>Some unicellular organisms have little tails they use for locomotion (movement)</a:t>
            </a:r>
          </a:p>
          <a:p>
            <a:pPr>
              <a:buFont typeface="Arial" pitchFamily="34" charset="0"/>
              <a:buChar char="•"/>
            </a:pPr>
            <a:r>
              <a:rPr lang="en-US" sz="2800" b="1" dirty="0" smtClean="0"/>
              <a:t>Unicellular organisms vary in size, with the smallest bacteria measuring only a third of a micron (300 nanometers) </a:t>
            </a:r>
          </a:p>
          <a:p>
            <a:pPr>
              <a:buFont typeface="Arial" pitchFamily="34" charset="0"/>
              <a:buChar char="•"/>
            </a:pPr>
            <a:r>
              <a:rPr lang="en-US" sz="2800" b="1" dirty="0" smtClean="0"/>
              <a:t>To observe some of the smallest unicellular organisms requires an expensive electron microscope, why the very largest can be seen with the naked eye.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R69FDS-nT4weNuDiuwuPGPaJRpdzrW2H3jyDrH1rX0IX4WvaC_Ag"/>
          <p:cNvPicPr>
            <a:picLocks noChangeAspect="1" noChangeArrowheads="1"/>
          </p:cNvPicPr>
          <p:nvPr/>
        </p:nvPicPr>
        <p:blipFill>
          <a:blip r:embed="rId2" cstate="print"/>
          <a:srcRect/>
          <a:stretch>
            <a:fillRect/>
          </a:stretch>
        </p:blipFill>
        <p:spPr bwMode="auto">
          <a:xfrm>
            <a:off x="1295400" y="0"/>
            <a:ext cx="6172200" cy="3225474"/>
          </a:xfrm>
          <a:prstGeom prst="rect">
            <a:avLst/>
          </a:prstGeom>
          <a:noFill/>
        </p:spPr>
      </p:pic>
      <p:pic>
        <p:nvPicPr>
          <p:cNvPr id="1030" name="Picture 6" descr="http://4.bp.blogspot.com/_GrSxiX76ARE/TNlxnjFxWtI/AAAAAAAAHPs/Dc_G-kw934o/s1600/Amoebamicro.jpg"/>
          <p:cNvPicPr>
            <a:picLocks noChangeAspect="1" noChangeArrowheads="1"/>
          </p:cNvPicPr>
          <p:nvPr/>
        </p:nvPicPr>
        <p:blipFill>
          <a:blip r:embed="rId3" cstate="print"/>
          <a:srcRect/>
          <a:stretch>
            <a:fillRect/>
          </a:stretch>
        </p:blipFill>
        <p:spPr bwMode="auto">
          <a:xfrm>
            <a:off x="2438400" y="3276600"/>
            <a:ext cx="4114800" cy="30543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media-2.web.britannica.com/eb-media/08/9708-004-8E55C1F5.jpg"/>
          <p:cNvPicPr>
            <a:picLocks noChangeAspect="1" noChangeArrowheads="1"/>
          </p:cNvPicPr>
          <p:nvPr/>
        </p:nvPicPr>
        <p:blipFill>
          <a:blip r:embed="rId2" cstate="print"/>
          <a:srcRect/>
          <a:stretch>
            <a:fillRect/>
          </a:stretch>
        </p:blipFill>
        <p:spPr bwMode="auto">
          <a:xfrm>
            <a:off x="2286000" y="762000"/>
            <a:ext cx="4495800" cy="4525974"/>
          </a:xfrm>
          <a:prstGeom prst="rect">
            <a:avLst/>
          </a:prstGeom>
          <a:noFill/>
        </p:spPr>
      </p:pic>
      <p:sp>
        <p:nvSpPr>
          <p:cNvPr id="3" name="TextBox 2"/>
          <p:cNvSpPr txBox="1"/>
          <p:nvPr/>
        </p:nvSpPr>
        <p:spPr>
          <a:xfrm>
            <a:off x="1981200" y="0"/>
            <a:ext cx="4740978" cy="923330"/>
          </a:xfrm>
          <a:prstGeom prst="rect">
            <a:avLst/>
          </a:prstGeom>
          <a:noFill/>
        </p:spPr>
        <p:txBody>
          <a:bodyPr wrap="none" rtlCol="0">
            <a:spAutoFit/>
          </a:bodyPr>
          <a:lstStyle/>
          <a:p>
            <a:pPr lvl="1"/>
            <a:r>
              <a:rPr lang="en-US" sz="5400" b="1" dirty="0" smtClean="0">
                <a:solidFill>
                  <a:srgbClr val="7030A0"/>
                </a:solidFill>
              </a:rPr>
              <a:t>PARAMECIUM</a:t>
            </a:r>
            <a:endParaRPr lang="en-US" sz="5400" b="1" dirty="0">
              <a:solidFill>
                <a:srgbClr val="7030A0"/>
              </a:solidFill>
            </a:endParaRPr>
          </a:p>
        </p:txBody>
      </p:sp>
      <p:sp>
        <p:nvSpPr>
          <p:cNvPr id="4" name="TextBox 3"/>
          <p:cNvSpPr txBox="1"/>
          <p:nvPr/>
        </p:nvSpPr>
        <p:spPr>
          <a:xfrm>
            <a:off x="914400" y="5288340"/>
            <a:ext cx="7543800" cy="1569660"/>
          </a:xfrm>
          <a:prstGeom prst="rect">
            <a:avLst/>
          </a:prstGeom>
          <a:noFill/>
        </p:spPr>
        <p:txBody>
          <a:bodyPr wrap="square" rtlCol="0">
            <a:spAutoFit/>
          </a:bodyPr>
          <a:lstStyle/>
          <a:p>
            <a:r>
              <a:rPr lang="en-US" sz="2400" b="1" dirty="0" smtClean="0"/>
              <a:t>Hair like structures around the cell help it to move. The groove in the middle help to draw food inwards. They Feed mostly on bacteria. They are found in freshwater environments.</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treehugger.com/images/2007/10/24/bacteria%20hydrocarbons-jj-001.jpg"/>
          <p:cNvPicPr>
            <a:picLocks noChangeAspect="1" noChangeArrowheads="1"/>
          </p:cNvPicPr>
          <p:nvPr/>
        </p:nvPicPr>
        <p:blipFill>
          <a:blip r:embed="rId2" cstate="print"/>
          <a:srcRect/>
          <a:stretch>
            <a:fillRect/>
          </a:stretch>
        </p:blipFill>
        <p:spPr bwMode="auto">
          <a:xfrm>
            <a:off x="381000" y="2209800"/>
            <a:ext cx="3619500" cy="2714626"/>
          </a:xfrm>
          <a:prstGeom prst="rect">
            <a:avLst/>
          </a:prstGeom>
          <a:noFill/>
        </p:spPr>
      </p:pic>
      <p:pic>
        <p:nvPicPr>
          <p:cNvPr id="62468" name="Picture 4" descr="http://www.scienceclarified.com/images/uesc_02_img0068.jpg"/>
          <p:cNvPicPr>
            <a:picLocks noChangeAspect="1" noChangeArrowheads="1"/>
          </p:cNvPicPr>
          <p:nvPr/>
        </p:nvPicPr>
        <p:blipFill>
          <a:blip r:embed="rId3" cstate="print"/>
          <a:srcRect/>
          <a:stretch>
            <a:fillRect/>
          </a:stretch>
        </p:blipFill>
        <p:spPr bwMode="auto">
          <a:xfrm>
            <a:off x="5486400" y="1447800"/>
            <a:ext cx="3114675" cy="4029075"/>
          </a:xfrm>
          <a:prstGeom prst="rect">
            <a:avLst/>
          </a:prstGeom>
          <a:noFill/>
        </p:spPr>
      </p:pic>
      <p:sp>
        <p:nvSpPr>
          <p:cNvPr id="4" name="TextBox 3"/>
          <p:cNvSpPr txBox="1"/>
          <p:nvPr/>
        </p:nvSpPr>
        <p:spPr>
          <a:xfrm>
            <a:off x="1752600" y="457200"/>
            <a:ext cx="3069366" cy="1107996"/>
          </a:xfrm>
          <a:prstGeom prst="rect">
            <a:avLst/>
          </a:prstGeom>
          <a:noFill/>
        </p:spPr>
        <p:txBody>
          <a:bodyPr wrap="none" rtlCol="0">
            <a:spAutoFit/>
          </a:bodyPr>
          <a:lstStyle/>
          <a:p>
            <a:r>
              <a:rPr lang="en-US" sz="6600" b="1" dirty="0" smtClean="0"/>
              <a:t>Bacteria</a:t>
            </a:r>
            <a:endParaRPr lang="en-US" sz="6600" b="1" dirty="0"/>
          </a:p>
        </p:txBody>
      </p:sp>
      <p:sp>
        <p:nvSpPr>
          <p:cNvPr id="5" name="TextBox 4"/>
          <p:cNvSpPr txBox="1"/>
          <p:nvPr/>
        </p:nvSpPr>
        <p:spPr>
          <a:xfrm>
            <a:off x="762000" y="5410200"/>
            <a:ext cx="7631422" cy="1323439"/>
          </a:xfrm>
          <a:prstGeom prst="rect">
            <a:avLst/>
          </a:prstGeom>
          <a:noFill/>
        </p:spPr>
        <p:txBody>
          <a:bodyPr wrap="square" rtlCol="0">
            <a:spAutoFit/>
          </a:bodyPr>
          <a:lstStyle/>
          <a:p>
            <a:r>
              <a:rPr lang="en-US" sz="2000" b="1" dirty="0" smtClean="0"/>
              <a:t>Bacteria have a wide range of shapes –rods, spirals. They can be found everywhere from hot springs, acidic environments to our intestines. There are good and bad bacteria.  They are used a lot in the food industry to make cheese, wine curd etc</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sz="quarter"/>
          </p:nvPr>
        </p:nvSpPr>
        <p:spPr/>
        <p:txBody>
          <a:bodyPr/>
          <a:lstStyle/>
          <a:p>
            <a:r>
              <a:rPr lang="en-US" b="1" dirty="0"/>
              <a:t>Examples of Cells</a:t>
            </a:r>
          </a:p>
        </p:txBody>
      </p:sp>
      <p:pic>
        <p:nvPicPr>
          <p:cNvPr id="22537" name="Picture 9" descr="amoebaproteus"/>
          <p:cNvPicPr>
            <a:picLocks noGrp="1" noChangeAspect="1" noChangeArrowheads="1"/>
          </p:cNvPicPr>
          <p:nvPr>
            <p:ph sz="quarter" idx="1"/>
          </p:nvPr>
        </p:nvPicPr>
        <p:blipFill>
          <a:blip r:embed="rId2" cstate="print"/>
          <a:srcRect/>
          <a:stretch>
            <a:fillRect/>
          </a:stretch>
        </p:blipFill>
        <p:spPr>
          <a:xfrm>
            <a:off x="685800" y="762000"/>
            <a:ext cx="1436688" cy="2298700"/>
          </a:xfrm>
          <a:noFill/>
          <a:ln/>
        </p:spPr>
      </p:pic>
      <p:pic>
        <p:nvPicPr>
          <p:cNvPr id="22538" name="Picture 10" descr="poplarleaf"/>
          <p:cNvPicPr>
            <a:picLocks noGrp="1" noChangeAspect="1" noChangeArrowheads="1"/>
          </p:cNvPicPr>
          <p:nvPr>
            <p:ph sz="quarter" idx="2"/>
          </p:nvPr>
        </p:nvPicPr>
        <p:blipFill>
          <a:blip r:embed="rId3" cstate="print"/>
          <a:srcRect/>
          <a:stretch>
            <a:fillRect/>
          </a:stretch>
        </p:blipFill>
        <p:spPr>
          <a:xfrm>
            <a:off x="6781800" y="1219200"/>
            <a:ext cx="1919288" cy="1893888"/>
          </a:xfrm>
          <a:noFill/>
          <a:ln/>
        </p:spPr>
      </p:pic>
      <p:pic>
        <p:nvPicPr>
          <p:cNvPr id="22543" name="Picture 15" descr="nrn956-i1"/>
          <p:cNvPicPr>
            <a:picLocks noGrp="1" noChangeAspect="1" noChangeArrowheads="1"/>
          </p:cNvPicPr>
          <p:nvPr>
            <p:ph sz="quarter" idx="3"/>
          </p:nvPr>
        </p:nvPicPr>
        <p:blipFill>
          <a:blip r:embed="rId4" cstate="print"/>
          <a:srcRect/>
          <a:stretch>
            <a:fillRect/>
          </a:stretch>
        </p:blipFill>
        <p:spPr>
          <a:xfrm>
            <a:off x="304800" y="4114800"/>
            <a:ext cx="1597025" cy="2187575"/>
          </a:xfrm>
          <a:noFill/>
          <a:ln/>
        </p:spPr>
      </p:pic>
      <p:pic>
        <p:nvPicPr>
          <p:cNvPr id="22539" name="Picture 11" descr="redbloodcells"/>
          <p:cNvPicPr>
            <a:picLocks noGrp="1" noChangeAspect="1" noChangeArrowheads="1"/>
          </p:cNvPicPr>
          <p:nvPr>
            <p:ph sz="quarter" idx="4"/>
          </p:nvPr>
        </p:nvPicPr>
        <p:blipFill>
          <a:blip r:embed="rId5" cstate="print"/>
          <a:stretch>
            <a:fillRect/>
          </a:stretch>
        </p:blipFill>
        <p:spPr>
          <a:xfrm>
            <a:off x="6324600" y="4713288"/>
            <a:ext cx="685800" cy="638175"/>
          </a:xfrm>
          <a:noFill/>
          <a:ln/>
        </p:spPr>
      </p:pic>
      <p:sp>
        <p:nvSpPr>
          <p:cNvPr id="22540" name="AutoShape 12"/>
          <p:cNvSpPr>
            <a:spLocks noChangeArrowheads="1"/>
          </p:cNvSpPr>
          <p:nvPr/>
        </p:nvSpPr>
        <p:spPr bwMode="auto">
          <a:xfrm>
            <a:off x="2438400" y="1676400"/>
            <a:ext cx="2819400" cy="533400"/>
          </a:xfrm>
          <a:prstGeom prst="wedgeRoundRectCallout">
            <a:avLst>
              <a:gd name="adj1" fmla="val -78435"/>
              <a:gd name="adj2" fmla="val 35417"/>
              <a:gd name="adj3" fmla="val 16667"/>
            </a:avLst>
          </a:prstGeom>
          <a:solidFill>
            <a:srgbClr val="CCCCFF"/>
          </a:solidFill>
          <a:ln w="9525">
            <a:solidFill>
              <a:schemeClr val="tx1"/>
            </a:solidFill>
            <a:miter lim="800000"/>
            <a:headEnd/>
            <a:tailEnd/>
          </a:ln>
          <a:effectLst/>
        </p:spPr>
        <p:txBody>
          <a:bodyPr/>
          <a:lstStyle/>
          <a:p>
            <a:pPr algn="ctr"/>
            <a:r>
              <a:rPr lang="en-US" dirty="0"/>
              <a:t>Amoeba </a:t>
            </a:r>
          </a:p>
        </p:txBody>
      </p:sp>
      <p:sp>
        <p:nvSpPr>
          <p:cNvPr id="22541" name="AutoShape 13"/>
          <p:cNvSpPr>
            <a:spLocks noChangeArrowheads="1"/>
          </p:cNvSpPr>
          <p:nvPr/>
        </p:nvSpPr>
        <p:spPr bwMode="auto">
          <a:xfrm>
            <a:off x="4495800" y="2438400"/>
            <a:ext cx="1981200" cy="381000"/>
          </a:xfrm>
          <a:prstGeom prst="wedgeRoundRectCallout">
            <a:avLst>
              <a:gd name="adj1" fmla="val 97116"/>
              <a:gd name="adj2" fmla="val -51250"/>
              <a:gd name="adj3" fmla="val 16667"/>
            </a:avLst>
          </a:prstGeom>
          <a:solidFill>
            <a:srgbClr val="CCCCFF"/>
          </a:solidFill>
          <a:ln w="9525">
            <a:solidFill>
              <a:schemeClr val="tx1"/>
            </a:solidFill>
            <a:miter lim="800000"/>
            <a:headEnd/>
            <a:tailEnd/>
          </a:ln>
          <a:effectLst/>
        </p:spPr>
        <p:txBody>
          <a:bodyPr/>
          <a:lstStyle/>
          <a:p>
            <a:pPr algn="ctr"/>
            <a:r>
              <a:rPr lang="en-US" dirty="0"/>
              <a:t>Plant Stem</a:t>
            </a:r>
          </a:p>
        </p:txBody>
      </p:sp>
      <p:sp>
        <p:nvSpPr>
          <p:cNvPr id="22542" name="AutoShape 14"/>
          <p:cNvSpPr>
            <a:spLocks noChangeArrowheads="1"/>
          </p:cNvSpPr>
          <p:nvPr/>
        </p:nvSpPr>
        <p:spPr bwMode="auto">
          <a:xfrm>
            <a:off x="6400800" y="4114800"/>
            <a:ext cx="2362200" cy="457200"/>
          </a:xfrm>
          <a:prstGeom prst="wedgeRoundRectCallout">
            <a:avLst>
              <a:gd name="adj1" fmla="val -34208"/>
              <a:gd name="adj2" fmla="val 209375"/>
              <a:gd name="adj3" fmla="val 16667"/>
            </a:avLst>
          </a:prstGeom>
          <a:solidFill>
            <a:srgbClr val="CCCCFF"/>
          </a:solidFill>
          <a:ln w="9525">
            <a:solidFill>
              <a:schemeClr val="tx1"/>
            </a:solidFill>
            <a:miter lim="800000"/>
            <a:headEnd/>
            <a:tailEnd/>
          </a:ln>
          <a:effectLst/>
        </p:spPr>
        <p:txBody>
          <a:bodyPr/>
          <a:lstStyle/>
          <a:p>
            <a:pPr algn="ctr"/>
            <a:r>
              <a:rPr lang="en-US" dirty="0"/>
              <a:t>Red Blood Cell</a:t>
            </a:r>
          </a:p>
        </p:txBody>
      </p:sp>
      <p:sp>
        <p:nvSpPr>
          <p:cNvPr id="22544" name="AutoShape 16"/>
          <p:cNvSpPr>
            <a:spLocks noChangeArrowheads="1"/>
          </p:cNvSpPr>
          <p:nvPr/>
        </p:nvSpPr>
        <p:spPr bwMode="auto">
          <a:xfrm>
            <a:off x="2286000" y="5029200"/>
            <a:ext cx="1981200" cy="457200"/>
          </a:xfrm>
          <a:prstGeom prst="wedgeRoundRectCallout">
            <a:avLst>
              <a:gd name="adj1" fmla="val -107292"/>
              <a:gd name="adj2" fmla="val 77778"/>
              <a:gd name="adj3" fmla="val 16667"/>
            </a:avLst>
          </a:prstGeom>
          <a:solidFill>
            <a:srgbClr val="CCCCFF"/>
          </a:solidFill>
          <a:ln w="9525">
            <a:solidFill>
              <a:schemeClr val="tx1"/>
            </a:solidFill>
            <a:miter lim="800000"/>
            <a:headEnd/>
            <a:tailEnd/>
          </a:ln>
          <a:effectLst/>
        </p:spPr>
        <p:txBody>
          <a:bodyPr/>
          <a:lstStyle/>
          <a:p>
            <a:pPr algn="ctr"/>
            <a:r>
              <a:rPr lang="en-US" dirty="0"/>
              <a:t>Nerve Cell</a:t>
            </a:r>
          </a:p>
        </p:txBody>
      </p:sp>
      <p:pic>
        <p:nvPicPr>
          <p:cNvPr id="22545" name="Picture 17" descr="bacteria"/>
          <p:cNvPicPr>
            <a:picLocks noChangeAspect="1" noChangeArrowheads="1"/>
          </p:cNvPicPr>
          <p:nvPr/>
        </p:nvPicPr>
        <p:blipFill>
          <a:blip r:embed="rId6" cstate="print"/>
          <a:srcRect/>
          <a:stretch>
            <a:fillRect/>
          </a:stretch>
        </p:blipFill>
        <p:spPr bwMode="auto">
          <a:xfrm>
            <a:off x="3657600" y="3048000"/>
            <a:ext cx="2019300" cy="1655763"/>
          </a:xfrm>
          <a:prstGeom prst="rect">
            <a:avLst/>
          </a:prstGeom>
          <a:noFill/>
        </p:spPr>
      </p:pic>
      <p:sp>
        <p:nvSpPr>
          <p:cNvPr id="22546" name="AutoShape 18"/>
          <p:cNvSpPr>
            <a:spLocks noChangeArrowheads="1"/>
          </p:cNvSpPr>
          <p:nvPr/>
        </p:nvSpPr>
        <p:spPr bwMode="auto">
          <a:xfrm>
            <a:off x="1143000" y="3276600"/>
            <a:ext cx="2057400" cy="533400"/>
          </a:xfrm>
          <a:prstGeom prst="wedgeRoundRectCallout">
            <a:avLst>
              <a:gd name="adj1" fmla="val 114736"/>
              <a:gd name="adj2" fmla="val 41963"/>
              <a:gd name="adj3" fmla="val 16667"/>
            </a:avLst>
          </a:prstGeom>
          <a:solidFill>
            <a:srgbClr val="CCCCFF"/>
          </a:solidFill>
          <a:ln w="9525">
            <a:solidFill>
              <a:schemeClr val="tx1"/>
            </a:solidFill>
            <a:miter lim="800000"/>
            <a:headEnd/>
            <a:tailEnd/>
          </a:ln>
          <a:effectLst/>
        </p:spPr>
        <p:txBody>
          <a:bodyPr/>
          <a:lstStyle/>
          <a:p>
            <a:pPr algn="ctr"/>
            <a:r>
              <a:rPr lang="en-US" dirty="0"/>
              <a:t>Bacteria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54" name="Picture 14"/>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5843" name="Text Box 3"/>
          <p:cNvSpPr txBox="1">
            <a:spLocks noChangeArrowheads="1"/>
          </p:cNvSpPr>
          <p:nvPr/>
        </p:nvSpPr>
        <p:spPr bwMode="auto">
          <a:xfrm>
            <a:off x="3463925" y="1222375"/>
            <a:ext cx="1373188"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adult human</a:t>
            </a:r>
          </a:p>
        </p:txBody>
      </p:sp>
      <p:sp>
        <p:nvSpPr>
          <p:cNvPr id="35844" name="Text Box 4"/>
          <p:cNvSpPr txBox="1">
            <a:spLocks noChangeArrowheads="1"/>
          </p:cNvSpPr>
          <p:nvPr/>
        </p:nvSpPr>
        <p:spPr bwMode="auto">
          <a:xfrm>
            <a:off x="3892550" y="423863"/>
            <a:ext cx="1296988"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tallest trees</a:t>
            </a:r>
          </a:p>
        </p:txBody>
      </p:sp>
      <p:sp>
        <p:nvSpPr>
          <p:cNvPr id="35845" name="Text Box 5"/>
          <p:cNvSpPr txBox="1">
            <a:spLocks noChangeArrowheads="1"/>
          </p:cNvSpPr>
          <p:nvPr/>
        </p:nvSpPr>
        <p:spPr bwMode="auto">
          <a:xfrm>
            <a:off x="3105150" y="2111375"/>
            <a:ext cx="1338263"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chicken egg</a:t>
            </a:r>
          </a:p>
        </p:txBody>
      </p:sp>
      <p:sp>
        <p:nvSpPr>
          <p:cNvPr id="35846" name="Text Box 6"/>
          <p:cNvSpPr txBox="1">
            <a:spLocks noChangeArrowheads="1"/>
          </p:cNvSpPr>
          <p:nvPr/>
        </p:nvSpPr>
        <p:spPr bwMode="auto">
          <a:xfrm>
            <a:off x="3435350" y="2863850"/>
            <a:ext cx="1350963"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frog embryo</a:t>
            </a:r>
          </a:p>
        </p:txBody>
      </p:sp>
      <p:sp>
        <p:nvSpPr>
          <p:cNvPr id="35847" name="Text Box 7"/>
          <p:cNvSpPr txBox="1">
            <a:spLocks noChangeArrowheads="1"/>
          </p:cNvSpPr>
          <p:nvPr/>
        </p:nvSpPr>
        <p:spPr bwMode="auto">
          <a:xfrm>
            <a:off x="2814638" y="3551238"/>
            <a:ext cx="2233612"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most eukaryotic cells</a:t>
            </a:r>
          </a:p>
        </p:txBody>
      </p:sp>
      <p:sp>
        <p:nvSpPr>
          <p:cNvPr id="35848" name="Text Box 8"/>
          <p:cNvSpPr txBox="1">
            <a:spLocks noChangeArrowheads="1"/>
          </p:cNvSpPr>
          <p:nvPr/>
        </p:nvSpPr>
        <p:spPr bwMode="auto">
          <a:xfrm>
            <a:off x="2906713" y="4138613"/>
            <a:ext cx="1587500"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mitochondrion</a:t>
            </a:r>
          </a:p>
        </p:txBody>
      </p:sp>
      <p:sp>
        <p:nvSpPr>
          <p:cNvPr id="35849" name="Text Box 9"/>
          <p:cNvSpPr txBox="1">
            <a:spLocks noChangeArrowheads="1"/>
          </p:cNvSpPr>
          <p:nvPr/>
        </p:nvSpPr>
        <p:spPr bwMode="auto">
          <a:xfrm>
            <a:off x="3398838" y="4403725"/>
            <a:ext cx="1487487"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most bacteria</a:t>
            </a:r>
          </a:p>
        </p:txBody>
      </p:sp>
      <p:sp>
        <p:nvSpPr>
          <p:cNvPr id="35850" name="Text Box 10"/>
          <p:cNvSpPr txBox="1">
            <a:spLocks noChangeArrowheads="1"/>
          </p:cNvSpPr>
          <p:nvPr/>
        </p:nvSpPr>
        <p:spPr bwMode="auto">
          <a:xfrm>
            <a:off x="3595688" y="4892675"/>
            <a:ext cx="650875"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virus</a:t>
            </a:r>
          </a:p>
        </p:txBody>
      </p:sp>
      <p:sp>
        <p:nvSpPr>
          <p:cNvPr id="35851" name="Text Box 11"/>
          <p:cNvSpPr txBox="1">
            <a:spLocks noChangeArrowheads="1"/>
          </p:cNvSpPr>
          <p:nvPr/>
        </p:nvSpPr>
        <p:spPr bwMode="auto">
          <a:xfrm>
            <a:off x="4016375" y="5541963"/>
            <a:ext cx="966788"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proteins</a:t>
            </a:r>
          </a:p>
        </p:txBody>
      </p:sp>
      <p:sp>
        <p:nvSpPr>
          <p:cNvPr id="35852" name="Text Box 12"/>
          <p:cNvSpPr txBox="1">
            <a:spLocks noChangeArrowheads="1"/>
          </p:cNvSpPr>
          <p:nvPr/>
        </p:nvSpPr>
        <p:spPr bwMode="auto">
          <a:xfrm>
            <a:off x="4214813" y="6230938"/>
            <a:ext cx="763587" cy="327025"/>
          </a:xfrm>
          <a:prstGeom prst="rect">
            <a:avLst/>
          </a:prstGeom>
          <a:noFill/>
          <a:ln w="9525">
            <a:noFill/>
            <a:miter lim="800000"/>
            <a:headEnd/>
            <a:tailEnd/>
          </a:ln>
          <a:effectLst/>
        </p:spPr>
        <p:txBody>
          <a:bodyPr wrap="none" lIns="82269" tIns="41134" rIns="82269" bIns="41134">
            <a:spAutoFit/>
          </a:bodyPr>
          <a:lstStyle/>
          <a:p>
            <a:pPr defTabSz="822325"/>
            <a:r>
              <a:rPr lang="en-US" sz="1600" b="1" dirty="0">
                <a:solidFill>
                  <a:schemeClr val="bg2"/>
                </a:solidFill>
              </a:rPr>
              <a:t>atoms</a:t>
            </a:r>
          </a:p>
        </p:txBody>
      </p:sp>
      <p:sp>
        <p:nvSpPr>
          <p:cNvPr id="35853" name="Text Box 13"/>
          <p:cNvSpPr txBox="1">
            <a:spLocks noChangeArrowheads="1"/>
          </p:cNvSpPr>
          <p:nvPr/>
        </p:nvSpPr>
        <p:spPr bwMode="auto">
          <a:xfrm>
            <a:off x="2535238" y="5832475"/>
            <a:ext cx="2673350" cy="473075"/>
          </a:xfrm>
          <a:prstGeom prst="rect">
            <a:avLst/>
          </a:prstGeom>
          <a:noFill/>
          <a:ln w="9525">
            <a:noFill/>
            <a:miter lim="800000"/>
            <a:headEnd/>
            <a:tailEnd/>
          </a:ln>
          <a:effectLst/>
        </p:spPr>
        <p:txBody>
          <a:bodyPr lIns="82269" tIns="41134" rIns="82269" bIns="41134">
            <a:spAutoFit/>
          </a:bodyPr>
          <a:lstStyle/>
          <a:p>
            <a:pPr algn="ctr" defTabSz="822325">
              <a:lnSpc>
                <a:spcPct val="80000"/>
              </a:lnSpc>
            </a:pPr>
            <a:r>
              <a:rPr lang="en-US" sz="1600" b="1" dirty="0">
                <a:solidFill>
                  <a:schemeClr val="bg2"/>
                </a:solidFill>
              </a:rPr>
              <a:t>diameter of DNA</a:t>
            </a:r>
          </a:p>
          <a:p>
            <a:pPr algn="ctr" defTabSz="822325">
              <a:lnSpc>
                <a:spcPct val="80000"/>
              </a:lnSpc>
            </a:pPr>
            <a:r>
              <a:rPr lang="en-US" sz="1600" b="1" dirty="0">
                <a:solidFill>
                  <a:schemeClr val="bg2"/>
                </a:solidFill>
              </a:rPr>
              <a:t>double helix</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Describe this picture. What is the basic substance required to make this structure.?</a:t>
            </a:r>
            <a:endParaRPr lang="en-US" dirty="0"/>
          </a:p>
        </p:txBody>
      </p:sp>
      <p:sp>
        <p:nvSpPr>
          <p:cNvPr id="3" name="Content Placeholder 2"/>
          <p:cNvSpPr>
            <a:spLocks noGrp="1"/>
          </p:cNvSpPr>
          <p:nvPr>
            <p:ph idx="1"/>
          </p:nvPr>
        </p:nvSpPr>
        <p:spPr/>
        <p:txBody>
          <a:bodyPr/>
          <a:lstStyle/>
          <a:p>
            <a:endParaRPr lang="en-US"/>
          </a:p>
        </p:txBody>
      </p:sp>
      <p:pic>
        <p:nvPicPr>
          <p:cNvPr id="61442" name="Picture 2" descr="http://mayang.com/textures/Buildings/images/Religious%20Civic%20Ornamental%20Buildings/brick_building_3141208.JPG"/>
          <p:cNvPicPr>
            <a:picLocks noChangeAspect="1" noChangeArrowheads="1"/>
          </p:cNvPicPr>
          <p:nvPr/>
        </p:nvPicPr>
        <p:blipFill>
          <a:blip r:embed="rId2" cstate="print"/>
          <a:srcRect/>
          <a:stretch>
            <a:fillRect/>
          </a:stretch>
        </p:blipFill>
        <p:spPr bwMode="auto">
          <a:xfrm>
            <a:off x="1524000" y="2133600"/>
            <a:ext cx="6026150" cy="451961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b="1"/>
              <a:t>“Typical” Animal Cell</a:t>
            </a:r>
          </a:p>
        </p:txBody>
      </p:sp>
      <p:pic>
        <p:nvPicPr>
          <p:cNvPr id="24580" name="Picture 4" descr="cell1"/>
          <p:cNvPicPr>
            <a:picLocks noGrp="1" noChangeAspect="1" noChangeArrowheads="1"/>
          </p:cNvPicPr>
          <p:nvPr>
            <p:ph idx="4294967295"/>
          </p:nvPr>
        </p:nvPicPr>
        <p:blipFill>
          <a:blip r:embed="rId2" cstate="print"/>
          <a:srcRect/>
          <a:stretch>
            <a:fillRect/>
          </a:stretch>
        </p:blipFill>
        <p:spPr>
          <a:xfrm>
            <a:off x="0" y="995363"/>
            <a:ext cx="8077200" cy="5862637"/>
          </a:xfrm>
          <a:noFill/>
          <a:ln/>
        </p:spPr>
      </p:pic>
      <p:sp>
        <p:nvSpPr>
          <p:cNvPr id="24583" name="Text Box 7"/>
          <p:cNvSpPr txBox="1">
            <a:spLocks noChangeArrowheads="1"/>
          </p:cNvSpPr>
          <p:nvPr/>
        </p:nvSpPr>
        <p:spPr bwMode="auto">
          <a:xfrm>
            <a:off x="228600" y="6172200"/>
            <a:ext cx="7620000" cy="274638"/>
          </a:xfrm>
          <a:prstGeom prst="rect">
            <a:avLst/>
          </a:prstGeom>
          <a:noFill/>
          <a:ln w="9525">
            <a:noFill/>
            <a:miter lim="800000"/>
            <a:headEnd/>
            <a:tailEnd/>
          </a:ln>
          <a:effectLst/>
        </p:spPr>
        <p:txBody>
          <a:bodyPr>
            <a:spAutoFit/>
          </a:bodyPr>
          <a:lstStyle/>
          <a:p>
            <a:pPr>
              <a:spcBef>
                <a:spcPct val="50000"/>
              </a:spcBef>
            </a:pPr>
            <a:r>
              <a:rPr lang="en-US" sz="1000" i="1"/>
              <a:t>http://web.jjay.cuny.edu</a:t>
            </a:r>
            <a:r>
              <a:rPr lang="en-US" sz="1200" i="1"/>
              <a:t>/~</a:t>
            </a:r>
            <a:r>
              <a:rPr lang="en-US" sz="1000" i="1"/>
              <a:t>acarpi/NSC/images/cell.gif</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Text Box 7"/>
          <p:cNvSpPr txBox="1">
            <a:spLocks noChangeArrowheads="1"/>
          </p:cNvSpPr>
          <p:nvPr/>
        </p:nvSpPr>
        <p:spPr bwMode="auto">
          <a:xfrm>
            <a:off x="0" y="6324600"/>
            <a:ext cx="8382000" cy="274638"/>
          </a:xfrm>
          <a:prstGeom prst="rect">
            <a:avLst/>
          </a:prstGeom>
          <a:noFill/>
          <a:ln w="9525">
            <a:noFill/>
            <a:miter lim="800000"/>
            <a:headEnd/>
            <a:tailEnd/>
          </a:ln>
          <a:effectLst/>
        </p:spPr>
        <p:txBody>
          <a:bodyPr>
            <a:spAutoFit/>
          </a:bodyPr>
          <a:lstStyle/>
          <a:p>
            <a:pPr>
              <a:spcBef>
                <a:spcPct val="50000"/>
              </a:spcBef>
            </a:pPr>
            <a:r>
              <a:rPr lang="en-US" sz="1200" i="1" dirty="0"/>
              <a:t>http://waynesword.palomar.edu/images/plant3.gif</a:t>
            </a:r>
          </a:p>
        </p:txBody>
      </p:sp>
      <p:sp>
        <p:nvSpPr>
          <p:cNvPr id="50197" name="Rectangle 21"/>
          <p:cNvSpPr>
            <a:spLocks noGrp="1" noChangeArrowheads="1"/>
          </p:cNvSpPr>
          <p:nvPr>
            <p:ph type="title"/>
          </p:nvPr>
        </p:nvSpPr>
        <p:spPr/>
        <p:txBody>
          <a:bodyPr/>
          <a:lstStyle/>
          <a:p>
            <a:r>
              <a:rPr lang="en-US" b="1" dirty="0"/>
              <a:t>“Typical” Plant Cell</a:t>
            </a:r>
          </a:p>
        </p:txBody>
      </p:sp>
      <p:pic>
        <p:nvPicPr>
          <p:cNvPr id="50194" name="Picture 18" descr="1plant3"/>
          <p:cNvPicPr>
            <a:picLocks noGrp="1" noChangeAspect="1" noChangeArrowheads="1"/>
          </p:cNvPicPr>
          <p:nvPr>
            <p:ph sz="half" idx="4294967295"/>
          </p:nvPr>
        </p:nvPicPr>
        <p:blipFill>
          <a:blip r:embed="rId2" cstate="print"/>
          <a:srcRect/>
          <a:stretch>
            <a:fillRect/>
          </a:stretch>
        </p:blipFill>
        <p:spPr>
          <a:xfrm>
            <a:off x="2971800" y="1447800"/>
            <a:ext cx="6172200" cy="49466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ctrTitle"/>
          </p:nvPr>
        </p:nvSpPr>
        <p:spPr/>
        <p:txBody>
          <a:bodyPr/>
          <a:lstStyle/>
          <a:p>
            <a:r>
              <a:rPr lang="en-US" sz="6600" dirty="0"/>
              <a:t>Cell Parts</a:t>
            </a:r>
          </a:p>
        </p:txBody>
      </p:sp>
      <p:sp>
        <p:nvSpPr>
          <p:cNvPr id="44037" name="Rectangle 5"/>
          <p:cNvSpPr>
            <a:spLocks noGrp="1" noChangeArrowheads="1"/>
          </p:cNvSpPr>
          <p:nvPr>
            <p:ph type="subTitle" idx="1"/>
          </p:nvPr>
        </p:nvSpPr>
        <p:spPr/>
        <p:txBody>
          <a:bodyPr/>
          <a:lstStyle/>
          <a:p>
            <a:r>
              <a:rPr lang="en-US" sz="5400" dirty="0">
                <a:solidFill>
                  <a:schemeClr val="tx1"/>
                </a:solidFill>
              </a:rPr>
              <a:t>Organelles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r>
              <a:rPr lang="en-US" b="1" dirty="0"/>
              <a:t>Surrounding the Cell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b="1" dirty="0"/>
              <a:t>Cell Membrane</a:t>
            </a:r>
          </a:p>
        </p:txBody>
      </p:sp>
      <p:pic>
        <p:nvPicPr>
          <p:cNvPr id="37895" name="Picture 7" descr="cellmemb"/>
          <p:cNvPicPr>
            <a:picLocks noGrp="1" noChangeAspect="1" noChangeArrowheads="1"/>
          </p:cNvPicPr>
          <p:nvPr>
            <p:ph sz="half" idx="1"/>
          </p:nvPr>
        </p:nvPicPr>
        <p:blipFill>
          <a:blip r:embed="rId2" cstate="print"/>
          <a:srcRect/>
          <a:stretch>
            <a:fillRect/>
          </a:stretch>
        </p:blipFill>
        <p:spPr>
          <a:xfrm>
            <a:off x="533400" y="1920875"/>
            <a:ext cx="3810000" cy="3810000"/>
          </a:xfrm>
          <a:noFill/>
          <a:ln/>
        </p:spPr>
      </p:pic>
      <p:sp>
        <p:nvSpPr>
          <p:cNvPr id="37894" name="Rectangle 6"/>
          <p:cNvSpPr>
            <a:spLocks noGrp="1" noChangeArrowheads="1"/>
          </p:cNvSpPr>
          <p:nvPr>
            <p:ph type="body" sz="half" idx="2"/>
          </p:nvPr>
        </p:nvSpPr>
        <p:spPr>
          <a:xfrm>
            <a:off x="4419600" y="1752600"/>
            <a:ext cx="4419600" cy="3505200"/>
          </a:xfrm>
        </p:spPr>
        <p:txBody>
          <a:bodyPr/>
          <a:lstStyle/>
          <a:p>
            <a:r>
              <a:rPr lang="en-US" sz="2800" dirty="0"/>
              <a:t>Outer membrane of cell that controls movement in and out of the cell</a:t>
            </a:r>
          </a:p>
          <a:p>
            <a:r>
              <a:rPr lang="en-US" sz="2800" dirty="0"/>
              <a:t>Double layer </a:t>
            </a:r>
          </a:p>
        </p:txBody>
      </p:sp>
      <p:sp>
        <p:nvSpPr>
          <p:cNvPr id="37896" name="Text Box 8"/>
          <p:cNvSpPr txBox="1">
            <a:spLocks noChangeArrowheads="1"/>
          </p:cNvSpPr>
          <p:nvPr/>
        </p:nvSpPr>
        <p:spPr bwMode="auto">
          <a:xfrm>
            <a:off x="228600" y="6248400"/>
            <a:ext cx="6858000" cy="549275"/>
          </a:xfrm>
          <a:prstGeom prst="rect">
            <a:avLst/>
          </a:prstGeom>
          <a:noFill/>
          <a:ln w="9525">
            <a:noFill/>
            <a:miter lim="800000"/>
            <a:headEnd/>
            <a:tailEnd/>
          </a:ln>
          <a:effectLst/>
        </p:spPr>
        <p:txBody>
          <a:bodyPr>
            <a:spAutoFit/>
          </a:bodyPr>
          <a:lstStyle/>
          <a:p>
            <a:pPr>
              <a:spcBef>
                <a:spcPct val="50000"/>
              </a:spcBef>
            </a:pPr>
            <a:r>
              <a:rPr lang="en-US" sz="1200" i="1" dirty="0"/>
              <a:t>http://library.thinkquest.org/12413/structures.html</a:t>
            </a:r>
          </a:p>
          <a:p>
            <a:pPr>
              <a:spcBef>
                <a:spcPct val="50000"/>
              </a:spcBef>
            </a:pP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b="1" dirty="0"/>
              <a:t>Cell Wall</a:t>
            </a:r>
          </a:p>
        </p:txBody>
      </p:sp>
      <p:pic>
        <p:nvPicPr>
          <p:cNvPr id="35847" name="Picture 7" descr="cellwall"/>
          <p:cNvPicPr>
            <a:picLocks noGrp="1" noChangeAspect="1" noChangeArrowheads="1"/>
          </p:cNvPicPr>
          <p:nvPr>
            <p:ph type="clipArt" sz="half" idx="1"/>
          </p:nvPr>
        </p:nvPicPr>
        <p:blipFill>
          <a:blip r:embed="rId2" cstate="print"/>
          <a:srcRect/>
          <a:stretch>
            <a:fillRect/>
          </a:stretch>
        </p:blipFill>
        <p:spPr>
          <a:xfrm>
            <a:off x="457200" y="1844675"/>
            <a:ext cx="3733800" cy="3733800"/>
          </a:xfrm>
          <a:noFill/>
          <a:ln/>
        </p:spPr>
      </p:pic>
      <p:sp>
        <p:nvSpPr>
          <p:cNvPr id="35846" name="Rectangle 6"/>
          <p:cNvSpPr>
            <a:spLocks noGrp="1" noChangeArrowheads="1"/>
          </p:cNvSpPr>
          <p:nvPr>
            <p:ph type="body" sz="half" idx="2"/>
          </p:nvPr>
        </p:nvSpPr>
        <p:spPr/>
        <p:txBody>
          <a:bodyPr/>
          <a:lstStyle/>
          <a:p>
            <a:r>
              <a:rPr lang="en-US" sz="2800" dirty="0"/>
              <a:t>Most commonly found in plant cells &amp; bacteria</a:t>
            </a:r>
          </a:p>
          <a:p>
            <a:r>
              <a:rPr lang="en-US" sz="2800" dirty="0"/>
              <a:t>Supports &amp; protects </a:t>
            </a:r>
            <a:r>
              <a:rPr lang="en-US" sz="2800" dirty="0" smtClean="0"/>
              <a:t>cells</a:t>
            </a:r>
          </a:p>
          <a:p>
            <a:r>
              <a:rPr lang="en-US" sz="2800" dirty="0" smtClean="0"/>
              <a:t>Gives it shape and rigidity.</a:t>
            </a:r>
            <a:endParaRPr lang="en-US" sz="2800" dirty="0"/>
          </a:p>
          <a:p>
            <a:endParaRPr lang="en-US" sz="2800" dirty="0"/>
          </a:p>
        </p:txBody>
      </p:sp>
      <p:sp>
        <p:nvSpPr>
          <p:cNvPr id="35848" name="Text Box 8"/>
          <p:cNvSpPr txBox="1">
            <a:spLocks noChangeArrowheads="1"/>
          </p:cNvSpPr>
          <p:nvPr/>
        </p:nvSpPr>
        <p:spPr bwMode="auto">
          <a:xfrm>
            <a:off x="533400" y="6172200"/>
            <a:ext cx="6248400" cy="549275"/>
          </a:xfrm>
          <a:prstGeom prst="rect">
            <a:avLst/>
          </a:prstGeom>
          <a:noFill/>
          <a:ln w="9525">
            <a:noFill/>
            <a:miter lim="800000"/>
            <a:headEnd/>
            <a:tailEnd/>
          </a:ln>
          <a:effectLst/>
        </p:spPr>
        <p:txBody>
          <a:bodyPr>
            <a:spAutoFit/>
          </a:bodyPr>
          <a:lstStyle/>
          <a:p>
            <a:pPr>
              <a:spcBef>
                <a:spcPct val="50000"/>
              </a:spcBef>
            </a:pPr>
            <a:r>
              <a:rPr lang="en-US" sz="1200" i="1" dirty="0"/>
              <a:t>http://library.thinkquest.org/12413/structures.html</a:t>
            </a:r>
          </a:p>
          <a:p>
            <a:pPr>
              <a:spcBef>
                <a:spcPct val="50000"/>
              </a:spcBef>
            </a:pP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p:txBody>
          <a:bodyPr/>
          <a:lstStyle/>
          <a:p>
            <a:r>
              <a:rPr lang="en-US" b="1" dirty="0"/>
              <a:t>Inside the Cell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dirty="0"/>
              <a:t>Nucleus</a:t>
            </a:r>
            <a:r>
              <a:rPr lang="en-US" dirty="0"/>
              <a:t> </a:t>
            </a:r>
          </a:p>
        </p:txBody>
      </p:sp>
      <p:sp>
        <p:nvSpPr>
          <p:cNvPr id="43011" name="Rectangle 3"/>
          <p:cNvSpPr>
            <a:spLocks noGrp="1" noChangeArrowheads="1"/>
          </p:cNvSpPr>
          <p:nvPr>
            <p:ph idx="1"/>
          </p:nvPr>
        </p:nvSpPr>
        <p:spPr>
          <a:xfrm>
            <a:off x="533400" y="1981200"/>
            <a:ext cx="5029200" cy="4648200"/>
          </a:xfrm>
        </p:spPr>
        <p:txBody>
          <a:bodyPr>
            <a:normAutofit lnSpcReduction="10000"/>
          </a:bodyPr>
          <a:lstStyle/>
          <a:p>
            <a:r>
              <a:rPr lang="en-US" dirty="0" smtClean="0"/>
              <a:t>Control center of the cell</a:t>
            </a:r>
          </a:p>
          <a:p>
            <a:r>
              <a:rPr lang="en-US" dirty="0" smtClean="0"/>
              <a:t>Directs </a:t>
            </a:r>
            <a:r>
              <a:rPr lang="en-US" dirty="0"/>
              <a:t>cell activities</a:t>
            </a:r>
          </a:p>
          <a:p>
            <a:r>
              <a:rPr lang="en-US" dirty="0"/>
              <a:t>Separated from cytoplasm by nuclear membrane</a:t>
            </a:r>
          </a:p>
          <a:p>
            <a:r>
              <a:rPr lang="en-US" dirty="0"/>
              <a:t>Contains genetic material </a:t>
            </a:r>
            <a:r>
              <a:rPr lang="en-US" dirty="0" smtClean="0"/>
              <a:t>– DNA</a:t>
            </a:r>
          </a:p>
          <a:p>
            <a:r>
              <a:rPr lang="en-US" dirty="0" smtClean="0"/>
              <a:t>All the information regarding the cell and its activities are stored here.</a:t>
            </a:r>
            <a:endParaRPr lang="en-US" dirty="0"/>
          </a:p>
        </p:txBody>
      </p:sp>
      <p:pic>
        <p:nvPicPr>
          <p:cNvPr id="26626" name="Picture 2" descr="http://www.daviddarling.info/images/cell_basic_parts.jpg"/>
          <p:cNvPicPr>
            <a:picLocks noChangeAspect="1" noChangeArrowheads="1"/>
          </p:cNvPicPr>
          <p:nvPr/>
        </p:nvPicPr>
        <p:blipFill>
          <a:blip r:embed="rId2" cstate="print"/>
          <a:srcRect/>
          <a:stretch>
            <a:fillRect/>
          </a:stretch>
        </p:blipFill>
        <p:spPr bwMode="auto">
          <a:xfrm>
            <a:off x="5334000" y="1676400"/>
            <a:ext cx="3960918" cy="46386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p:txBody>
          <a:bodyPr/>
          <a:lstStyle/>
          <a:p>
            <a:r>
              <a:rPr lang="en-US" b="1" dirty="0"/>
              <a:t>Cytoplasm</a:t>
            </a:r>
          </a:p>
        </p:txBody>
      </p:sp>
      <p:sp>
        <p:nvSpPr>
          <p:cNvPr id="39944" name="Rectangle 8"/>
          <p:cNvSpPr>
            <a:spLocks noGrp="1" noChangeArrowheads="1"/>
          </p:cNvSpPr>
          <p:nvPr>
            <p:ph idx="1"/>
          </p:nvPr>
        </p:nvSpPr>
        <p:spPr/>
        <p:txBody>
          <a:bodyPr/>
          <a:lstStyle/>
          <a:p>
            <a:r>
              <a:rPr lang="en-US" dirty="0" smtClean="0"/>
              <a:t>Jelly-like substance</a:t>
            </a:r>
            <a:endParaRPr lang="en-US" dirty="0"/>
          </a:p>
          <a:p>
            <a:r>
              <a:rPr lang="en-US" dirty="0"/>
              <a:t>Surrounded by cell membrane</a:t>
            </a:r>
          </a:p>
          <a:p>
            <a:r>
              <a:rPr lang="en-US" dirty="0" smtClean="0"/>
              <a:t>All cell organelles are embedded in this.</a:t>
            </a:r>
          </a:p>
          <a:p>
            <a:r>
              <a:rPr lang="en-US" dirty="0" smtClean="0"/>
              <a:t>It contains the chemicals which are necessary to carry out all the reactions that happen within a cell.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dirty="0"/>
              <a:t>Mitochondria</a:t>
            </a:r>
          </a:p>
        </p:txBody>
      </p:sp>
      <p:sp>
        <p:nvSpPr>
          <p:cNvPr id="32771" name="Rectangle 3"/>
          <p:cNvSpPr>
            <a:spLocks noGrp="1" noChangeArrowheads="1"/>
          </p:cNvSpPr>
          <p:nvPr>
            <p:ph type="body" sz="half" idx="1"/>
          </p:nvPr>
        </p:nvSpPr>
        <p:spPr>
          <a:xfrm>
            <a:off x="228600" y="1524000"/>
            <a:ext cx="4876800" cy="4525963"/>
          </a:xfrm>
        </p:spPr>
        <p:txBody>
          <a:bodyPr/>
          <a:lstStyle/>
          <a:p>
            <a:r>
              <a:rPr lang="en-US" sz="2800" dirty="0"/>
              <a:t>Produces energy through chemical reactions – breaking down </a:t>
            </a:r>
            <a:r>
              <a:rPr lang="en-US" sz="2800" dirty="0" smtClean="0"/>
              <a:t>food.</a:t>
            </a:r>
            <a:endParaRPr lang="en-US" sz="2800" dirty="0"/>
          </a:p>
          <a:p>
            <a:r>
              <a:rPr lang="en-US" sz="2800" dirty="0"/>
              <a:t>Controls level of water and other materials in cell</a:t>
            </a:r>
          </a:p>
          <a:p>
            <a:r>
              <a:rPr lang="en-US" sz="2800" dirty="0"/>
              <a:t>Recycles and decomposes proteins, fats, and carbohydrates</a:t>
            </a:r>
          </a:p>
        </p:txBody>
      </p:sp>
      <p:pic>
        <p:nvPicPr>
          <p:cNvPr id="32774" name="Picture 6" descr="mitochondria"/>
          <p:cNvPicPr>
            <a:picLocks noGrp="1" noChangeAspect="1" noChangeArrowheads="1"/>
          </p:cNvPicPr>
          <p:nvPr>
            <p:ph sz="half" idx="2"/>
          </p:nvPr>
        </p:nvPicPr>
        <p:blipFill>
          <a:blip r:embed="rId2" cstate="print"/>
          <a:srcRect/>
          <a:stretch>
            <a:fillRect/>
          </a:stretch>
        </p:blipFill>
        <p:spPr>
          <a:xfrm>
            <a:off x="5486400" y="1676400"/>
            <a:ext cx="3352800" cy="3352800"/>
          </a:xfrm>
          <a:noFill/>
          <a:ln/>
        </p:spPr>
      </p:pic>
      <p:sp>
        <p:nvSpPr>
          <p:cNvPr id="32775" name="Text Box 7"/>
          <p:cNvSpPr txBox="1">
            <a:spLocks noChangeArrowheads="1"/>
          </p:cNvSpPr>
          <p:nvPr/>
        </p:nvSpPr>
        <p:spPr bwMode="auto">
          <a:xfrm>
            <a:off x="228600" y="6172200"/>
            <a:ext cx="6400800" cy="549275"/>
          </a:xfrm>
          <a:prstGeom prst="rect">
            <a:avLst/>
          </a:prstGeom>
          <a:noFill/>
          <a:ln w="9525">
            <a:noFill/>
            <a:miter lim="800000"/>
            <a:headEnd/>
            <a:tailEnd/>
          </a:ln>
          <a:effectLst/>
        </p:spPr>
        <p:txBody>
          <a:bodyPr>
            <a:spAutoFit/>
          </a:bodyPr>
          <a:lstStyle/>
          <a:p>
            <a:pPr>
              <a:spcBef>
                <a:spcPct val="50000"/>
              </a:spcBef>
            </a:pPr>
            <a:r>
              <a:rPr lang="en-US" sz="1200" i="1" dirty="0"/>
              <a:t>http://library.thinkquest.org/12413/structures.html</a:t>
            </a:r>
          </a:p>
          <a:p>
            <a:pPr>
              <a:spcBef>
                <a:spcPct val="50000"/>
              </a:spcBef>
            </a:pP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BRICKS ACT AS BUILDING BLOCKS TO CREAT THE BRICK BUILDING. </a:t>
            </a:r>
            <a:endParaRPr lang="en-US" dirty="0"/>
          </a:p>
        </p:txBody>
      </p:sp>
      <p:pic>
        <p:nvPicPr>
          <p:cNvPr id="63490" name="Picture 2" descr="http://www.dimensionsguide.com/wp-content/uploads/2010/02/Brick.jpg"/>
          <p:cNvPicPr>
            <a:picLocks noChangeAspect="1" noChangeArrowheads="1"/>
          </p:cNvPicPr>
          <p:nvPr/>
        </p:nvPicPr>
        <p:blipFill>
          <a:blip r:embed="rId2" cstate="print"/>
          <a:srcRect/>
          <a:stretch>
            <a:fillRect/>
          </a:stretch>
        </p:blipFill>
        <p:spPr bwMode="auto">
          <a:xfrm>
            <a:off x="914400" y="2209800"/>
            <a:ext cx="3429000" cy="3429001"/>
          </a:xfrm>
          <a:prstGeom prst="rect">
            <a:avLst/>
          </a:prstGeom>
          <a:noFill/>
        </p:spPr>
      </p:pic>
      <p:pic>
        <p:nvPicPr>
          <p:cNvPr id="63492" name="Picture 4" descr="http://www.pollsb.com/photos/o/30627-brick.jpg"/>
          <p:cNvPicPr>
            <a:picLocks noChangeAspect="1" noChangeArrowheads="1"/>
          </p:cNvPicPr>
          <p:nvPr/>
        </p:nvPicPr>
        <p:blipFill>
          <a:blip r:embed="rId3" cstate="print"/>
          <a:srcRect/>
          <a:stretch>
            <a:fillRect/>
          </a:stretch>
        </p:blipFill>
        <p:spPr bwMode="auto">
          <a:xfrm>
            <a:off x="5029200" y="2209800"/>
            <a:ext cx="3505200" cy="3505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a:t>Vacuoles</a:t>
            </a:r>
          </a:p>
        </p:txBody>
      </p:sp>
      <p:sp>
        <p:nvSpPr>
          <p:cNvPr id="34819" name="Rectangle 3"/>
          <p:cNvSpPr>
            <a:spLocks noGrp="1" noChangeArrowheads="1"/>
          </p:cNvSpPr>
          <p:nvPr>
            <p:ph type="body" sz="half" idx="1"/>
          </p:nvPr>
        </p:nvSpPr>
        <p:spPr/>
        <p:txBody>
          <a:bodyPr/>
          <a:lstStyle/>
          <a:p>
            <a:r>
              <a:rPr lang="en-US" sz="2800" dirty="0"/>
              <a:t>Membrane-bound sacs for storage, digestion, and waste removal</a:t>
            </a:r>
          </a:p>
          <a:p>
            <a:r>
              <a:rPr lang="en-US" sz="2800" dirty="0"/>
              <a:t>Contains water solution</a:t>
            </a:r>
          </a:p>
          <a:p>
            <a:r>
              <a:rPr lang="en-US" sz="2800" dirty="0"/>
              <a:t>Help plants maintain shape</a:t>
            </a:r>
          </a:p>
          <a:p>
            <a:pPr>
              <a:buFontTx/>
              <a:buNone/>
            </a:pPr>
            <a:endParaRPr lang="en-US" sz="2800" dirty="0"/>
          </a:p>
        </p:txBody>
      </p:sp>
      <p:sp>
        <p:nvSpPr>
          <p:cNvPr id="34823" name="Text Box 7"/>
          <p:cNvSpPr txBox="1">
            <a:spLocks noChangeArrowheads="1"/>
          </p:cNvSpPr>
          <p:nvPr/>
        </p:nvSpPr>
        <p:spPr bwMode="auto">
          <a:xfrm>
            <a:off x="457200" y="6248400"/>
            <a:ext cx="6172200" cy="549275"/>
          </a:xfrm>
          <a:prstGeom prst="rect">
            <a:avLst/>
          </a:prstGeom>
          <a:noFill/>
          <a:ln w="9525">
            <a:noFill/>
            <a:miter lim="800000"/>
            <a:headEnd/>
            <a:tailEnd/>
          </a:ln>
          <a:effectLst/>
        </p:spPr>
        <p:txBody>
          <a:bodyPr>
            <a:spAutoFit/>
          </a:bodyPr>
          <a:lstStyle/>
          <a:p>
            <a:pPr>
              <a:spcBef>
                <a:spcPct val="50000"/>
              </a:spcBef>
            </a:pPr>
            <a:r>
              <a:rPr lang="en-US" sz="1200" i="1" dirty="0"/>
              <a:t>http://library.thinkquest.org/12413/structures.html</a:t>
            </a:r>
          </a:p>
          <a:p>
            <a:pPr>
              <a:spcBef>
                <a:spcPct val="50000"/>
              </a:spcBef>
            </a:pPr>
            <a:endParaRPr lang="en-US" sz="1200" dirty="0"/>
          </a:p>
        </p:txBody>
      </p:sp>
      <p:sp>
        <p:nvSpPr>
          <p:cNvPr id="6" name="Content Placeholder 5"/>
          <p:cNvSpPr>
            <a:spLocks noGrp="1"/>
          </p:cNvSpPr>
          <p:nvPr>
            <p:ph sz="half" idx="2"/>
          </p:nvPr>
        </p:nvSpPr>
        <p:spPr/>
        <p:txBody>
          <a:bodyPr/>
          <a:lstStyle/>
          <a:p>
            <a:endParaRPr lang="en-US" dirty="0"/>
          </a:p>
        </p:txBody>
      </p:sp>
      <p:pic>
        <p:nvPicPr>
          <p:cNvPr id="23554" name="Picture 2" descr="http://images.tutorvista.com/content/feed/tvcs/vacuole.jpg"/>
          <p:cNvPicPr>
            <a:picLocks noChangeAspect="1" noChangeArrowheads="1"/>
          </p:cNvPicPr>
          <p:nvPr/>
        </p:nvPicPr>
        <p:blipFill>
          <a:blip r:embed="rId2" cstate="print"/>
          <a:srcRect/>
          <a:stretch>
            <a:fillRect/>
          </a:stretch>
        </p:blipFill>
        <p:spPr bwMode="auto">
          <a:xfrm>
            <a:off x="4953000" y="1524000"/>
            <a:ext cx="3429000" cy="449131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b="1" dirty="0"/>
              <a:t>Chloroplast</a:t>
            </a:r>
          </a:p>
        </p:txBody>
      </p:sp>
      <p:sp>
        <p:nvSpPr>
          <p:cNvPr id="8197" name="Rectangle 5"/>
          <p:cNvSpPr>
            <a:spLocks noGrp="1" noChangeArrowheads="1"/>
          </p:cNvSpPr>
          <p:nvPr>
            <p:ph type="body" sz="half" idx="1"/>
          </p:nvPr>
        </p:nvSpPr>
        <p:spPr/>
        <p:txBody>
          <a:bodyPr/>
          <a:lstStyle/>
          <a:p>
            <a:r>
              <a:rPr lang="en-US" sz="2800" dirty="0"/>
              <a:t>Usually found in plant cells</a:t>
            </a:r>
          </a:p>
          <a:p>
            <a:r>
              <a:rPr lang="en-US" sz="2800" dirty="0"/>
              <a:t>Contains green chlorophyll</a:t>
            </a:r>
          </a:p>
          <a:p>
            <a:r>
              <a:rPr lang="en-US" sz="2800" dirty="0"/>
              <a:t>Where photosynthesis takes place</a:t>
            </a:r>
          </a:p>
        </p:txBody>
      </p:sp>
      <p:pic>
        <p:nvPicPr>
          <p:cNvPr id="8199" name="Picture 7" descr="chloroplast"/>
          <p:cNvPicPr>
            <a:picLocks noGrp="1" noChangeAspect="1" noChangeArrowheads="1"/>
          </p:cNvPicPr>
          <p:nvPr>
            <p:ph sz="half" idx="2"/>
          </p:nvPr>
        </p:nvPicPr>
        <p:blipFill>
          <a:blip r:embed="rId2" cstate="print"/>
          <a:srcRect/>
          <a:stretch>
            <a:fillRect/>
          </a:stretch>
        </p:blipFill>
        <p:spPr>
          <a:xfrm>
            <a:off x="4572000" y="1768475"/>
            <a:ext cx="4038600" cy="4038600"/>
          </a:xfrm>
          <a:noFill/>
          <a:ln/>
        </p:spPr>
      </p:pic>
      <p:sp>
        <p:nvSpPr>
          <p:cNvPr id="8200" name="Text Box 8"/>
          <p:cNvSpPr txBox="1">
            <a:spLocks noChangeArrowheads="1"/>
          </p:cNvSpPr>
          <p:nvPr/>
        </p:nvSpPr>
        <p:spPr bwMode="auto">
          <a:xfrm>
            <a:off x="457200" y="6172200"/>
            <a:ext cx="5943600" cy="549275"/>
          </a:xfrm>
          <a:prstGeom prst="rect">
            <a:avLst/>
          </a:prstGeom>
          <a:noFill/>
          <a:ln w="9525">
            <a:noFill/>
            <a:miter lim="800000"/>
            <a:headEnd/>
            <a:tailEnd/>
          </a:ln>
          <a:effectLst/>
        </p:spPr>
        <p:txBody>
          <a:bodyPr>
            <a:spAutoFit/>
          </a:bodyPr>
          <a:lstStyle/>
          <a:p>
            <a:pPr>
              <a:spcBef>
                <a:spcPct val="50000"/>
              </a:spcBef>
            </a:pPr>
            <a:r>
              <a:rPr lang="en-US" sz="1200" i="1" dirty="0"/>
              <a:t>http://library.thinkquest.org/12413/structures.html</a:t>
            </a:r>
          </a:p>
          <a:p>
            <a:pPr>
              <a:spcBef>
                <a:spcPct val="50000"/>
              </a:spcBef>
            </a:pPr>
            <a:endParaRPr lang="en-US" sz="1200" dirty="0"/>
          </a:p>
        </p:txBody>
      </p:sp>
      <p:pic>
        <p:nvPicPr>
          <p:cNvPr id="22530" name="Picture 2" descr="http://t3.gstatic.com/images?q=tbn:ANd9GcQ49xxsqMC8BcwdslPq_ud3mrqgEivb4Jqv3InUDbJP0oE7-PNF"/>
          <p:cNvPicPr>
            <a:picLocks noChangeAspect="1" noChangeArrowheads="1"/>
          </p:cNvPicPr>
          <p:nvPr/>
        </p:nvPicPr>
        <p:blipFill>
          <a:blip r:embed="rId3" cstate="print"/>
          <a:srcRect/>
          <a:stretch>
            <a:fillRect/>
          </a:stretch>
        </p:blipFill>
        <p:spPr bwMode="auto">
          <a:xfrm>
            <a:off x="4419600" y="1981200"/>
            <a:ext cx="4571294" cy="32480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dirty="0"/>
              <a:t>Plant &amp; Animal Cells</a:t>
            </a:r>
          </a:p>
        </p:txBody>
      </p:sp>
      <p:sp>
        <p:nvSpPr>
          <p:cNvPr id="105475" name="Rectangle 3"/>
          <p:cNvSpPr>
            <a:spLocks noGrp="1" noChangeArrowheads="1"/>
          </p:cNvSpPr>
          <p:nvPr>
            <p:ph idx="1"/>
          </p:nvPr>
        </p:nvSpPr>
        <p:spPr>
          <a:xfrm>
            <a:off x="685800" y="2133600"/>
            <a:ext cx="8370888" cy="4267200"/>
          </a:xfrm>
        </p:spPr>
        <p:txBody>
          <a:bodyPr/>
          <a:lstStyle/>
          <a:p>
            <a:r>
              <a:rPr lang="en-US" b="1" dirty="0" smtClean="0"/>
              <a:t>Similarities</a:t>
            </a:r>
            <a:endParaRPr lang="en-US" b="1" dirty="0"/>
          </a:p>
          <a:p>
            <a:pPr lvl="1"/>
            <a:endParaRPr lang="en-US" b="1" dirty="0"/>
          </a:p>
          <a:p>
            <a:pPr lvl="1"/>
            <a:r>
              <a:rPr lang="en-US" b="1" dirty="0"/>
              <a:t>Both contain similar organelles</a:t>
            </a:r>
          </a:p>
          <a:p>
            <a:pPr lvl="1"/>
            <a:endParaRPr lang="en-US" b="1" dirty="0"/>
          </a:p>
          <a:p>
            <a:pPr lvl="1"/>
            <a:r>
              <a:rPr lang="en-US" b="1" dirty="0"/>
              <a:t>Both surrounded by cell membrane</a:t>
            </a:r>
          </a:p>
          <a:p>
            <a:pPr lvl="1"/>
            <a:endParaRPr lang="en-US" b="1"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762000" y="381000"/>
          <a:ext cx="7848600" cy="6101994"/>
        </p:xfrm>
        <a:graphic>
          <a:graphicData uri="http://schemas.openxmlformats.org/drawingml/2006/table">
            <a:tbl>
              <a:tblPr/>
              <a:tblGrid>
                <a:gridCol w="2616200"/>
                <a:gridCol w="2616200"/>
                <a:gridCol w="2616200"/>
              </a:tblGrid>
              <a:tr h="188068">
                <a:tc>
                  <a:txBody>
                    <a:bodyPr/>
                    <a:lstStyle/>
                    <a:p>
                      <a:r>
                        <a:rPr lang="en-US" sz="1400" b="1" i="0" dirty="0">
                          <a:latin typeface="Verdana"/>
                        </a:rPr>
                        <a:t>Characteristics</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c>
                  <a:txBody>
                    <a:bodyPr/>
                    <a:lstStyle/>
                    <a:p>
                      <a:r>
                        <a:rPr lang="en-US" sz="1400" b="1" i="0" dirty="0">
                          <a:latin typeface="Verdana"/>
                        </a:rPr>
                        <a:t>Plant Cell</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c>
                  <a:txBody>
                    <a:bodyPr/>
                    <a:lstStyle/>
                    <a:p>
                      <a:r>
                        <a:rPr lang="en-US" sz="1400" b="1" i="0" dirty="0">
                          <a:latin typeface="Verdana"/>
                        </a:rPr>
                        <a:t>Animal Cell</a:t>
                      </a:r>
                      <a:endParaRPr lang="en-US" sz="1400" b="0" i="0" dirty="0">
                        <a:latin typeface="Verdana"/>
                      </a:endParaRP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solidFill>
                      <a:srgbClr val="C3DEF9"/>
                    </a:solidFill>
                  </a:tcPr>
                </a:tc>
              </a:tr>
              <a:tr h="343710">
                <a:tc>
                  <a:txBody>
                    <a:bodyPr/>
                    <a:lstStyle/>
                    <a:p>
                      <a:r>
                        <a:rPr lang="en-US" sz="1600" b="1" i="0" dirty="0">
                          <a:latin typeface="Verdana"/>
                        </a:rPr>
                        <a:t>Cell Size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Large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Smaller than plant cells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188068">
                <a:tc>
                  <a:txBody>
                    <a:bodyPr/>
                    <a:lstStyle/>
                    <a:p>
                      <a:r>
                        <a:rPr lang="en-US" sz="1600" b="1" i="0" dirty="0">
                          <a:latin typeface="Verdana"/>
                        </a:rPr>
                        <a:t>Cell Shape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Rectangular</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a:latin typeface="Verdana"/>
                        </a:rPr>
                        <a:t>Circular</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1588851">
                <a:tc>
                  <a:txBody>
                    <a:bodyPr/>
                    <a:lstStyle/>
                    <a:p>
                      <a:r>
                        <a:rPr lang="en-US" sz="1600" b="1" i="0" dirty="0">
                          <a:latin typeface="Verdana"/>
                        </a:rPr>
                        <a:t>Vacuoles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 single centrally located vacuole. It takes up almost 90% of the cell volume. The vacuole stores water and maintains turgidity of the cell.</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If any, there are a number of small vacuoles spread throughout the cytoplasm that store water, ions and waste materials.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1121924">
                <a:tc>
                  <a:txBody>
                    <a:bodyPr/>
                    <a:lstStyle/>
                    <a:p>
                      <a:r>
                        <a:rPr lang="en-US" sz="1600" b="1" i="0">
                          <a:latin typeface="Verdana"/>
                        </a:rPr>
                        <a:t>Cell Wall</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 rigid cell </a:t>
                      </a:r>
                      <a:r>
                        <a:rPr lang="en-US" sz="1600" b="1" i="0" dirty="0" smtClean="0">
                          <a:latin typeface="Verdana"/>
                        </a:rPr>
                        <a:t>wall </a:t>
                      </a:r>
                      <a:r>
                        <a:rPr lang="en-US" sz="1600" b="1" i="0" dirty="0">
                          <a:latin typeface="Verdana"/>
                        </a:rPr>
                        <a:t>is present around a plant cell that helps it maintain its shape.</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Cell wall is absent. This allows animal cells to adopt different shapes.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r h="2055779">
                <a:tc>
                  <a:txBody>
                    <a:bodyPr/>
                    <a:lstStyle/>
                    <a:p>
                      <a:r>
                        <a:rPr lang="en-US" sz="1600" b="1" i="0">
                          <a:latin typeface="Verdana"/>
                        </a:rPr>
                        <a:t>Chloroplasts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Present. Chlorophyll is the pigment that traps sun's energy which is utilized by plants to make food through the process of photosynthesis. This pigment is present in the chloroplasts.</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c>
                  <a:txBody>
                    <a:bodyPr/>
                    <a:lstStyle/>
                    <a:p>
                      <a:r>
                        <a:rPr lang="en-US" sz="1600" b="1" i="0" dirty="0">
                          <a:latin typeface="Verdana"/>
                        </a:rPr>
                        <a:t>Absent. As animals lack this pigment, they cannot make their own food.</a:t>
                      </a:r>
                    </a:p>
                  </a:txBody>
                  <a:tcPr marL="13375" marR="13375" marT="13375" marB="13375" anchor="ctr">
                    <a:lnL w="9525" cap="flat" cmpd="sng" algn="ctr">
                      <a:solidFill>
                        <a:srgbClr val="336699"/>
                      </a:solidFill>
                      <a:prstDash val="solid"/>
                      <a:round/>
                      <a:headEnd type="none" w="med" len="med"/>
                      <a:tailEnd type="none" w="med" len="med"/>
                    </a:lnL>
                    <a:lnR w="9525" cap="flat" cmpd="sng" algn="ctr">
                      <a:solidFill>
                        <a:srgbClr val="336699"/>
                      </a:solidFill>
                      <a:prstDash val="solid"/>
                      <a:round/>
                      <a:headEnd type="none" w="med" len="med"/>
                      <a:tailEnd type="none" w="med" len="med"/>
                    </a:lnR>
                    <a:lnT w="9525" cap="flat" cmpd="sng" algn="ctr">
                      <a:solidFill>
                        <a:srgbClr val="336699"/>
                      </a:solidFill>
                      <a:prstDash val="solid"/>
                      <a:round/>
                      <a:headEnd type="none" w="med" len="med"/>
                      <a:tailEnd type="none" w="med" len="med"/>
                    </a:lnT>
                    <a:lnB w="9525" cap="flat" cmpd="sng" algn="ctr">
                      <a:solidFill>
                        <a:srgbClr val="336699"/>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 Timeline</a:t>
            </a:r>
            <a:endParaRPr lang="en-US" dirty="0"/>
          </a:p>
        </p:txBody>
      </p:sp>
      <p:sp>
        <p:nvSpPr>
          <p:cNvPr id="3" name="Content Placeholder 2"/>
          <p:cNvSpPr>
            <a:spLocks noGrp="1"/>
          </p:cNvSpPr>
          <p:nvPr>
            <p:ph idx="1"/>
          </p:nvPr>
        </p:nvSpPr>
        <p:spPr/>
        <p:txBody>
          <a:bodyPr>
            <a:normAutofit/>
          </a:bodyPr>
          <a:lstStyle/>
          <a:p>
            <a:pPr algn="just"/>
            <a:r>
              <a:rPr lang="en-US" dirty="0" smtClean="0">
                <a:solidFill>
                  <a:srgbClr val="FF0000"/>
                </a:solidFill>
              </a:rPr>
              <a:t>1665- Robert Hooke</a:t>
            </a:r>
            <a:r>
              <a:rPr lang="en-US" dirty="0" smtClean="0"/>
              <a:t>, an English scientist, first glimpsed into the microscopic world of </a:t>
            </a:r>
            <a:r>
              <a:rPr lang="en-US" u="sng" dirty="0" smtClean="0"/>
              <a:t>cells</a:t>
            </a:r>
            <a:r>
              <a:rPr lang="en-US" dirty="0" smtClean="0"/>
              <a:t> by examining dead cork </a:t>
            </a:r>
            <a:r>
              <a:rPr lang="en-US" u="sng" dirty="0" smtClean="0"/>
              <a:t>cells</a:t>
            </a:r>
            <a:r>
              <a:rPr lang="en-US" dirty="0" smtClean="0"/>
              <a:t> under a primitive microscope which he constructed. The thought that </a:t>
            </a:r>
            <a:r>
              <a:rPr lang="en-US" u="sng" dirty="0" smtClean="0"/>
              <a:t>cells</a:t>
            </a:r>
            <a:r>
              <a:rPr lang="en-US" dirty="0" smtClean="0"/>
              <a:t> might be the basis for life was not to come for nearly two centuries.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3.bp.blogspot.com/_mhNf2-w4ekI/TTRuPx8d4GI/AAAAAAAABh0/t3AEzfacnFQ/s400/Robert%2BHooke%2B2.jpg"/>
          <p:cNvPicPr>
            <a:picLocks noChangeAspect="1" noChangeArrowheads="1"/>
          </p:cNvPicPr>
          <p:nvPr/>
        </p:nvPicPr>
        <p:blipFill>
          <a:blip r:embed="rId2" cstate="print"/>
          <a:srcRect/>
          <a:stretch>
            <a:fillRect/>
          </a:stretch>
        </p:blipFill>
        <p:spPr bwMode="auto">
          <a:xfrm>
            <a:off x="2133600" y="381000"/>
            <a:ext cx="5410200" cy="615026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0000"/>
                </a:solidFill>
              </a:rPr>
              <a:t>1674- </a:t>
            </a:r>
            <a:r>
              <a:rPr lang="en-US" dirty="0" err="1" smtClean="0">
                <a:solidFill>
                  <a:srgbClr val="FF0000"/>
                </a:solidFill>
              </a:rPr>
              <a:t>Antonie</a:t>
            </a:r>
            <a:r>
              <a:rPr lang="en-US" dirty="0" smtClean="0">
                <a:solidFill>
                  <a:srgbClr val="FF0000"/>
                </a:solidFill>
              </a:rPr>
              <a:t> Philips van Leeuwenhoek </a:t>
            </a:r>
            <a:r>
              <a:rPr lang="en-US" dirty="0" smtClean="0"/>
              <a:t>modified Robert hooks microscope and discovered free cells in the form of bacteria. </a:t>
            </a:r>
          </a:p>
          <a:p>
            <a:r>
              <a:rPr lang="en-US" dirty="0" smtClean="0"/>
              <a:t>The microscope consisted of bi-convex lens capable of magnifications ranging from 70x to over 250x, depending upon the lens quality. A compound microscope ranges from 10X to 100X.</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Antonie</a:t>
            </a:r>
            <a:r>
              <a:rPr lang="en-US" dirty="0" smtClean="0"/>
              <a:t> Philips van Leeuwenhoek with the microscope he invented. 1674</a:t>
            </a:r>
            <a:endParaRPr lang="en-US" dirty="0"/>
          </a:p>
        </p:txBody>
      </p:sp>
      <p:sp>
        <p:nvSpPr>
          <p:cNvPr id="3" name="Content Placeholder 2"/>
          <p:cNvSpPr>
            <a:spLocks noGrp="1"/>
          </p:cNvSpPr>
          <p:nvPr>
            <p:ph idx="1"/>
          </p:nvPr>
        </p:nvSpPr>
        <p:spPr/>
        <p:txBody>
          <a:bodyPr/>
          <a:lstStyle/>
          <a:p>
            <a:endParaRPr lang="en-US"/>
          </a:p>
        </p:txBody>
      </p:sp>
      <p:pic>
        <p:nvPicPr>
          <p:cNvPr id="73730" name="Picture 2" descr="http://archives.microbeworld.org/images/meetmicros/tools/tool_1_leuw-scope.jpg"/>
          <p:cNvPicPr>
            <a:picLocks noChangeAspect="1" noChangeArrowheads="1"/>
          </p:cNvPicPr>
          <p:nvPr/>
        </p:nvPicPr>
        <p:blipFill>
          <a:blip r:embed="rId2" cstate="print"/>
          <a:srcRect/>
          <a:stretch>
            <a:fillRect/>
          </a:stretch>
        </p:blipFill>
        <p:spPr bwMode="auto">
          <a:xfrm>
            <a:off x="1676400" y="1828800"/>
            <a:ext cx="5643201" cy="441572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435608" y="1447800"/>
            <a:ext cx="7498080" cy="5181600"/>
          </a:xfrm>
        </p:spPr>
        <p:txBody>
          <a:bodyPr>
            <a:normAutofit fontScale="85000" lnSpcReduction="20000"/>
          </a:bodyPr>
          <a:lstStyle/>
          <a:p>
            <a:r>
              <a:rPr lang="en-US" dirty="0" smtClean="0">
                <a:solidFill>
                  <a:srgbClr val="FF0000"/>
                </a:solidFill>
              </a:rPr>
              <a:t>1831 – Robert Brown </a:t>
            </a:r>
            <a:r>
              <a:rPr lang="en-US" dirty="0" smtClean="0"/>
              <a:t>discovered and named the nucleus in the plant cell.</a:t>
            </a:r>
          </a:p>
          <a:p>
            <a:r>
              <a:rPr lang="en-US" dirty="0" smtClean="0"/>
              <a:t>During the next 170 years, other scientists used microscopes to further advance their knowledge of </a:t>
            </a:r>
            <a:r>
              <a:rPr lang="en-US" u="sng" dirty="0" smtClean="0"/>
              <a:t>cells</a:t>
            </a:r>
            <a:r>
              <a:rPr lang="en-US" dirty="0" smtClean="0"/>
              <a:t>. </a:t>
            </a:r>
          </a:p>
          <a:p>
            <a:r>
              <a:rPr lang="en-US" dirty="0" smtClean="0">
                <a:solidFill>
                  <a:srgbClr val="FF0000"/>
                </a:solidFill>
              </a:rPr>
              <a:t>1838, </a:t>
            </a:r>
            <a:r>
              <a:rPr lang="en-US" dirty="0" smtClean="0"/>
              <a:t>German botanist named </a:t>
            </a:r>
            <a:r>
              <a:rPr lang="en-US" dirty="0" smtClean="0">
                <a:solidFill>
                  <a:srgbClr val="FF0000"/>
                </a:solidFill>
              </a:rPr>
              <a:t>Matthias </a:t>
            </a:r>
            <a:r>
              <a:rPr lang="en-US" dirty="0" err="1" smtClean="0">
                <a:solidFill>
                  <a:srgbClr val="FF0000"/>
                </a:solidFill>
              </a:rPr>
              <a:t>Schleiden</a:t>
            </a:r>
            <a:r>
              <a:rPr lang="en-US" dirty="0" smtClean="0">
                <a:solidFill>
                  <a:srgbClr val="FF0000"/>
                </a:solidFill>
              </a:rPr>
              <a:t> </a:t>
            </a:r>
            <a:r>
              <a:rPr lang="en-US" dirty="0" smtClean="0"/>
              <a:t>suggested that all plant tissues are made of </a:t>
            </a:r>
            <a:r>
              <a:rPr lang="en-US" u="sng" dirty="0" smtClean="0"/>
              <a:t>cells</a:t>
            </a:r>
            <a:r>
              <a:rPr lang="en-US" dirty="0" smtClean="0"/>
              <a:t>. </a:t>
            </a:r>
          </a:p>
          <a:p>
            <a:r>
              <a:rPr lang="en-US" dirty="0" smtClean="0">
                <a:solidFill>
                  <a:srgbClr val="FF0000"/>
                </a:solidFill>
              </a:rPr>
              <a:t>1839,</a:t>
            </a:r>
            <a:r>
              <a:rPr lang="en-US" dirty="0" smtClean="0"/>
              <a:t> zoologist </a:t>
            </a:r>
            <a:r>
              <a:rPr lang="en-US" dirty="0" smtClean="0">
                <a:solidFill>
                  <a:srgbClr val="FF0000"/>
                </a:solidFill>
              </a:rPr>
              <a:t>Theodore Schwann </a:t>
            </a:r>
            <a:r>
              <a:rPr lang="en-US" dirty="0" smtClean="0"/>
              <a:t>made a similar proposal for animals.</a:t>
            </a:r>
          </a:p>
          <a:p>
            <a:r>
              <a:rPr lang="en-US" dirty="0" smtClean="0">
                <a:solidFill>
                  <a:srgbClr val="FF0000"/>
                </a:solidFill>
              </a:rPr>
              <a:t>1858, Rudolf Virchow </a:t>
            </a:r>
            <a:r>
              <a:rPr lang="en-US" dirty="0" smtClean="0"/>
              <a:t>suggested that all </a:t>
            </a:r>
            <a:r>
              <a:rPr lang="en-US" u="sng" dirty="0" smtClean="0"/>
              <a:t>cells</a:t>
            </a:r>
            <a:r>
              <a:rPr lang="en-US" dirty="0" smtClean="0"/>
              <a:t> come from preexisting </a:t>
            </a:r>
            <a:r>
              <a:rPr lang="en-US" u="sng" dirty="0" smtClean="0"/>
              <a:t>cells</a:t>
            </a:r>
            <a:r>
              <a:rPr lang="en-US" dirty="0" smtClean="0"/>
              <a:t>. </a:t>
            </a:r>
          </a:p>
          <a:p>
            <a:r>
              <a:rPr lang="en-US" dirty="0" smtClean="0"/>
              <a:t>The ideas of these three scientists led to the creation of what is now called the </a:t>
            </a:r>
            <a:r>
              <a:rPr lang="en-US" u="sng" dirty="0" smtClean="0"/>
              <a:t>cell theory</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1831</a:t>
            </a:r>
            <a:endParaRPr lang="en-US" dirty="0"/>
          </a:p>
        </p:txBody>
      </p:sp>
      <p:sp>
        <p:nvSpPr>
          <p:cNvPr id="3" name="Content Placeholder 2"/>
          <p:cNvSpPr>
            <a:spLocks noGrp="1"/>
          </p:cNvSpPr>
          <p:nvPr>
            <p:ph idx="1"/>
          </p:nvPr>
        </p:nvSpPr>
        <p:spPr/>
        <p:txBody>
          <a:bodyPr/>
          <a:lstStyle/>
          <a:p>
            <a:endParaRPr lang="en-US"/>
          </a:p>
        </p:txBody>
      </p:sp>
      <p:pic>
        <p:nvPicPr>
          <p:cNvPr id="4" name="Picture 2" descr="http://www.artclayflower.info/img/66/450-brown-robert.jpg"/>
          <p:cNvPicPr>
            <a:picLocks noChangeAspect="1" noChangeArrowheads="1"/>
          </p:cNvPicPr>
          <p:nvPr/>
        </p:nvPicPr>
        <p:blipFill>
          <a:blip r:embed="rId2" cstate="print"/>
          <a:srcRect/>
          <a:stretch>
            <a:fillRect/>
          </a:stretch>
        </p:blipFill>
        <p:spPr bwMode="auto">
          <a:xfrm>
            <a:off x="2743200" y="983107"/>
            <a:ext cx="4495800" cy="50652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made up of?</a:t>
            </a:r>
            <a:endParaRPr lang="en-US" dirty="0"/>
          </a:p>
        </p:txBody>
      </p:sp>
      <p:sp>
        <p:nvSpPr>
          <p:cNvPr id="3" name="Content Placeholder 2"/>
          <p:cNvSpPr>
            <a:spLocks noGrp="1"/>
          </p:cNvSpPr>
          <p:nvPr>
            <p:ph idx="1"/>
          </p:nvPr>
        </p:nvSpPr>
        <p:spPr/>
        <p:txBody>
          <a:bodyPr/>
          <a:lstStyle/>
          <a:p>
            <a:endParaRPr lang="en-US" dirty="0"/>
          </a:p>
        </p:txBody>
      </p:sp>
      <p:pic>
        <p:nvPicPr>
          <p:cNvPr id="64514" name="Picture 2" descr="http://us.123rf.com/400wm/400/400/ljupco/ljupco1010/ljupco101000029/7934618-full-length-portrait-of-a-party-person-celebrating-isolated-on-white-background.jpg"/>
          <p:cNvPicPr>
            <a:picLocks noChangeAspect="1" noChangeArrowheads="1"/>
          </p:cNvPicPr>
          <p:nvPr/>
        </p:nvPicPr>
        <p:blipFill>
          <a:blip r:embed="rId2" cstate="print"/>
          <a:srcRect/>
          <a:stretch>
            <a:fillRect/>
          </a:stretch>
        </p:blipFill>
        <p:spPr bwMode="auto">
          <a:xfrm>
            <a:off x="2438400" y="1150134"/>
            <a:ext cx="3810000" cy="570786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1838                       1839</a:t>
            </a:r>
            <a:endParaRPr lang="en-US" dirty="0"/>
          </a:p>
        </p:txBody>
      </p:sp>
      <p:sp>
        <p:nvSpPr>
          <p:cNvPr id="3" name="Content Placeholder 2"/>
          <p:cNvSpPr>
            <a:spLocks noGrp="1"/>
          </p:cNvSpPr>
          <p:nvPr>
            <p:ph idx="1"/>
          </p:nvPr>
        </p:nvSpPr>
        <p:spPr/>
        <p:txBody>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2400" dirty="0" smtClean="0"/>
              <a:t>    Theodore Schwann                  Matthias </a:t>
            </a:r>
            <a:r>
              <a:rPr lang="en-US" sz="2400" dirty="0" err="1" smtClean="0"/>
              <a:t>Schleiden</a:t>
            </a:r>
            <a:r>
              <a:rPr lang="en-US" dirty="0" smtClean="0"/>
              <a:t> </a:t>
            </a:r>
          </a:p>
          <a:p>
            <a:endParaRPr lang="en-US" dirty="0"/>
          </a:p>
        </p:txBody>
      </p:sp>
      <p:pic>
        <p:nvPicPr>
          <p:cNvPr id="75780" name="Picture 4" descr="http://t2.gstatic.com/images?q=tbn:ANd9GcQSBSjRbUMkm48gD8bUR_pJRfZ6EmeEYnYn9xqLVcrPHf57V3s_"/>
          <p:cNvPicPr>
            <a:picLocks noChangeAspect="1" noChangeArrowheads="1"/>
          </p:cNvPicPr>
          <p:nvPr/>
        </p:nvPicPr>
        <p:blipFill>
          <a:blip r:embed="rId2" cstate="print"/>
          <a:srcRect/>
          <a:stretch>
            <a:fillRect/>
          </a:stretch>
        </p:blipFill>
        <p:spPr bwMode="auto">
          <a:xfrm>
            <a:off x="5257800" y="1676400"/>
            <a:ext cx="2895600" cy="3509820"/>
          </a:xfrm>
          <a:prstGeom prst="rect">
            <a:avLst/>
          </a:prstGeom>
          <a:noFill/>
        </p:spPr>
      </p:pic>
      <p:pic>
        <p:nvPicPr>
          <p:cNvPr id="75782" name="Picture 6" descr="http://www.nndb.com/people/357/000096069/theodor-schwann-1-sized.jpg"/>
          <p:cNvPicPr>
            <a:picLocks noChangeAspect="1" noChangeArrowheads="1"/>
          </p:cNvPicPr>
          <p:nvPr/>
        </p:nvPicPr>
        <p:blipFill>
          <a:blip r:embed="rId3" cstate="print"/>
          <a:srcRect/>
          <a:stretch>
            <a:fillRect/>
          </a:stretch>
        </p:blipFill>
        <p:spPr bwMode="auto">
          <a:xfrm>
            <a:off x="1447800" y="1219200"/>
            <a:ext cx="3048000" cy="411181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Rudolf  Virchow   1858</a:t>
            </a:r>
            <a:endParaRPr lang="en-US" dirty="0"/>
          </a:p>
        </p:txBody>
      </p:sp>
      <p:sp>
        <p:nvSpPr>
          <p:cNvPr id="3" name="Content Placeholder 2"/>
          <p:cNvSpPr>
            <a:spLocks noGrp="1"/>
          </p:cNvSpPr>
          <p:nvPr>
            <p:ph idx="1"/>
          </p:nvPr>
        </p:nvSpPr>
        <p:spPr/>
        <p:txBody>
          <a:bodyPr/>
          <a:lstStyle/>
          <a:p>
            <a:endParaRPr lang="en-US"/>
          </a:p>
        </p:txBody>
      </p:sp>
      <p:pic>
        <p:nvPicPr>
          <p:cNvPr id="4" name="Picture 8" descr="http://media-2.web.britannica.com/eb-media/38/4938-004-10D17185.jpg"/>
          <p:cNvPicPr>
            <a:picLocks noChangeAspect="1" noChangeArrowheads="1"/>
          </p:cNvPicPr>
          <p:nvPr/>
        </p:nvPicPr>
        <p:blipFill>
          <a:blip r:embed="rId2" cstate="print"/>
          <a:srcRect/>
          <a:stretch>
            <a:fillRect/>
          </a:stretch>
        </p:blipFill>
        <p:spPr bwMode="auto">
          <a:xfrm>
            <a:off x="2971800" y="1676400"/>
            <a:ext cx="3486150" cy="42862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MICROSCOPE</a:t>
            </a:r>
            <a:endParaRPr lang="en-US" dirty="0"/>
          </a:p>
        </p:txBody>
      </p:sp>
      <p:sp>
        <p:nvSpPr>
          <p:cNvPr id="3" name="Content Placeholder 2"/>
          <p:cNvSpPr>
            <a:spLocks noGrp="1"/>
          </p:cNvSpPr>
          <p:nvPr>
            <p:ph idx="1"/>
          </p:nvPr>
        </p:nvSpPr>
        <p:spPr/>
        <p:txBody>
          <a:bodyPr>
            <a:normAutofit fontScale="925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3000" dirty="0" smtClean="0"/>
              <a:t>Electron Microscope    Compound Microscope</a:t>
            </a:r>
            <a:endParaRPr lang="en-US" sz="3000" dirty="0"/>
          </a:p>
        </p:txBody>
      </p:sp>
      <p:pic>
        <p:nvPicPr>
          <p:cNvPr id="77826" name="Picture 2" descr="http://transmissionelectronmicroscope.org/wp-content/uploads/2011/06/TecnaiF20c.jpg"/>
          <p:cNvPicPr>
            <a:picLocks noChangeAspect="1" noChangeArrowheads="1"/>
          </p:cNvPicPr>
          <p:nvPr/>
        </p:nvPicPr>
        <p:blipFill>
          <a:blip r:embed="rId2" cstate="print"/>
          <a:srcRect/>
          <a:stretch>
            <a:fillRect/>
          </a:stretch>
        </p:blipFill>
        <p:spPr bwMode="auto">
          <a:xfrm>
            <a:off x="1524000" y="1143000"/>
            <a:ext cx="3658668" cy="4578684"/>
          </a:xfrm>
          <a:prstGeom prst="rect">
            <a:avLst/>
          </a:prstGeom>
          <a:noFill/>
        </p:spPr>
      </p:pic>
      <p:pic>
        <p:nvPicPr>
          <p:cNvPr id="77828" name="Picture 4" descr="http://www.microscope-microscope.org/images/BWScope.jpg"/>
          <p:cNvPicPr>
            <a:picLocks noChangeAspect="1" noChangeArrowheads="1"/>
          </p:cNvPicPr>
          <p:nvPr/>
        </p:nvPicPr>
        <p:blipFill>
          <a:blip r:embed="rId3" cstate="print"/>
          <a:srcRect/>
          <a:stretch>
            <a:fillRect/>
          </a:stretch>
        </p:blipFill>
        <p:spPr bwMode="auto">
          <a:xfrm>
            <a:off x="5410200" y="1524000"/>
            <a:ext cx="3362325" cy="3810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microscope</a:t>
            </a:r>
            <a:endParaRPr lang="en-US" dirty="0"/>
          </a:p>
        </p:txBody>
      </p:sp>
      <p:sp>
        <p:nvSpPr>
          <p:cNvPr id="3" name="Content Placeholder 2"/>
          <p:cNvSpPr>
            <a:spLocks noGrp="1"/>
          </p:cNvSpPr>
          <p:nvPr>
            <p:ph idx="1"/>
          </p:nvPr>
        </p:nvSpPr>
        <p:spPr/>
        <p:txBody>
          <a:bodyPr/>
          <a:lstStyle/>
          <a:p>
            <a:r>
              <a:rPr lang="en-US" dirty="0" smtClean="0"/>
              <a:t>View the video below to get an idea of how exactly to use a compound microscope</a:t>
            </a:r>
          </a:p>
          <a:p>
            <a:endParaRPr lang="en-US" dirty="0" smtClean="0"/>
          </a:p>
          <a:p>
            <a:r>
              <a:rPr lang="en-US" dirty="0" smtClean="0">
                <a:hlinkClick r:id="rId2"/>
              </a:rPr>
              <a:t>http://www.youtube.com/watch?v=bGBgABLEV4g&amp;feature=related</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00307_"/>
          <p:cNvPicPr>
            <a:picLocks noChangeAspect="1" noChangeArrowheads="1"/>
          </p:cNvPicPr>
          <p:nvPr/>
        </p:nvPicPr>
        <p:blipFill>
          <a:blip r:embed="rId2" cstate="print"/>
          <a:srcRect/>
          <a:stretch>
            <a:fillRect/>
          </a:stretch>
        </p:blipFill>
        <p:spPr bwMode="auto">
          <a:xfrm>
            <a:off x="3748768" y="2351723"/>
            <a:ext cx="2443843" cy="2114550"/>
          </a:xfrm>
          <a:prstGeom prst="rect">
            <a:avLst/>
          </a:prstGeom>
          <a:noFill/>
        </p:spPr>
      </p:pic>
      <p:pic>
        <p:nvPicPr>
          <p:cNvPr id="2051" name="Picture 3" descr="j0086566"/>
          <p:cNvPicPr>
            <a:picLocks noChangeAspect="1" noChangeArrowheads="1"/>
          </p:cNvPicPr>
          <p:nvPr/>
        </p:nvPicPr>
        <p:blipFill>
          <a:blip r:embed="rId3" cstate="print"/>
          <a:srcRect/>
          <a:stretch>
            <a:fillRect/>
          </a:stretch>
        </p:blipFill>
        <p:spPr bwMode="auto">
          <a:xfrm>
            <a:off x="621847" y="577215"/>
            <a:ext cx="3109232" cy="1930242"/>
          </a:xfrm>
          <a:prstGeom prst="rect">
            <a:avLst/>
          </a:prstGeom>
          <a:noFill/>
        </p:spPr>
      </p:pic>
      <p:sp>
        <p:nvSpPr>
          <p:cNvPr id="2060" name="Freeform 12"/>
          <p:cNvSpPr>
            <a:spLocks/>
          </p:cNvSpPr>
          <p:nvPr/>
        </p:nvSpPr>
        <p:spPr bwMode="auto">
          <a:xfrm>
            <a:off x="5176157" y="1835945"/>
            <a:ext cx="499383" cy="138588"/>
          </a:xfrm>
          <a:custGeom>
            <a:avLst/>
            <a:gdLst/>
            <a:ahLst/>
            <a:cxnLst>
              <a:cxn ang="0">
                <a:pos x="200" y="136"/>
              </a:cxn>
              <a:cxn ang="0">
                <a:pos x="103" y="105"/>
              </a:cxn>
              <a:cxn ang="0">
                <a:pos x="0" y="39"/>
              </a:cxn>
              <a:cxn ang="0">
                <a:pos x="2" y="37"/>
              </a:cxn>
              <a:cxn ang="0">
                <a:pos x="7" y="32"/>
              </a:cxn>
              <a:cxn ang="0">
                <a:pos x="16" y="24"/>
              </a:cxn>
              <a:cxn ang="0">
                <a:pos x="25" y="16"/>
              </a:cxn>
              <a:cxn ang="0">
                <a:pos x="36" y="8"/>
              </a:cxn>
              <a:cxn ang="0">
                <a:pos x="47" y="3"/>
              </a:cxn>
              <a:cxn ang="0">
                <a:pos x="55" y="0"/>
              </a:cxn>
              <a:cxn ang="0">
                <a:pos x="63" y="2"/>
              </a:cxn>
              <a:cxn ang="0">
                <a:pos x="75" y="10"/>
              </a:cxn>
              <a:cxn ang="0">
                <a:pos x="96" y="18"/>
              </a:cxn>
              <a:cxn ang="0">
                <a:pos x="119" y="28"/>
              </a:cxn>
              <a:cxn ang="0">
                <a:pos x="146" y="37"/>
              </a:cxn>
              <a:cxn ang="0">
                <a:pos x="171" y="47"/>
              </a:cxn>
              <a:cxn ang="0">
                <a:pos x="194" y="53"/>
              </a:cxn>
              <a:cxn ang="0">
                <a:pos x="212" y="58"/>
              </a:cxn>
              <a:cxn ang="0">
                <a:pos x="222" y="59"/>
              </a:cxn>
              <a:cxn ang="0">
                <a:pos x="229" y="61"/>
              </a:cxn>
              <a:cxn ang="0">
                <a:pos x="235" y="69"/>
              </a:cxn>
              <a:cxn ang="0">
                <a:pos x="242" y="81"/>
              </a:cxn>
              <a:cxn ang="0">
                <a:pos x="248" y="96"/>
              </a:cxn>
              <a:cxn ang="0">
                <a:pos x="253" y="110"/>
              </a:cxn>
              <a:cxn ang="0">
                <a:pos x="258" y="123"/>
              </a:cxn>
              <a:cxn ang="0">
                <a:pos x="261" y="132"/>
              </a:cxn>
              <a:cxn ang="0">
                <a:pos x="262" y="135"/>
              </a:cxn>
              <a:cxn ang="0">
                <a:pos x="200" y="136"/>
              </a:cxn>
            </a:cxnLst>
            <a:rect l="0" t="0" r="r" b="b"/>
            <a:pathLst>
              <a:path w="262" h="136">
                <a:moveTo>
                  <a:pt x="200" y="136"/>
                </a:moveTo>
                <a:lnTo>
                  <a:pt x="103" y="105"/>
                </a:lnTo>
                <a:lnTo>
                  <a:pt x="0" y="39"/>
                </a:lnTo>
                <a:lnTo>
                  <a:pt x="2" y="37"/>
                </a:lnTo>
                <a:lnTo>
                  <a:pt x="7" y="32"/>
                </a:lnTo>
                <a:lnTo>
                  <a:pt x="16" y="24"/>
                </a:lnTo>
                <a:lnTo>
                  <a:pt x="25" y="16"/>
                </a:lnTo>
                <a:lnTo>
                  <a:pt x="36" y="8"/>
                </a:lnTo>
                <a:lnTo>
                  <a:pt x="47" y="3"/>
                </a:lnTo>
                <a:lnTo>
                  <a:pt x="55" y="0"/>
                </a:lnTo>
                <a:lnTo>
                  <a:pt x="63" y="2"/>
                </a:lnTo>
                <a:lnTo>
                  <a:pt x="75" y="10"/>
                </a:lnTo>
                <a:lnTo>
                  <a:pt x="96" y="18"/>
                </a:lnTo>
                <a:lnTo>
                  <a:pt x="119" y="28"/>
                </a:lnTo>
                <a:lnTo>
                  <a:pt x="146" y="37"/>
                </a:lnTo>
                <a:lnTo>
                  <a:pt x="171" y="47"/>
                </a:lnTo>
                <a:lnTo>
                  <a:pt x="194" y="53"/>
                </a:lnTo>
                <a:lnTo>
                  <a:pt x="212" y="58"/>
                </a:lnTo>
                <a:lnTo>
                  <a:pt x="222" y="59"/>
                </a:lnTo>
                <a:lnTo>
                  <a:pt x="229" y="61"/>
                </a:lnTo>
                <a:lnTo>
                  <a:pt x="235" y="69"/>
                </a:lnTo>
                <a:lnTo>
                  <a:pt x="242" y="81"/>
                </a:lnTo>
                <a:lnTo>
                  <a:pt x="248" y="96"/>
                </a:lnTo>
                <a:lnTo>
                  <a:pt x="253" y="110"/>
                </a:lnTo>
                <a:lnTo>
                  <a:pt x="258" y="123"/>
                </a:lnTo>
                <a:lnTo>
                  <a:pt x="261" y="132"/>
                </a:lnTo>
                <a:lnTo>
                  <a:pt x="262" y="135"/>
                </a:lnTo>
                <a:lnTo>
                  <a:pt x="200" y="136"/>
                </a:lnTo>
                <a:close/>
              </a:path>
            </a:pathLst>
          </a:custGeom>
          <a:solidFill>
            <a:srgbClr val="FFFFFF"/>
          </a:solidFill>
          <a:ln w="9525">
            <a:noFill/>
            <a:round/>
            <a:headEnd/>
            <a:tailEnd/>
          </a:ln>
        </p:spPr>
        <p:txBody>
          <a:bodyPr lIns="80010" tIns="40005" rIns="80010" bIns="40005"/>
          <a:lstStyle/>
          <a:p>
            <a:endParaRPr lang="en-US"/>
          </a:p>
        </p:txBody>
      </p:sp>
      <p:grpSp>
        <p:nvGrpSpPr>
          <p:cNvPr id="2" name="Group 68"/>
          <p:cNvGrpSpPr>
            <a:grpSpLocks/>
          </p:cNvGrpSpPr>
          <p:nvPr/>
        </p:nvGrpSpPr>
        <p:grpSpPr bwMode="auto">
          <a:xfrm>
            <a:off x="5486401" y="447199"/>
            <a:ext cx="3057525" cy="1718786"/>
            <a:chOff x="3113" y="1481"/>
            <a:chExt cx="1372" cy="642"/>
          </a:xfrm>
        </p:grpSpPr>
        <p:sp>
          <p:nvSpPr>
            <p:cNvPr id="2067" name="Freeform 19"/>
            <p:cNvSpPr>
              <a:spLocks/>
            </p:cNvSpPr>
            <p:nvPr/>
          </p:nvSpPr>
          <p:spPr bwMode="auto">
            <a:xfrm>
              <a:off x="3113" y="1481"/>
              <a:ext cx="1372" cy="641"/>
            </a:xfrm>
            <a:custGeom>
              <a:avLst/>
              <a:gdLst/>
              <a:ahLst/>
              <a:cxnLst>
                <a:cxn ang="0">
                  <a:pos x="775" y="36"/>
                </a:cxn>
                <a:cxn ang="0">
                  <a:pos x="725" y="10"/>
                </a:cxn>
                <a:cxn ang="0">
                  <a:pos x="615" y="48"/>
                </a:cxn>
                <a:cxn ang="0">
                  <a:pos x="586" y="37"/>
                </a:cxn>
                <a:cxn ang="0">
                  <a:pos x="545" y="1"/>
                </a:cxn>
                <a:cxn ang="0">
                  <a:pos x="482" y="12"/>
                </a:cxn>
                <a:cxn ang="0">
                  <a:pos x="453" y="44"/>
                </a:cxn>
                <a:cxn ang="0">
                  <a:pos x="493" y="101"/>
                </a:cxn>
                <a:cxn ang="0">
                  <a:pos x="475" y="113"/>
                </a:cxn>
                <a:cxn ang="0">
                  <a:pos x="442" y="144"/>
                </a:cxn>
                <a:cxn ang="0">
                  <a:pos x="392" y="157"/>
                </a:cxn>
                <a:cxn ang="0">
                  <a:pos x="324" y="153"/>
                </a:cxn>
                <a:cxn ang="0">
                  <a:pos x="188" y="166"/>
                </a:cxn>
                <a:cxn ang="0">
                  <a:pos x="78" y="217"/>
                </a:cxn>
                <a:cxn ang="0">
                  <a:pos x="21" y="272"/>
                </a:cxn>
                <a:cxn ang="0">
                  <a:pos x="1" y="326"/>
                </a:cxn>
                <a:cxn ang="0">
                  <a:pos x="21" y="402"/>
                </a:cxn>
                <a:cxn ang="0">
                  <a:pos x="112" y="478"/>
                </a:cxn>
                <a:cxn ang="0">
                  <a:pos x="253" y="529"/>
                </a:cxn>
                <a:cxn ang="0">
                  <a:pos x="333" y="539"/>
                </a:cxn>
                <a:cxn ang="0">
                  <a:pos x="370" y="576"/>
                </a:cxn>
                <a:cxn ang="0">
                  <a:pos x="420" y="589"/>
                </a:cxn>
                <a:cxn ang="0">
                  <a:pos x="436" y="611"/>
                </a:cxn>
                <a:cxn ang="0">
                  <a:pos x="485" y="624"/>
                </a:cxn>
                <a:cxn ang="0">
                  <a:pos x="527" y="600"/>
                </a:cxn>
                <a:cxn ang="0">
                  <a:pos x="573" y="613"/>
                </a:cxn>
                <a:cxn ang="0">
                  <a:pos x="621" y="638"/>
                </a:cxn>
                <a:cxn ang="0">
                  <a:pos x="653" y="631"/>
                </a:cxn>
                <a:cxn ang="0">
                  <a:pos x="732" y="621"/>
                </a:cxn>
                <a:cxn ang="0">
                  <a:pos x="781" y="640"/>
                </a:cxn>
                <a:cxn ang="0">
                  <a:pos x="808" y="623"/>
                </a:cxn>
                <a:cxn ang="0">
                  <a:pos x="847" y="606"/>
                </a:cxn>
                <a:cxn ang="0">
                  <a:pos x="911" y="579"/>
                </a:cxn>
                <a:cxn ang="0">
                  <a:pos x="960" y="549"/>
                </a:cxn>
                <a:cxn ang="0">
                  <a:pos x="1028" y="547"/>
                </a:cxn>
                <a:cxn ang="0">
                  <a:pos x="1070" y="563"/>
                </a:cxn>
                <a:cxn ang="0">
                  <a:pos x="1115" y="561"/>
                </a:cxn>
                <a:cxn ang="0">
                  <a:pos x="1140" y="541"/>
                </a:cxn>
                <a:cxn ang="0">
                  <a:pos x="1204" y="552"/>
                </a:cxn>
                <a:cxn ang="0">
                  <a:pos x="1235" y="550"/>
                </a:cxn>
                <a:cxn ang="0">
                  <a:pos x="1260" y="518"/>
                </a:cxn>
                <a:cxn ang="0">
                  <a:pos x="1316" y="506"/>
                </a:cxn>
                <a:cxn ang="0">
                  <a:pos x="1339" y="453"/>
                </a:cxn>
                <a:cxn ang="0">
                  <a:pos x="1366" y="409"/>
                </a:cxn>
                <a:cxn ang="0">
                  <a:pos x="1345" y="274"/>
                </a:cxn>
                <a:cxn ang="0">
                  <a:pos x="1291" y="195"/>
                </a:cxn>
                <a:cxn ang="0">
                  <a:pos x="1281" y="106"/>
                </a:cxn>
                <a:cxn ang="0">
                  <a:pos x="1252" y="78"/>
                </a:cxn>
                <a:cxn ang="0">
                  <a:pos x="1211" y="75"/>
                </a:cxn>
                <a:cxn ang="0">
                  <a:pos x="1168" y="121"/>
                </a:cxn>
                <a:cxn ang="0">
                  <a:pos x="1140" y="211"/>
                </a:cxn>
                <a:cxn ang="0">
                  <a:pos x="1107" y="254"/>
                </a:cxn>
                <a:cxn ang="0">
                  <a:pos x="934" y="225"/>
                </a:cxn>
                <a:cxn ang="0">
                  <a:pos x="969" y="177"/>
                </a:cxn>
                <a:cxn ang="0">
                  <a:pos x="962" y="63"/>
                </a:cxn>
                <a:cxn ang="0">
                  <a:pos x="933" y="28"/>
                </a:cxn>
                <a:cxn ang="0">
                  <a:pos x="896" y="28"/>
                </a:cxn>
                <a:cxn ang="0">
                  <a:pos x="844" y="119"/>
                </a:cxn>
              </a:cxnLst>
              <a:rect l="0" t="0" r="r" b="b"/>
              <a:pathLst>
                <a:path w="1372" h="641">
                  <a:moveTo>
                    <a:pt x="837" y="135"/>
                  </a:moveTo>
                  <a:lnTo>
                    <a:pt x="795" y="92"/>
                  </a:lnTo>
                  <a:lnTo>
                    <a:pt x="794" y="86"/>
                  </a:lnTo>
                  <a:lnTo>
                    <a:pt x="791" y="70"/>
                  </a:lnTo>
                  <a:lnTo>
                    <a:pt x="784" y="52"/>
                  </a:lnTo>
                  <a:lnTo>
                    <a:pt x="775" y="36"/>
                  </a:lnTo>
                  <a:lnTo>
                    <a:pt x="768" y="29"/>
                  </a:lnTo>
                  <a:lnTo>
                    <a:pt x="763" y="24"/>
                  </a:lnTo>
                  <a:lnTo>
                    <a:pt x="757" y="18"/>
                  </a:lnTo>
                  <a:lnTo>
                    <a:pt x="748" y="14"/>
                  </a:lnTo>
                  <a:lnTo>
                    <a:pt x="738" y="11"/>
                  </a:lnTo>
                  <a:lnTo>
                    <a:pt x="725" y="10"/>
                  </a:lnTo>
                  <a:lnTo>
                    <a:pt x="708" y="10"/>
                  </a:lnTo>
                  <a:lnTo>
                    <a:pt x="686" y="13"/>
                  </a:lnTo>
                  <a:lnTo>
                    <a:pt x="665" y="20"/>
                  </a:lnTo>
                  <a:lnTo>
                    <a:pt x="646" y="28"/>
                  </a:lnTo>
                  <a:lnTo>
                    <a:pt x="629" y="38"/>
                  </a:lnTo>
                  <a:lnTo>
                    <a:pt x="615" y="48"/>
                  </a:lnTo>
                  <a:lnTo>
                    <a:pt x="603" y="57"/>
                  </a:lnTo>
                  <a:lnTo>
                    <a:pt x="596" y="64"/>
                  </a:lnTo>
                  <a:lnTo>
                    <a:pt x="590" y="67"/>
                  </a:lnTo>
                  <a:lnTo>
                    <a:pt x="588" y="65"/>
                  </a:lnTo>
                  <a:lnTo>
                    <a:pt x="588" y="53"/>
                  </a:lnTo>
                  <a:lnTo>
                    <a:pt x="586" y="37"/>
                  </a:lnTo>
                  <a:lnTo>
                    <a:pt x="580" y="22"/>
                  </a:lnTo>
                  <a:lnTo>
                    <a:pt x="570" y="9"/>
                  </a:lnTo>
                  <a:lnTo>
                    <a:pt x="567" y="8"/>
                  </a:lnTo>
                  <a:lnTo>
                    <a:pt x="562" y="6"/>
                  </a:lnTo>
                  <a:lnTo>
                    <a:pt x="554" y="4"/>
                  </a:lnTo>
                  <a:lnTo>
                    <a:pt x="545" y="1"/>
                  </a:lnTo>
                  <a:lnTo>
                    <a:pt x="534" y="1"/>
                  </a:lnTo>
                  <a:lnTo>
                    <a:pt x="522" y="0"/>
                  </a:lnTo>
                  <a:lnTo>
                    <a:pt x="511" y="1"/>
                  </a:lnTo>
                  <a:lnTo>
                    <a:pt x="498" y="5"/>
                  </a:lnTo>
                  <a:lnTo>
                    <a:pt x="490" y="8"/>
                  </a:lnTo>
                  <a:lnTo>
                    <a:pt x="482" y="12"/>
                  </a:lnTo>
                  <a:lnTo>
                    <a:pt x="474" y="16"/>
                  </a:lnTo>
                  <a:lnTo>
                    <a:pt x="468" y="23"/>
                  </a:lnTo>
                  <a:lnTo>
                    <a:pt x="462" y="28"/>
                  </a:lnTo>
                  <a:lnTo>
                    <a:pt x="457" y="33"/>
                  </a:lnTo>
                  <a:lnTo>
                    <a:pt x="454" y="39"/>
                  </a:lnTo>
                  <a:lnTo>
                    <a:pt x="453" y="44"/>
                  </a:lnTo>
                  <a:lnTo>
                    <a:pt x="455" y="50"/>
                  </a:lnTo>
                  <a:lnTo>
                    <a:pt x="460" y="59"/>
                  </a:lnTo>
                  <a:lnTo>
                    <a:pt x="469" y="70"/>
                  </a:lnTo>
                  <a:lnTo>
                    <a:pt x="478" y="81"/>
                  </a:lnTo>
                  <a:lnTo>
                    <a:pt x="486" y="92"/>
                  </a:lnTo>
                  <a:lnTo>
                    <a:pt x="493" y="101"/>
                  </a:lnTo>
                  <a:lnTo>
                    <a:pt x="498" y="107"/>
                  </a:lnTo>
                  <a:lnTo>
                    <a:pt x="498" y="110"/>
                  </a:lnTo>
                  <a:lnTo>
                    <a:pt x="495" y="111"/>
                  </a:lnTo>
                  <a:lnTo>
                    <a:pt x="489" y="111"/>
                  </a:lnTo>
                  <a:lnTo>
                    <a:pt x="482" y="112"/>
                  </a:lnTo>
                  <a:lnTo>
                    <a:pt x="475" y="113"/>
                  </a:lnTo>
                  <a:lnTo>
                    <a:pt x="468" y="114"/>
                  </a:lnTo>
                  <a:lnTo>
                    <a:pt x="463" y="115"/>
                  </a:lnTo>
                  <a:lnTo>
                    <a:pt x="458" y="118"/>
                  </a:lnTo>
                  <a:lnTo>
                    <a:pt x="457" y="121"/>
                  </a:lnTo>
                  <a:lnTo>
                    <a:pt x="453" y="130"/>
                  </a:lnTo>
                  <a:lnTo>
                    <a:pt x="442" y="144"/>
                  </a:lnTo>
                  <a:lnTo>
                    <a:pt x="432" y="157"/>
                  </a:lnTo>
                  <a:lnTo>
                    <a:pt x="427" y="162"/>
                  </a:lnTo>
                  <a:lnTo>
                    <a:pt x="424" y="162"/>
                  </a:lnTo>
                  <a:lnTo>
                    <a:pt x="417" y="161"/>
                  </a:lnTo>
                  <a:lnTo>
                    <a:pt x="406" y="159"/>
                  </a:lnTo>
                  <a:lnTo>
                    <a:pt x="392" y="157"/>
                  </a:lnTo>
                  <a:lnTo>
                    <a:pt x="378" y="156"/>
                  </a:lnTo>
                  <a:lnTo>
                    <a:pt x="366" y="154"/>
                  </a:lnTo>
                  <a:lnTo>
                    <a:pt x="354" y="153"/>
                  </a:lnTo>
                  <a:lnTo>
                    <a:pt x="346" y="153"/>
                  </a:lnTo>
                  <a:lnTo>
                    <a:pt x="338" y="153"/>
                  </a:lnTo>
                  <a:lnTo>
                    <a:pt x="324" y="153"/>
                  </a:lnTo>
                  <a:lnTo>
                    <a:pt x="307" y="152"/>
                  </a:lnTo>
                  <a:lnTo>
                    <a:pt x="287" y="153"/>
                  </a:lnTo>
                  <a:lnTo>
                    <a:pt x="263" y="154"/>
                  </a:lnTo>
                  <a:lnTo>
                    <a:pt x="239" y="156"/>
                  </a:lnTo>
                  <a:lnTo>
                    <a:pt x="213" y="159"/>
                  </a:lnTo>
                  <a:lnTo>
                    <a:pt x="188" y="166"/>
                  </a:lnTo>
                  <a:lnTo>
                    <a:pt x="165" y="172"/>
                  </a:lnTo>
                  <a:lnTo>
                    <a:pt x="145" y="179"/>
                  </a:lnTo>
                  <a:lnTo>
                    <a:pt x="126" y="188"/>
                  </a:lnTo>
                  <a:lnTo>
                    <a:pt x="109" y="198"/>
                  </a:lnTo>
                  <a:lnTo>
                    <a:pt x="93" y="207"/>
                  </a:lnTo>
                  <a:lnTo>
                    <a:pt x="78" y="217"/>
                  </a:lnTo>
                  <a:lnTo>
                    <a:pt x="65" y="226"/>
                  </a:lnTo>
                  <a:lnTo>
                    <a:pt x="54" y="236"/>
                  </a:lnTo>
                  <a:lnTo>
                    <a:pt x="44" y="247"/>
                  </a:lnTo>
                  <a:lnTo>
                    <a:pt x="35" y="255"/>
                  </a:lnTo>
                  <a:lnTo>
                    <a:pt x="28" y="265"/>
                  </a:lnTo>
                  <a:lnTo>
                    <a:pt x="21" y="272"/>
                  </a:lnTo>
                  <a:lnTo>
                    <a:pt x="17" y="280"/>
                  </a:lnTo>
                  <a:lnTo>
                    <a:pt x="14" y="286"/>
                  </a:lnTo>
                  <a:lnTo>
                    <a:pt x="11" y="291"/>
                  </a:lnTo>
                  <a:lnTo>
                    <a:pt x="10" y="295"/>
                  </a:lnTo>
                  <a:lnTo>
                    <a:pt x="5" y="309"/>
                  </a:lnTo>
                  <a:lnTo>
                    <a:pt x="1" y="326"/>
                  </a:lnTo>
                  <a:lnTo>
                    <a:pt x="0" y="345"/>
                  </a:lnTo>
                  <a:lnTo>
                    <a:pt x="2" y="362"/>
                  </a:lnTo>
                  <a:lnTo>
                    <a:pt x="5" y="370"/>
                  </a:lnTo>
                  <a:lnTo>
                    <a:pt x="10" y="381"/>
                  </a:lnTo>
                  <a:lnTo>
                    <a:pt x="15" y="392"/>
                  </a:lnTo>
                  <a:lnTo>
                    <a:pt x="21" y="402"/>
                  </a:lnTo>
                  <a:lnTo>
                    <a:pt x="28" y="414"/>
                  </a:lnTo>
                  <a:lnTo>
                    <a:pt x="36" y="425"/>
                  </a:lnTo>
                  <a:lnTo>
                    <a:pt x="47" y="435"/>
                  </a:lnTo>
                  <a:lnTo>
                    <a:pt x="59" y="445"/>
                  </a:lnTo>
                  <a:lnTo>
                    <a:pt x="85" y="462"/>
                  </a:lnTo>
                  <a:lnTo>
                    <a:pt x="112" y="478"/>
                  </a:lnTo>
                  <a:lnTo>
                    <a:pt x="138" y="491"/>
                  </a:lnTo>
                  <a:lnTo>
                    <a:pt x="163" y="501"/>
                  </a:lnTo>
                  <a:lnTo>
                    <a:pt x="187" y="511"/>
                  </a:lnTo>
                  <a:lnTo>
                    <a:pt x="210" y="518"/>
                  </a:lnTo>
                  <a:lnTo>
                    <a:pt x="232" y="525"/>
                  </a:lnTo>
                  <a:lnTo>
                    <a:pt x="253" y="529"/>
                  </a:lnTo>
                  <a:lnTo>
                    <a:pt x="271" y="533"/>
                  </a:lnTo>
                  <a:lnTo>
                    <a:pt x="288" y="535"/>
                  </a:lnTo>
                  <a:lnTo>
                    <a:pt x="303" y="538"/>
                  </a:lnTo>
                  <a:lnTo>
                    <a:pt x="316" y="538"/>
                  </a:lnTo>
                  <a:lnTo>
                    <a:pt x="325" y="539"/>
                  </a:lnTo>
                  <a:lnTo>
                    <a:pt x="333" y="539"/>
                  </a:lnTo>
                  <a:lnTo>
                    <a:pt x="338" y="539"/>
                  </a:lnTo>
                  <a:lnTo>
                    <a:pt x="339" y="539"/>
                  </a:lnTo>
                  <a:lnTo>
                    <a:pt x="342" y="544"/>
                  </a:lnTo>
                  <a:lnTo>
                    <a:pt x="351" y="556"/>
                  </a:lnTo>
                  <a:lnTo>
                    <a:pt x="361" y="568"/>
                  </a:lnTo>
                  <a:lnTo>
                    <a:pt x="370" y="576"/>
                  </a:lnTo>
                  <a:lnTo>
                    <a:pt x="375" y="578"/>
                  </a:lnTo>
                  <a:lnTo>
                    <a:pt x="384" y="580"/>
                  </a:lnTo>
                  <a:lnTo>
                    <a:pt x="392" y="582"/>
                  </a:lnTo>
                  <a:lnTo>
                    <a:pt x="403" y="584"/>
                  </a:lnTo>
                  <a:lnTo>
                    <a:pt x="413" y="587"/>
                  </a:lnTo>
                  <a:lnTo>
                    <a:pt x="420" y="589"/>
                  </a:lnTo>
                  <a:lnTo>
                    <a:pt x="425" y="590"/>
                  </a:lnTo>
                  <a:lnTo>
                    <a:pt x="427" y="590"/>
                  </a:lnTo>
                  <a:lnTo>
                    <a:pt x="426" y="592"/>
                  </a:lnTo>
                  <a:lnTo>
                    <a:pt x="424" y="597"/>
                  </a:lnTo>
                  <a:lnTo>
                    <a:pt x="426" y="604"/>
                  </a:lnTo>
                  <a:lnTo>
                    <a:pt x="436" y="611"/>
                  </a:lnTo>
                  <a:lnTo>
                    <a:pt x="444" y="614"/>
                  </a:lnTo>
                  <a:lnTo>
                    <a:pt x="453" y="616"/>
                  </a:lnTo>
                  <a:lnTo>
                    <a:pt x="462" y="620"/>
                  </a:lnTo>
                  <a:lnTo>
                    <a:pt x="470" y="622"/>
                  </a:lnTo>
                  <a:lnTo>
                    <a:pt x="478" y="623"/>
                  </a:lnTo>
                  <a:lnTo>
                    <a:pt x="485" y="624"/>
                  </a:lnTo>
                  <a:lnTo>
                    <a:pt x="492" y="624"/>
                  </a:lnTo>
                  <a:lnTo>
                    <a:pt x="498" y="623"/>
                  </a:lnTo>
                  <a:lnTo>
                    <a:pt x="508" y="617"/>
                  </a:lnTo>
                  <a:lnTo>
                    <a:pt x="518" y="610"/>
                  </a:lnTo>
                  <a:lnTo>
                    <a:pt x="524" y="604"/>
                  </a:lnTo>
                  <a:lnTo>
                    <a:pt x="527" y="600"/>
                  </a:lnTo>
                  <a:lnTo>
                    <a:pt x="587" y="605"/>
                  </a:lnTo>
                  <a:lnTo>
                    <a:pt x="586" y="605"/>
                  </a:lnTo>
                  <a:lnTo>
                    <a:pt x="583" y="606"/>
                  </a:lnTo>
                  <a:lnTo>
                    <a:pt x="579" y="608"/>
                  </a:lnTo>
                  <a:lnTo>
                    <a:pt x="576" y="610"/>
                  </a:lnTo>
                  <a:lnTo>
                    <a:pt x="573" y="613"/>
                  </a:lnTo>
                  <a:lnTo>
                    <a:pt x="574" y="617"/>
                  </a:lnTo>
                  <a:lnTo>
                    <a:pt x="579" y="622"/>
                  </a:lnTo>
                  <a:lnTo>
                    <a:pt x="589" y="627"/>
                  </a:lnTo>
                  <a:lnTo>
                    <a:pt x="601" y="632"/>
                  </a:lnTo>
                  <a:lnTo>
                    <a:pt x="612" y="636"/>
                  </a:lnTo>
                  <a:lnTo>
                    <a:pt x="621" y="638"/>
                  </a:lnTo>
                  <a:lnTo>
                    <a:pt x="629" y="640"/>
                  </a:lnTo>
                  <a:lnTo>
                    <a:pt x="635" y="640"/>
                  </a:lnTo>
                  <a:lnTo>
                    <a:pt x="641" y="640"/>
                  </a:lnTo>
                  <a:lnTo>
                    <a:pt x="644" y="639"/>
                  </a:lnTo>
                  <a:lnTo>
                    <a:pt x="647" y="638"/>
                  </a:lnTo>
                  <a:lnTo>
                    <a:pt x="653" y="631"/>
                  </a:lnTo>
                  <a:lnTo>
                    <a:pt x="660" y="621"/>
                  </a:lnTo>
                  <a:lnTo>
                    <a:pt x="665" y="612"/>
                  </a:lnTo>
                  <a:lnTo>
                    <a:pt x="667" y="608"/>
                  </a:lnTo>
                  <a:lnTo>
                    <a:pt x="731" y="609"/>
                  </a:lnTo>
                  <a:lnTo>
                    <a:pt x="731" y="612"/>
                  </a:lnTo>
                  <a:lnTo>
                    <a:pt x="732" y="621"/>
                  </a:lnTo>
                  <a:lnTo>
                    <a:pt x="738" y="630"/>
                  </a:lnTo>
                  <a:lnTo>
                    <a:pt x="748" y="638"/>
                  </a:lnTo>
                  <a:lnTo>
                    <a:pt x="756" y="640"/>
                  </a:lnTo>
                  <a:lnTo>
                    <a:pt x="764" y="641"/>
                  </a:lnTo>
                  <a:lnTo>
                    <a:pt x="773" y="641"/>
                  </a:lnTo>
                  <a:lnTo>
                    <a:pt x="781" y="640"/>
                  </a:lnTo>
                  <a:lnTo>
                    <a:pt x="790" y="640"/>
                  </a:lnTo>
                  <a:lnTo>
                    <a:pt x="796" y="639"/>
                  </a:lnTo>
                  <a:lnTo>
                    <a:pt x="800" y="638"/>
                  </a:lnTo>
                  <a:lnTo>
                    <a:pt x="801" y="638"/>
                  </a:lnTo>
                  <a:lnTo>
                    <a:pt x="804" y="633"/>
                  </a:lnTo>
                  <a:lnTo>
                    <a:pt x="808" y="623"/>
                  </a:lnTo>
                  <a:lnTo>
                    <a:pt x="813" y="613"/>
                  </a:lnTo>
                  <a:lnTo>
                    <a:pt x="817" y="611"/>
                  </a:lnTo>
                  <a:lnTo>
                    <a:pt x="822" y="612"/>
                  </a:lnTo>
                  <a:lnTo>
                    <a:pt x="828" y="611"/>
                  </a:lnTo>
                  <a:lnTo>
                    <a:pt x="837" y="609"/>
                  </a:lnTo>
                  <a:lnTo>
                    <a:pt x="847" y="606"/>
                  </a:lnTo>
                  <a:lnTo>
                    <a:pt x="858" y="603"/>
                  </a:lnTo>
                  <a:lnTo>
                    <a:pt x="870" y="598"/>
                  </a:lnTo>
                  <a:lnTo>
                    <a:pt x="880" y="594"/>
                  </a:lnTo>
                  <a:lnTo>
                    <a:pt x="890" y="590"/>
                  </a:lnTo>
                  <a:lnTo>
                    <a:pt x="899" y="585"/>
                  </a:lnTo>
                  <a:lnTo>
                    <a:pt x="911" y="579"/>
                  </a:lnTo>
                  <a:lnTo>
                    <a:pt x="923" y="573"/>
                  </a:lnTo>
                  <a:lnTo>
                    <a:pt x="935" y="566"/>
                  </a:lnTo>
                  <a:lnTo>
                    <a:pt x="944" y="560"/>
                  </a:lnTo>
                  <a:lnTo>
                    <a:pt x="953" y="555"/>
                  </a:lnTo>
                  <a:lnTo>
                    <a:pt x="958" y="550"/>
                  </a:lnTo>
                  <a:lnTo>
                    <a:pt x="960" y="549"/>
                  </a:lnTo>
                  <a:lnTo>
                    <a:pt x="963" y="549"/>
                  </a:lnTo>
                  <a:lnTo>
                    <a:pt x="972" y="548"/>
                  </a:lnTo>
                  <a:lnTo>
                    <a:pt x="985" y="548"/>
                  </a:lnTo>
                  <a:lnTo>
                    <a:pt x="1000" y="547"/>
                  </a:lnTo>
                  <a:lnTo>
                    <a:pt x="1015" y="547"/>
                  </a:lnTo>
                  <a:lnTo>
                    <a:pt x="1028" y="547"/>
                  </a:lnTo>
                  <a:lnTo>
                    <a:pt x="1040" y="548"/>
                  </a:lnTo>
                  <a:lnTo>
                    <a:pt x="1047" y="549"/>
                  </a:lnTo>
                  <a:lnTo>
                    <a:pt x="1053" y="552"/>
                  </a:lnTo>
                  <a:lnTo>
                    <a:pt x="1057" y="556"/>
                  </a:lnTo>
                  <a:lnTo>
                    <a:pt x="1061" y="560"/>
                  </a:lnTo>
                  <a:lnTo>
                    <a:pt x="1070" y="563"/>
                  </a:lnTo>
                  <a:lnTo>
                    <a:pt x="1076" y="564"/>
                  </a:lnTo>
                  <a:lnTo>
                    <a:pt x="1083" y="564"/>
                  </a:lnTo>
                  <a:lnTo>
                    <a:pt x="1091" y="564"/>
                  </a:lnTo>
                  <a:lnTo>
                    <a:pt x="1100" y="563"/>
                  </a:lnTo>
                  <a:lnTo>
                    <a:pt x="1107" y="562"/>
                  </a:lnTo>
                  <a:lnTo>
                    <a:pt x="1115" y="561"/>
                  </a:lnTo>
                  <a:lnTo>
                    <a:pt x="1121" y="560"/>
                  </a:lnTo>
                  <a:lnTo>
                    <a:pt x="1125" y="560"/>
                  </a:lnTo>
                  <a:lnTo>
                    <a:pt x="1132" y="558"/>
                  </a:lnTo>
                  <a:lnTo>
                    <a:pt x="1137" y="550"/>
                  </a:lnTo>
                  <a:lnTo>
                    <a:pt x="1139" y="544"/>
                  </a:lnTo>
                  <a:lnTo>
                    <a:pt x="1140" y="541"/>
                  </a:lnTo>
                  <a:lnTo>
                    <a:pt x="1179" y="532"/>
                  </a:lnTo>
                  <a:lnTo>
                    <a:pt x="1181" y="535"/>
                  </a:lnTo>
                  <a:lnTo>
                    <a:pt x="1185" y="541"/>
                  </a:lnTo>
                  <a:lnTo>
                    <a:pt x="1193" y="547"/>
                  </a:lnTo>
                  <a:lnTo>
                    <a:pt x="1200" y="551"/>
                  </a:lnTo>
                  <a:lnTo>
                    <a:pt x="1204" y="552"/>
                  </a:lnTo>
                  <a:lnTo>
                    <a:pt x="1209" y="552"/>
                  </a:lnTo>
                  <a:lnTo>
                    <a:pt x="1214" y="552"/>
                  </a:lnTo>
                  <a:lnTo>
                    <a:pt x="1219" y="552"/>
                  </a:lnTo>
                  <a:lnTo>
                    <a:pt x="1224" y="552"/>
                  </a:lnTo>
                  <a:lnTo>
                    <a:pt x="1230" y="551"/>
                  </a:lnTo>
                  <a:lnTo>
                    <a:pt x="1235" y="550"/>
                  </a:lnTo>
                  <a:lnTo>
                    <a:pt x="1239" y="549"/>
                  </a:lnTo>
                  <a:lnTo>
                    <a:pt x="1246" y="543"/>
                  </a:lnTo>
                  <a:lnTo>
                    <a:pt x="1252" y="532"/>
                  </a:lnTo>
                  <a:lnTo>
                    <a:pt x="1256" y="523"/>
                  </a:lnTo>
                  <a:lnTo>
                    <a:pt x="1258" y="518"/>
                  </a:lnTo>
                  <a:lnTo>
                    <a:pt x="1260" y="518"/>
                  </a:lnTo>
                  <a:lnTo>
                    <a:pt x="1266" y="517"/>
                  </a:lnTo>
                  <a:lnTo>
                    <a:pt x="1276" y="516"/>
                  </a:lnTo>
                  <a:lnTo>
                    <a:pt x="1286" y="514"/>
                  </a:lnTo>
                  <a:lnTo>
                    <a:pt x="1298" y="512"/>
                  </a:lnTo>
                  <a:lnTo>
                    <a:pt x="1308" y="510"/>
                  </a:lnTo>
                  <a:lnTo>
                    <a:pt x="1316" y="506"/>
                  </a:lnTo>
                  <a:lnTo>
                    <a:pt x="1321" y="501"/>
                  </a:lnTo>
                  <a:lnTo>
                    <a:pt x="1328" y="488"/>
                  </a:lnTo>
                  <a:lnTo>
                    <a:pt x="1333" y="473"/>
                  </a:lnTo>
                  <a:lnTo>
                    <a:pt x="1336" y="460"/>
                  </a:lnTo>
                  <a:lnTo>
                    <a:pt x="1337" y="454"/>
                  </a:lnTo>
                  <a:lnTo>
                    <a:pt x="1339" y="453"/>
                  </a:lnTo>
                  <a:lnTo>
                    <a:pt x="1342" y="451"/>
                  </a:lnTo>
                  <a:lnTo>
                    <a:pt x="1346" y="447"/>
                  </a:lnTo>
                  <a:lnTo>
                    <a:pt x="1350" y="441"/>
                  </a:lnTo>
                  <a:lnTo>
                    <a:pt x="1356" y="432"/>
                  </a:lnTo>
                  <a:lnTo>
                    <a:pt x="1361" y="421"/>
                  </a:lnTo>
                  <a:lnTo>
                    <a:pt x="1366" y="409"/>
                  </a:lnTo>
                  <a:lnTo>
                    <a:pt x="1369" y="394"/>
                  </a:lnTo>
                  <a:lnTo>
                    <a:pt x="1372" y="350"/>
                  </a:lnTo>
                  <a:lnTo>
                    <a:pt x="1366" y="319"/>
                  </a:lnTo>
                  <a:lnTo>
                    <a:pt x="1358" y="298"/>
                  </a:lnTo>
                  <a:lnTo>
                    <a:pt x="1350" y="283"/>
                  </a:lnTo>
                  <a:lnTo>
                    <a:pt x="1345" y="274"/>
                  </a:lnTo>
                  <a:lnTo>
                    <a:pt x="1337" y="263"/>
                  </a:lnTo>
                  <a:lnTo>
                    <a:pt x="1327" y="250"/>
                  </a:lnTo>
                  <a:lnTo>
                    <a:pt x="1316" y="236"/>
                  </a:lnTo>
                  <a:lnTo>
                    <a:pt x="1307" y="221"/>
                  </a:lnTo>
                  <a:lnTo>
                    <a:pt x="1297" y="208"/>
                  </a:lnTo>
                  <a:lnTo>
                    <a:pt x="1291" y="195"/>
                  </a:lnTo>
                  <a:lnTo>
                    <a:pt x="1288" y="186"/>
                  </a:lnTo>
                  <a:lnTo>
                    <a:pt x="1287" y="167"/>
                  </a:lnTo>
                  <a:lnTo>
                    <a:pt x="1286" y="146"/>
                  </a:lnTo>
                  <a:lnTo>
                    <a:pt x="1284" y="128"/>
                  </a:lnTo>
                  <a:lnTo>
                    <a:pt x="1284" y="114"/>
                  </a:lnTo>
                  <a:lnTo>
                    <a:pt x="1281" y="106"/>
                  </a:lnTo>
                  <a:lnTo>
                    <a:pt x="1275" y="97"/>
                  </a:lnTo>
                  <a:lnTo>
                    <a:pt x="1267" y="91"/>
                  </a:lnTo>
                  <a:lnTo>
                    <a:pt x="1262" y="86"/>
                  </a:lnTo>
                  <a:lnTo>
                    <a:pt x="1260" y="83"/>
                  </a:lnTo>
                  <a:lnTo>
                    <a:pt x="1256" y="80"/>
                  </a:lnTo>
                  <a:lnTo>
                    <a:pt x="1252" y="78"/>
                  </a:lnTo>
                  <a:lnTo>
                    <a:pt x="1248" y="75"/>
                  </a:lnTo>
                  <a:lnTo>
                    <a:pt x="1243" y="73"/>
                  </a:lnTo>
                  <a:lnTo>
                    <a:pt x="1235" y="72"/>
                  </a:lnTo>
                  <a:lnTo>
                    <a:pt x="1229" y="72"/>
                  </a:lnTo>
                  <a:lnTo>
                    <a:pt x="1220" y="73"/>
                  </a:lnTo>
                  <a:lnTo>
                    <a:pt x="1211" y="75"/>
                  </a:lnTo>
                  <a:lnTo>
                    <a:pt x="1203" y="78"/>
                  </a:lnTo>
                  <a:lnTo>
                    <a:pt x="1198" y="81"/>
                  </a:lnTo>
                  <a:lnTo>
                    <a:pt x="1194" y="86"/>
                  </a:lnTo>
                  <a:lnTo>
                    <a:pt x="1187" y="93"/>
                  </a:lnTo>
                  <a:lnTo>
                    <a:pt x="1178" y="106"/>
                  </a:lnTo>
                  <a:lnTo>
                    <a:pt x="1168" y="121"/>
                  </a:lnTo>
                  <a:lnTo>
                    <a:pt x="1163" y="137"/>
                  </a:lnTo>
                  <a:lnTo>
                    <a:pt x="1161" y="147"/>
                  </a:lnTo>
                  <a:lnTo>
                    <a:pt x="1156" y="161"/>
                  </a:lnTo>
                  <a:lnTo>
                    <a:pt x="1152" y="177"/>
                  </a:lnTo>
                  <a:lnTo>
                    <a:pt x="1147" y="194"/>
                  </a:lnTo>
                  <a:lnTo>
                    <a:pt x="1140" y="211"/>
                  </a:lnTo>
                  <a:lnTo>
                    <a:pt x="1135" y="226"/>
                  </a:lnTo>
                  <a:lnTo>
                    <a:pt x="1130" y="237"/>
                  </a:lnTo>
                  <a:lnTo>
                    <a:pt x="1125" y="243"/>
                  </a:lnTo>
                  <a:lnTo>
                    <a:pt x="1120" y="247"/>
                  </a:lnTo>
                  <a:lnTo>
                    <a:pt x="1115" y="251"/>
                  </a:lnTo>
                  <a:lnTo>
                    <a:pt x="1107" y="254"/>
                  </a:lnTo>
                  <a:lnTo>
                    <a:pt x="1101" y="257"/>
                  </a:lnTo>
                  <a:lnTo>
                    <a:pt x="1094" y="260"/>
                  </a:lnTo>
                  <a:lnTo>
                    <a:pt x="1089" y="264"/>
                  </a:lnTo>
                  <a:lnTo>
                    <a:pt x="1085" y="265"/>
                  </a:lnTo>
                  <a:lnTo>
                    <a:pt x="1084" y="266"/>
                  </a:lnTo>
                  <a:lnTo>
                    <a:pt x="934" y="225"/>
                  </a:lnTo>
                  <a:lnTo>
                    <a:pt x="936" y="223"/>
                  </a:lnTo>
                  <a:lnTo>
                    <a:pt x="940" y="218"/>
                  </a:lnTo>
                  <a:lnTo>
                    <a:pt x="946" y="209"/>
                  </a:lnTo>
                  <a:lnTo>
                    <a:pt x="954" y="200"/>
                  </a:lnTo>
                  <a:lnTo>
                    <a:pt x="962" y="189"/>
                  </a:lnTo>
                  <a:lnTo>
                    <a:pt x="969" y="177"/>
                  </a:lnTo>
                  <a:lnTo>
                    <a:pt x="974" y="166"/>
                  </a:lnTo>
                  <a:lnTo>
                    <a:pt x="977" y="156"/>
                  </a:lnTo>
                  <a:lnTo>
                    <a:pt x="978" y="125"/>
                  </a:lnTo>
                  <a:lnTo>
                    <a:pt x="976" y="101"/>
                  </a:lnTo>
                  <a:lnTo>
                    <a:pt x="970" y="81"/>
                  </a:lnTo>
                  <a:lnTo>
                    <a:pt x="962" y="63"/>
                  </a:lnTo>
                  <a:lnTo>
                    <a:pt x="958" y="55"/>
                  </a:lnTo>
                  <a:lnTo>
                    <a:pt x="953" y="46"/>
                  </a:lnTo>
                  <a:lnTo>
                    <a:pt x="949" y="40"/>
                  </a:lnTo>
                  <a:lnTo>
                    <a:pt x="943" y="34"/>
                  </a:lnTo>
                  <a:lnTo>
                    <a:pt x="938" y="31"/>
                  </a:lnTo>
                  <a:lnTo>
                    <a:pt x="933" y="28"/>
                  </a:lnTo>
                  <a:lnTo>
                    <a:pt x="928" y="27"/>
                  </a:lnTo>
                  <a:lnTo>
                    <a:pt x="925" y="26"/>
                  </a:lnTo>
                  <a:lnTo>
                    <a:pt x="919" y="26"/>
                  </a:lnTo>
                  <a:lnTo>
                    <a:pt x="911" y="25"/>
                  </a:lnTo>
                  <a:lnTo>
                    <a:pt x="904" y="26"/>
                  </a:lnTo>
                  <a:lnTo>
                    <a:pt x="896" y="28"/>
                  </a:lnTo>
                  <a:lnTo>
                    <a:pt x="891" y="33"/>
                  </a:lnTo>
                  <a:lnTo>
                    <a:pt x="882" y="46"/>
                  </a:lnTo>
                  <a:lnTo>
                    <a:pt x="873" y="63"/>
                  </a:lnTo>
                  <a:lnTo>
                    <a:pt x="862" y="82"/>
                  </a:lnTo>
                  <a:lnTo>
                    <a:pt x="853" y="102"/>
                  </a:lnTo>
                  <a:lnTo>
                    <a:pt x="844" y="119"/>
                  </a:lnTo>
                  <a:lnTo>
                    <a:pt x="839" y="130"/>
                  </a:lnTo>
                  <a:lnTo>
                    <a:pt x="837" y="135"/>
                  </a:lnTo>
                  <a:close/>
                </a:path>
              </a:pathLst>
            </a:custGeom>
            <a:solidFill>
              <a:srgbClr val="595959"/>
            </a:solidFill>
            <a:ln w="9525">
              <a:noFill/>
              <a:round/>
              <a:headEnd/>
              <a:tailEnd/>
            </a:ln>
          </p:spPr>
          <p:txBody>
            <a:bodyPr/>
            <a:lstStyle/>
            <a:p>
              <a:endParaRPr lang="en-US"/>
            </a:p>
          </p:txBody>
        </p:sp>
        <p:sp>
          <p:nvSpPr>
            <p:cNvPr id="2068" name="Freeform 20"/>
            <p:cNvSpPr>
              <a:spLocks/>
            </p:cNvSpPr>
            <p:nvPr/>
          </p:nvSpPr>
          <p:spPr bwMode="auto">
            <a:xfrm>
              <a:off x="3465" y="1936"/>
              <a:ext cx="965" cy="148"/>
            </a:xfrm>
            <a:custGeom>
              <a:avLst/>
              <a:gdLst/>
              <a:ahLst/>
              <a:cxnLst>
                <a:cxn ang="0">
                  <a:pos x="17" y="56"/>
                </a:cxn>
                <a:cxn ang="0">
                  <a:pos x="59" y="75"/>
                </a:cxn>
                <a:cxn ang="0">
                  <a:pos x="117" y="90"/>
                </a:cxn>
                <a:cxn ang="0">
                  <a:pos x="155" y="95"/>
                </a:cxn>
                <a:cxn ang="0">
                  <a:pos x="204" y="101"/>
                </a:cxn>
                <a:cxn ang="0">
                  <a:pos x="256" y="106"/>
                </a:cxn>
                <a:cxn ang="0">
                  <a:pos x="300" y="110"/>
                </a:cxn>
                <a:cxn ang="0">
                  <a:pos x="331" y="113"/>
                </a:cxn>
                <a:cxn ang="0">
                  <a:pos x="366" y="117"/>
                </a:cxn>
                <a:cxn ang="0">
                  <a:pos x="428" y="118"/>
                </a:cxn>
                <a:cxn ang="0">
                  <a:pos x="470" y="114"/>
                </a:cxn>
                <a:cxn ang="0">
                  <a:pos x="512" y="93"/>
                </a:cxn>
                <a:cxn ang="0">
                  <a:pos x="571" y="62"/>
                </a:cxn>
                <a:cxn ang="0">
                  <a:pos x="601" y="52"/>
                </a:cxn>
                <a:cxn ang="0">
                  <a:pos x="627" y="52"/>
                </a:cxn>
                <a:cxn ang="0">
                  <a:pos x="660" y="56"/>
                </a:cxn>
                <a:cxn ang="0">
                  <a:pos x="684" y="60"/>
                </a:cxn>
                <a:cxn ang="0">
                  <a:pos x="719" y="55"/>
                </a:cxn>
                <a:cxn ang="0">
                  <a:pos x="763" y="46"/>
                </a:cxn>
                <a:cxn ang="0">
                  <a:pos x="804" y="36"/>
                </a:cxn>
                <a:cxn ang="0">
                  <a:pos x="835" y="28"/>
                </a:cxn>
                <a:cxn ang="0">
                  <a:pos x="854" y="24"/>
                </a:cxn>
                <a:cxn ang="0">
                  <a:pos x="909" y="12"/>
                </a:cxn>
                <a:cxn ang="0">
                  <a:pos x="959" y="2"/>
                </a:cxn>
                <a:cxn ang="0">
                  <a:pos x="960" y="33"/>
                </a:cxn>
                <a:cxn ang="0">
                  <a:pos x="898" y="49"/>
                </a:cxn>
                <a:cxn ang="0">
                  <a:pos x="834" y="64"/>
                </a:cxn>
                <a:cxn ang="0">
                  <a:pos x="801" y="70"/>
                </a:cxn>
                <a:cxn ang="0">
                  <a:pos x="722" y="78"/>
                </a:cxn>
                <a:cxn ang="0">
                  <a:pos x="670" y="84"/>
                </a:cxn>
                <a:cxn ang="0">
                  <a:pos x="644" y="85"/>
                </a:cxn>
                <a:cxn ang="0">
                  <a:pos x="611" y="87"/>
                </a:cxn>
                <a:cxn ang="0">
                  <a:pos x="598" y="90"/>
                </a:cxn>
                <a:cxn ang="0">
                  <a:pos x="547" y="113"/>
                </a:cxn>
                <a:cxn ang="0">
                  <a:pos x="491" y="139"/>
                </a:cxn>
                <a:cxn ang="0">
                  <a:pos x="453" y="146"/>
                </a:cxn>
                <a:cxn ang="0">
                  <a:pos x="384" y="148"/>
                </a:cxn>
                <a:cxn ang="0">
                  <a:pos x="335" y="148"/>
                </a:cxn>
                <a:cxn ang="0">
                  <a:pos x="312" y="146"/>
                </a:cxn>
                <a:cxn ang="0">
                  <a:pos x="267" y="142"/>
                </a:cxn>
                <a:cxn ang="0">
                  <a:pos x="214" y="138"/>
                </a:cxn>
                <a:cxn ang="0">
                  <a:pos x="165" y="133"/>
                </a:cxn>
                <a:cxn ang="0">
                  <a:pos x="132" y="130"/>
                </a:cxn>
                <a:cxn ang="0">
                  <a:pos x="108" y="130"/>
                </a:cxn>
                <a:cxn ang="0">
                  <a:pos x="70" y="126"/>
                </a:cxn>
                <a:cxn ang="0">
                  <a:pos x="41" y="117"/>
                </a:cxn>
                <a:cxn ang="0">
                  <a:pos x="22" y="97"/>
                </a:cxn>
                <a:cxn ang="0">
                  <a:pos x="4" y="79"/>
                </a:cxn>
                <a:cxn ang="0">
                  <a:pos x="6" y="46"/>
                </a:cxn>
              </a:cxnLst>
              <a:rect l="0" t="0" r="r" b="b"/>
              <a:pathLst>
                <a:path w="965" h="148">
                  <a:moveTo>
                    <a:pt x="6" y="46"/>
                  </a:moveTo>
                  <a:lnTo>
                    <a:pt x="9" y="51"/>
                  </a:lnTo>
                  <a:lnTo>
                    <a:pt x="17" y="56"/>
                  </a:lnTo>
                  <a:lnTo>
                    <a:pt x="29" y="61"/>
                  </a:lnTo>
                  <a:lnTo>
                    <a:pt x="42" y="68"/>
                  </a:lnTo>
                  <a:lnTo>
                    <a:pt x="59" y="75"/>
                  </a:lnTo>
                  <a:lnTo>
                    <a:pt x="78" y="80"/>
                  </a:lnTo>
                  <a:lnTo>
                    <a:pt x="97" y="86"/>
                  </a:lnTo>
                  <a:lnTo>
                    <a:pt x="117" y="90"/>
                  </a:lnTo>
                  <a:lnTo>
                    <a:pt x="128" y="92"/>
                  </a:lnTo>
                  <a:lnTo>
                    <a:pt x="141" y="93"/>
                  </a:lnTo>
                  <a:lnTo>
                    <a:pt x="155" y="95"/>
                  </a:lnTo>
                  <a:lnTo>
                    <a:pt x="171" y="96"/>
                  </a:lnTo>
                  <a:lnTo>
                    <a:pt x="187" y="99"/>
                  </a:lnTo>
                  <a:lnTo>
                    <a:pt x="204" y="101"/>
                  </a:lnTo>
                  <a:lnTo>
                    <a:pt x="221" y="102"/>
                  </a:lnTo>
                  <a:lnTo>
                    <a:pt x="238" y="104"/>
                  </a:lnTo>
                  <a:lnTo>
                    <a:pt x="256" y="106"/>
                  </a:lnTo>
                  <a:lnTo>
                    <a:pt x="271" y="107"/>
                  </a:lnTo>
                  <a:lnTo>
                    <a:pt x="286" y="109"/>
                  </a:lnTo>
                  <a:lnTo>
                    <a:pt x="300" y="110"/>
                  </a:lnTo>
                  <a:lnTo>
                    <a:pt x="313" y="111"/>
                  </a:lnTo>
                  <a:lnTo>
                    <a:pt x="324" y="112"/>
                  </a:lnTo>
                  <a:lnTo>
                    <a:pt x="331" y="113"/>
                  </a:lnTo>
                  <a:lnTo>
                    <a:pt x="338" y="114"/>
                  </a:lnTo>
                  <a:lnTo>
                    <a:pt x="350" y="116"/>
                  </a:lnTo>
                  <a:lnTo>
                    <a:pt x="366" y="117"/>
                  </a:lnTo>
                  <a:lnTo>
                    <a:pt x="387" y="118"/>
                  </a:lnTo>
                  <a:lnTo>
                    <a:pt x="407" y="118"/>
                  </a:lnTo>
                  <a:lnTo>
                    <a:pt x="428" y="118"/>
                  </a:lnTo>
                  <a:lnTo>
                    <a:pt x="446" y="117"/>
                  </a:lnTo>
                  <a:lnTo>
                    <a:pt x="460" y="116"/>
                  </a:lnTo>
                  <a:lnTo>
                    <a:pt x="470" y="114"/>
                  </a:lnTo>
                  <a:lnTo>
                    <a:pt x="479" y="110"/>
                  </a:lnTo>
                  <a:lnTo>
                    <a:pt x="494" y="104"/>
                  </a:lnTo>
                  <a:lnTo>
                    <a:pt x="512" y="93"/>
                  </a:lnTo>
                  <a:lnTo>
                    <a:pt x="533" y="83"/>
                  </a:lnTo>
                  <a:lnTo>
                    <a:pt x="553" y="72"/>
                  </a:lnTo>
                  <a:lnTo>
                    <a:pt x="571" y="62"/>
                  </a:lnTo>
                  <a:lnTo>
                    <a:pt x="586" y="56"/>
                  </a:lnTo>
                  <a:lnTo>
                    <a:pt x="594" y="53"/>
                  </a:lnTo>
                  <a:lnTo>
                    <a:pt x="601" y="52"/>
                  </a:lnTo>
                  <a:lnTo>
                    <a:pt x="608" y="52"/>
                  </a:lnTo>
                  <a:lnTo>
                    <a:pt x="618" y="52"/>
                  </a:lnTo>
                  <a:lnTo>
                    <a:pt x="627" y="52"/>
                  </a:lnTo>
                  <a:lnTo>
                    <a:pt x="638" y="53"/>
                  </a:lnTo>
                  <a:lnTo>
                    <a:pt x="650" y="54"/>
                  </a:lnTo>
                  <a:lnTo>
                    <a:pt x="660" y="56"/>
                  </a:lnTo>
                  <a:lnTo>
                    <a:pt x="670" y="59"/>
                  </a:lnTo>
                  <a:lnTo>
                    <a:pt x="676" y="60"/>
                  </a:lnTo>
                  <a:lnTo>
                    <a:pt x="684" y="60"/>
                  </a:lnTo>
                  <a:lnTo>
                    <a:pt x="695" y="59"/>
                  </a:lnTo>
                  <a:lnTo>
                    <a:pt x="706" y="57"/>
                  </a:lnTo>
                  <a:lnTo>
                    <a:pt x="719" y="55"/>
                  </a:lnTo>
                  <a:lnTo>
                    <a:pt x="734" y="53"/>
                  </a:lnTo>
                  <a:lnTo>
                    <a:pt x="748" y="49"/>
                  </a:lnTo>
                  <a:lnTo>
                    <a:pt x="763" y="46"/>
                  </a:lnTo>
                  <a:lnTo>
                    <a:pt x="778" y="43"/>
                  </a:lnTo>
                  <a:lnTo>
                    <a:pt x="792" y="40"/>
                  </a:lnTo>
                  <a:lnTo>
                    <a:pt x="804" y="36"/>
                  </a:lnTo>
                  <a:lnTo>
                    <a:pt x="817" y="33"/>
                  </a:lnTo>
                  <a:lnTo>
                    <a:pt x="827" y="30"/>
                  </a:lnTo>
                  <a:lnTo>
                    <a:pt x="835" y="28"/>
                  </a:lnTo>
                  <a:lnTo>
                    <a:pt x="842" y="27"/>
                  </a:lnTo>
                  <a:lnTo>
                    <a:pt x="846" y="26"/>
                  </a:lnTo>
                  <a:lnTo>
                    <a:pt x="854" y="24"/>
                  </a:lnTo>
                  <a:lnTo>
                    <a:pt x="869" y="21"/>
                  </a:lnTo>
                  <a:lnTo>
                    <a:pt x="888" y="18"/>
                  </a:lnTo>
                  <a:lnTo>
                    <a:pt x="909" y="12"/>
                  </a:lnTo>
                  <a:lnTo>
                    <a:pt x="929" y="8"/>
                  </a:lnTo>
                  <a:lnTo>
                    <a:pt x="946" y="4"/>
                  </a:lnTo>
                  <a:lnTo>
                    <a:pt x="959" y="2"/>
                  </a:lnTo>
                  <a:lnTo>
                    <a:pt x="963" y="0"/>
                  </a:lnTo>
                  <a:lnTo>
                    <a:pt x="965" y="32"/>
                  </a:lnTo>
                  <a:lnTo>
                    <a:pt x="960" y="33"/>
                  </a:lnTo>
                  <a:lnTo>
                    <a:pt x="945" y="38"/>
                  </a:lnTo>
                  <a:lnTo>
                    <a:pt x="923" y="43"/>
                  </a:lnTo>
                  <a:lnTo>
                    <a:pt x="898" y="49"/>
                  </a:lnTo>
                  <a:lnTo>
                    <a:pt x="874" y="55"/>
                  </a:lnTo>
                  <a:lnTo>
                    <a:pt x="851" y="61"/>
                  </a:lnTo>
                  <a:lnTo>
                    <a:pt x="834" y="64"/>
                  </a:lnTo>
                  <a:lnTo>
                    <a:pt x="827" y="67"/>
                  </a:lnTo>
                  <a:lnTo>
                    <a:pt x="819" y="68"/>
                  </a:lnTo>
                  <a:lnTo>
                    <a:pt x="801" y="70"/>
                  </a:lnTo>
                  <a:lnTo>
                    <a:pt x="777" y="73"/>
                  </a:lnTo>
                  <a:lnTo>
                    <a:pt x="750" y="76"/>
                  </a:lnTo>
                  <a:lnTo>
                    <a:pt x="722" y="78"/>
                  </a:lnTo>
                  <a:lnTo>
                    <a:pt x="698" y="81"/>
                  </a:lnTo>
                  <a:lnTo>
                    <a:pt x="679" y="83"/>
                  </a:lnTo>
                  <a:lnTo>
                    <a:pt x="670" y="84"/>
                  </a:lnTo>
                  <a:lnTo>
                    <a:pt x="665" y="84"/>
                  </a:lnTo>
                  <a:lnTo>
                    <a:pt x="656" y="85"/>
                  </a:lnTo>
                  <a:lnTo>
                    <a:pt x="644" y="85"/>
                  </a:lnTo>
                  <a:lnTo>
                    <a:pt x="633" y="86"/>
                  </a:lnTo>
                  <a:lnTo>
                    <a:pt x="621" y="87"/>
                  </a:lnTo>
                  <a:lnTo>
                    <a:pt x="611" y="87"/>
                  </a:lnTo>
                  <a:lnTo>
                    <a:pt x="604" y="88"/>
                  </a:lnTo>
                  <a:lnTo>
                    <a:pt x="602" y="88"/>
                  </a:lnTo>
                  <a:lnTo>
                    <a:pt x="598" y="90"/>
                  </a:lnTo>
                  <a:lnTo>
                    <a:pt x="586" y="95"/>
                  </a:lnTo>
                  <a:lnTo>
                    <a:pt x="568" y="104"/>
                  </a:lnTo>
                  <a:lnTo>
                    <a:pt x="547" y="113"/>
                  </a:lnTo>
                  <a:lnTo>
                    <a:pt x="527" y="123"/>
                  </a:lnTo>
                  <a:lnTo>
                    <a:pt x="507" y="132"/>
                  </a:lnTo>
                  <a:lnTo>
                    <a:pt x="491" y="139"/>
                  </a:lnTo>
                  <a:lnTo>
                    <a:pt x="480" y="143"/>
                  </a:lnTo>
                  <a:lnTo>
                    <a:pt x="470" y="145"/>
                  </a:lnTo>
                  <a:lnTo>
                    <a:pt x="453" y="146"/>
                  </a:lnTo>
                  <a:lnTo>
                    <a:pt x="431" y="148"/>
                  </a:lnTo>
                  <a:lnTo>
                    <a:pt x="408" y="148"/>
                  </a:lnTo>
                  <a:lnTo>
                    <a:pt x="384" y="148"/>
                  </a:lnTo>
                  <a:lnTo>
                    <a:pt x="363" y="148"/>
                  </a:lnTo>
                  <a:lnTo>
                    <a:pt x="346" y="148"/>
                  </a:lnTo>
                  <a:lnTo>
                    <a:pt x="335" y="148"/>
                  </a:lnTo>
                  <a:lnTo>
                    <a:pt x="331" y="148"/>
                  </a:lnTo>
                  <a:lnTo>
                    <a:pt x="323" y="146"/>
                  </a:lnTo>
                  <a:lnTo>
                    <a:pt x="312" y="146"/>
                  </a:lnTo>
                  <a:lnTo>
                    <a:pt x="298" y="144"/>
                  </a:lnTo>
                  <a:lnTo>
                    <a:pt x="283" y="143"/>
                  </a:lnTo>
                  <a:lnTo>
                    <a:pt x="267" y="142"/>
                  </a:lnTo>
                  <a:lnTo>
                    <a:pt x="249" y="140"/>
                  </a:lnTo>
                  <a:lnTo>
                    <a:pt x="232" y="139"/>
                  </a:lnTo>
                  <a:lnTo>
                    <a:pt x="214" y="138"/>
                  </a:lnTo>
                  <a:lnTo>
                    <a:pt x="196" y="136"/>
                  </a:lnTo>
                  <a:lnTo>
                    <a:pt x="180" y="135"/>
                  </a:lnTo>
                  <a:lnTo>
                    <a:pt x="165" y="133"/>
                  </a:lnTo>
                  <a:lnTo>
                    <a:pt x="151" y="132"/>
                  </a:lnTo>
                  <a:lnTo>
                    <a:pt x="140" y="132"/>
                  </a:lnTo>
                  <a:lnTo>
                    <a:pt x="132" y="130"/>
                  </a:lnTo>
                  <a:lnTo>
                    <a:pt x="128" y="130"/>
                  </a:lnTo>
                  <a:lnTo>
                    <a:pt x="119" y="130"/>
                  </a:lnTo>
                  <a:lnTo>
                    <a:pt x="108" y="130"/>
                  </a:lnTo>
                  <a:lnTo>
                    <a:pt x="97" y="129"/>
                  </a:lnTo>
                  <a:lnTo>
                    <a:pt x="83" y="128"/>
                  </a:lnTo>
                  <a:lnTo>
                    <a:pt x="70" y="126"/>
                  </a:lnTo>
                  <a:lnTo>
                    <a:pt x="58" y="124"/>
                  </a:lnTo>
                  <a:lnTo>
                    <a:pt x="49" y="121"/>
                  </a:lnTo>
                  <a:lnTo>
                    <a:pt x="41" y="117"/>
                  </a:lnTo>
                  <a:lnTo>
                    <a:pt x="35" y="111"/>
                  </a:lnTo>
                  <a:lnTo>
                    <a:pt x="29" y="105"/>
                  </a:lnTo>
                  <a:lnTo>
                    <a:pt x="22" y="97"/>
                  </a:lnTo>
                  <a:lnTo>
                    <a:pt x="15" y="91"/>
                  </a:lnTo>
                  <a:lnTo>
                    <a:pt x="9" y="85"/>
                  </a:lnTo>
                  <a:lnTo>
                    <a:pt x="4" y="79"/>
                  </a:lnTo>
                  <a:lnTo>
                    <a:pt x="1" y="76"/>
                  </a:lnTo>
                  <a:lnTo>
                    <a:pt x="0" y="75"/>
                  </a:lnTo>
                  <a:lnTo>
                    <a:pt x="6" y="46"/>
                  </a:lnTo>
                  <a:close/>
                </a:path>
              </a:pathLst>
            </a:custGeom>
            <a:solidFill>
              <a:srgbClr val="F2F2F2"/>
            </a:solidFill>
            <a:ln w="9525">
              <a:noFill/>
              <a:round/>
              <a:headEnd/>
              <a:tailEnd/>
            </a:ln>
          </p:spPr>
          <p:txBody>
            <a:bodyPr/>
            <a:lstStyle/>
            <a:p>
              <a:endParaRPr lang="en-US"/>
            </a:p>
          </p:txBody>
        </p:sp>
        <p:sp>
          <p:nvSpPr>
            <p:cNvPr id="2069" name="Freeform 21"/>
            <p:cNvSpPr>
              <a:spLocks/>
            </p:cNvSpPr>
            <p:nvPr/>
          </p:nvSpPr>
          <p:spPr bwMode="auto">
            <a:xfrm>
              <a:off x="3148" y="1655"/>
              <a:ext cx="793" cy="156"/>
            </a:xfrm>
            <a:custGeom>
              <a:avLst/>
              <a:gdLst/>
              <a:ahLst/>
              <a:cxnLst>
                <a:cxn ang="0">
                  <a:pos x="3" y="151"/>
                </a:cxn>
                <a:cxn ang="0">
                  <a:pos x="28" y="128"/>
                </a:cxn>
                <a:cxn ang="0">
                  <a:pos x="62" y="94"/>
                </a:cxn>
                <a:cxn ang="0">
                  <a:pos x="92" y="68"/>
                </a:cxn>
                <a:cxn ang="0">
                  <a:pos x="109" y="60"/>
                </a:cxn>
                <a:cxn ang="0">
                  <a:pos x="138" y="49"/>
                </a:cxn>
                <a:cxn ang="0">
                  <a:pos x="174" y="35"/>
                </a:cxn>
                <a:cxn ang="0">
                  <a:pos x="207" y="27"/>
                </a:cxn>
                <a:cxn ang="0">
                  <a:pos x="232" y="27"/>
                </a:cxn>
                <a:cxn ang="0">
                  <a:pos x="250" y="27"/>
                </a:cxn>
                <a:cxn ang="0">
                  <a:pos x="266" y="29"/>
                </a:cxn>
                <a:cxn ang="0">
                  <a:pos x="284" y="33"/>
                </a:cxn>
                <a:cxn ang="0">
                  <a:pos x="309" y="41"/>
                </a:cxn>
                <a:cxn ang="0">
                  <a:pos x="336" y="51"/>
                </a:cxn>
                <a:cxn ang="0">
                  <a:pos x="363" y="63"/>
                </a:cxn>
                <a:cxn ang="0">
                  <a:pos x="386" y="75"/>
                </a:cxn>
                <a:cxn ang="0">
                  <a:pos x="406" y="84"/>
                </a:cxn>
                <a:cxn ang="0">
                  <a:pos x="427" y="90"/>
                </a:cxn>
                <a:cxn ang="0">
                  <a:pos x="449" y="92"/>
                </a:cxn>
                <a:cxn ang="0">
                  <a:pos x="474" y="93"/>
                </a:cxn>
                <a:cxn ang="0">
                  <a:pos x="505" y="94"/>
                </a:cxn>
                <a:cxn ang="0">
                  <a:pos x="542" y="89"/>
                </a:cxn>
                <a:cxn ang="0">
                  <a:pos x="574" y="80"/>
                </a:cxn>
                <a:cxn ang="0">
                  <a:pos x="597" y="71"/>
                </a:cxn>
                <a:cxn ang="0">
                  <a:pos x="611" y="67"/>
                </a:cxn>
                <a:cxn ang="0">
                  <a:pos x="645" y="62"/>
                </a:cxn>
                <a:cxn ang="0">
                  <a:pos x="687" y="58"/>
                </a:cxn>
                <a:cxn ang="0">
                  <a:pos x="716" y="53"/>
                </a:cxn>
                <a:cxn ang="0">
                  <a:pos x="785" y="32"/>
                </a:cxn>
                <a:cxn ang="0">
                  <a:pos x="791" y="20"/>
                </a:cxn>
                <a:cxn ang="0">
                  <a:pos x="789" y="9"/>
                </a:cxn>
                <a:cxn ang="0">
                  <a:pos x="778" y="10"/>
                </a:cxn>
                <a:cxn ang="0">
                  <a:pos x="754" y="11"/>
                </a:cxn>
                <a:cxn ang="0">
                  <a:pos x="723" y="14"/>
                </a:cxn>
                <a:cxn ang="0">
                  <a:pos x="688" y="17"/>
                </a:cxn>
                <a:cxn ang="0">
                  <a:pos x="652" y="20"/>
                </a:cxn>
                <a:cxn ang="0">
                  <a:pos x="622" y="22"/>
                </a:cxn>
                <a:cxn ang="0">
                  <a:pos x="601" y="25"/>
                </a:cxn>
                <a:cxn ang="0">
                  <a:pos x="593" y="26"/>
                </a:cxn>
                <a:cxn ang="0">
                  <a:pos x="574" y="32"/>
                </a:cxn>
                <a:cxn ang="0">
                  <a:pos x="531" y="47"/>
                </a:cxn>
                <a:cxn ang="0">
                  <a:pos x="486" y="63"/>
                </a:cxn>
                <a:cxn ang="0">
                  <a:pos x="461" y="69"/>
                </a:cxn>
                <a:cxn ang="0">
                  <a:pos x="445" y="65"/>
                </a:cxn>
                <a:cxn ang="0">
                  <a:pos x="417" y="53"/>
                </a:cxn>
                <a:cxn ang="0">
                  <a:pos x="384" y="40"/>
                </a:cxn>
                <a:cxn ang="0">
                  <a:pos x="356" y="28"/>
                </a:cxn>
                <a:cxn ang="0">
                  <a:pos x="328" y="18"/>
                </a:cxn>
                <a:cxn ang="0">
                  <a:pos x="297" y="10"/>
                </a:cxn>
                <a:cxn ang="0">
                  <a:pos x="266" y="3"/>
                </a:cxn>
                <a:cxn ang="0">
                  <a:pos x="245" y="0"/>
                </a:cxn>
                <a:cxn ang="0">
                  <a:pos x="223" y="2"/>
                </a:cxn>
                <a:cxn ang="0">
                  <a:pos x="192" y="9"/>
                </a:cxn>
                <a:cxn ang="0">
                  <a:pos x="161" y="14"/>
                </a:cxn>
                <a:cxn ang="0">
                  <a:pos x="142" y="18"/>
                </a:cxn>
                <a:cxn ang="0">
                  <a:pos x="124" y="25"/>
                </a:cxn>
                <a:cxn ang="0">
                  <a:pos x="93" y="38"/>
                </a:cxn>
                <a:cxn ang="0">
                  <a:pos x="62" y="54"/>
                </a:cxn>
                <a:cxn ang="0">
                  <a:pos x="41" y="67"/>
                </a:cxn>
                <a:cxn ang="0">
                  <a:pos x="28" y="81"/>
                </a:cxn>
                <a:cxn ang="0">
                  <a:pos x="14" y="98"/>
                </a:cxn>
                <a:cxn ang="0">
                  <a:pos x="5" y="112"/>
                </a:cxn>
                <a:cxn ang="0">
                  <a:pos x="0" y="117"/>
                </a:cxn>
              </a:cxnLst>
              <a:rect l="0" t="0" r="r" b="b"/>
              <a:pathLst>
                <a:path w="793" h="156">
                  <a:moveTo>
                    <a:pt x="0" y="156"/>
                  </a:moveTo>
                  <a:lnTo>
                    <a:pt x="3" y="151"/>
                  </a:lnTo>
                  <a:lnTo>
                    <a:pt x="14" y="142"/>
                  </a:lnTo>
                  <a:lnTo>
                    <a:pt x="28" y="128"/>
                  </a:lnTo>
                  <a:lnTo>
                    <a:pt x="44" y="111"/>
                  </a:lnTo>
                  <a:lnTo>
                    <a:pt x="62" y="94"/>
                  </a:lnTo>
                  <a:lnTo>
                    <a:pt x="78" y="79"/>
                  </a:lnTo>
                  <a:lnTo>
                    <a:pt x="92" y="68"/>
                  </a:lnTo>
                  <a:lnTo>
                    <a:pt x="100" y="63"/>
                  </a:lnTo>
                  <a:lnTo>
                    <a:pt x="109" y="60"/>
                  </a:lnTo>
                  <a:lnTo>
                    <a:pt x="122" y="56"/>
                  </a:lnTo>
                  <a:lnTo>
                    <a:pt x="138" y="49"/>
                  </a:lnTo>
                  <a:lnTo>
                    <a:pt x="156" y="42"/>
                  </a:lnTo>
                  <a:lnTo>
                    <a:pt x="174" y="35"/>
                  </a:lnTo>
                  <a:lnTo>
                    <a:pt x="191" y="30"/>
                  </a:lnTo>
                  <a:lnTo>
                    <a:pt x="207" y="27"/>
                  </a:lnTo>
                  <a:lnTo>
                    <a:pt x="221" y="26"/>
                  </a:lnTo>
                  <a:lnTo>
                    <a:pt x="232" y="27"/>
                  </a:lnTo>
                  <a:lnTo>
                    <a:pt x="241" y="27"/>
                  </a:lnTo>
                  <a:lnTo>
                    <a:pt x="250" y="27"/>
                  </a:lnTo>
                  <a:lnTo>
                    <a:pt x="257" y="28"/>
                  </a:lnTo>
                  <a:lnTo>
                    <a:pt x="266" y="29"/>
                  </a:lnTo>
                  <a:lnTo>
                    <a:pt x="274" y="30"/>
                  </a:lnTo>
                  <a:lnTo>
                    <a:pt x="284" y="33"/>
                  </a:lnTo>
                  <a:lnTo>
                    <a:pt x="295" y="36"/>
                  </a:lnTo>
                  <a:lnTo>
                    <a:pt x="309" y="41"/>
                  </a:lnTo>
                  <a:lnTo>
                    <a:pt x="322" y="46"/>
                  </a:lnTo>
                  <a:lnTo>
                    <a:pt x="336" y="51"/>
                  </a:lnTo>
                  <a:lnTo>
                    <a:pt x="350" y="57"/>
                  </a:lnTo>
                  <a:lnTo>
                    <a:pt x="363" y="63"/>
                  </a:lnTo>
                  <a:lnTo>
                    <a:pt x="374" y="68"/>
                  </a:lnTo>
                  <a:lnTo>
                    <a:pt x="386" y="75"/>
                  </a:lnTo>
                  <a:lnTo>
                    <a:pt x="397" y="80"/>
                  </a:lnTo>
                  <a:lnTo>
                    <a:pt x="406" y="84"/>
                  </a:lnTo>
                  <a:lnTo>
                    <a:pt x="417" y="87"/>
                  </a:lnTo>
                  <a:lnTo>
                    <a:pt x="427" y="90"/>
                  </a:lnTo>
                  <a:lnTo>
                    <a:pt x="438" y="92"/>
                  </a:lnTo>
                  <a:lnTo>
                    <a:pt x="449" y="92"/>
                  </a:lnTo>
                  <a:lnTo>
                    <a:pt x="462" y="93"/>
                  </a:lnTo>
                  <a:lnTo>
                    <a:pt x="474" y="93"/>
                  </a:lnTo>
                  <a:lnTo>
                    <a:pt x="489" y="94"/>
                  </a:lnTo>
                  <a:lnTo>
                    <a:pt x="505" y="94"/>
                  </a:lnTo>
                  <a:lnTo>
                    <a:pt x="523" y="92"/>
                  </a:lnTo>
                  <a:lnTo>
                    <a:pt x="542" y="89"/>
                  </a:lnTo>
                  <a:lnTo>
                    <a:pt x="559" y="84"/>
                  </a:lnTo>
                  <a:lnTo>
                    <a:pt x="574" y="80"/>
                  </a:lnTo>
                  <a:lnTo>
                    <a:pt x="587" y="76"/>
                  </a:lnTo>
                  <a:lnTo>
                    <a:pt x="597" y="71"/>
                  </a:lnTo>
                  <a:lnTo>
                    <a:pt x="603" y="69"/>
                  </a:lnTo>
                  <a:lnTo>
                    <a:pt x="611" y="67"/>
                  </a:lnTo>
                  <a:lnTo>
                    <a:pt x="626" y="65"/>
                  </a:lnTo>
                  <a:lnTo>
                    <a:pt x="645" y="62"/>
                  </a:lnTo>
                  <a:lnTo>
                    <a:pt x="665" y="60"/>
                  </a:lnTo>
                  <a:lnTo>
                    <a:pt x="687" y="58"/>
                  </a:lnTo>
                  <a:lnTo>
                    <a:pt x="704" y="56"/>
                  </a:lnTo>
                  <a:lnTo>
                    <a:pt x="716" y="53"/>
                  </a:lnTo>
                  <a:lnTo>
                    <a:pt x="721" y="53"/>
                  </a:lnTo>
                  <a:lnTo>
                    <a:pt x="785" y="32"/>
                  </a:lnTo>
                  <a:lnTo>
                    <a:pt x="787" y="29"/>
                  </a:lnTo>
                  <a:lnTo>
                    <a:pt x="791" y="20"/>
                  </a:lnTo>
                  <a:lnTo>
                    <a:pt x="793" y="12"/>
                  </a:lnTo>
                  <a:lnTo>
                    <a:pt x="789" y="9"/>
                  </a:lnTo>
                  <a:lnTo>
                    <a:pt x="785" y="9"/>
                  </a:lnTo>
                  <a:lnTo>
                    <a:pt x="778" y="10"/>
                  </a:lnTo>
                  <a:lnTo>
                    <a:pt x="768" y="10"/>
                  </a:lnTo>
                  <a:lnTo>
                    <a:pt x="754" y="11"/>
                  </a:lnTo>
                  <a:lnTo>
                    <a:pt x="739" y="13"/>
                  </a:lnTo>
                  <a:lnTo>
                    <a:pt x="723" y="14"/>
                  </a:lnTo>
                  <a:lnTo>
                    <a:pt x="705" y="16"/>
                  </a:lnTo>
                  <a:lnTo>
                    <a:pt x="688" y="17"/>
                  </a:lnTo>
                  <a:lnTo>
                    <a:pt x="669" y="18"/>
                  </a:lnTo>
                  <a:lnTo>
                    <a:pt x="652" y="20"/>
                  </a:lnTo>
                  <a:lnTo>
                    <a:pt x="636" y="21"/>
                  </a:lnTo>
                  <a:lnTo>
                    <a:pt x="622" y="22"/>
                  </a:lnTo>
                  <a:lnTo>
                    <a:pt x="610" y="25"/>
                  </a:lnTo>
                  <a:lnTo>
                    <a:pt x="601" y="25"/>
                  </a:lnTo>
                  <a:lnTo>
                    <a:pt x="595" y="26"/>
                  </a:lnTo>
                  <a:lnTo>
                    <a:pt x="593" y="26"/>
                  </a:lnTo>
                  <a:lnTo>
                    <a:pt x="587" y="28"/>
                  </a:lnTo>
                  <a:lnTo>
                    <a:pt x="574" y="32"/>
                  </a:lnTo>
                  <a:lnTo>
                    <a:pt x="553" y="40"/>
                  </a:lnTo>
                  <a:lnTo>
                    <a:pt x="531" y="47"/>
                  </a:lnTo>
                  <a:lnTo>
                    <a:pt x="508" y="56"/>
                  </a:lnTo>
                  <a:lnTo>
                    <a:pt x="486" y="63"/>
                  </a:lnTo>
                  <a:lnTo>
                    <a:pt x="469" y="67"/>
                  </a:lnTo>
                  <a:lnTo>
                    <a:pt x="461" y="69"/>
                  </a:lnTo>
                  <a:lnTo>
                    <a:pt x="454" y="68"/>
                  </a:lnTo>
                  <a:lnTo>
                    <a:pt x="445" y="65"/>
                  </a:lnTo>
                  <a:lnTo>
                    <a:pt x="432" y="60"/>
                  </a:lnTo>
                  <a:lnTo>
                    <a:pt x="417" y="53"/>
                  </a:lnTo>
                  <a:lnTo>
                    <a:pt x="400" y="47"/>
                  </a:lnTo>
                  <a:lnTo>
                    <a:pt x="384" y="40"/>
                  </a:lnTo>
                  <a:lnTo>
                    <a:pt x="369" y="33"/>
                  </a:lnTo>
                  <a:lnTo>
                    <a:pt x="356" y="28"/>
                  </a:lnTo>
                  <a:lnTo>
                    <a:pt x="343" y="24"/>
                  </a:lnTo>
                  <a:lnTo>
                    <a:pt x="328" y="18"/>
                  </a:lnTo>
                  <a:lnTo>
                    <a:pt x="313" y="14"/>
                  </a:lnTo>
                  <a:lnTo>
                    <a:pt x="297" y="10"/>
                  </a:lnTo>
                  <a:lnTo>
                    <a:pt x="281" y="5"/>
                  </a:lnTo>
                  <a:lnTo>
                    <a:pt x="266" y="3"/>
                  </a:lnTo>
                  <a:lnTo>
                    <a:pt x="254" y="1"/>
                  </a:lnTo>
                  <a:lnTo>
                    <a:pt x="245" y="0"/>
                  </a:lnTo>
                  <a:lnTo>
                    <a:pt x="236" y="1"/>
                  </a:lnTo>
                  <a:lnTo>
                    <a:pt x="223" y="2"/>
                  </a:lnTo>
                  <a:lnTo>
                    <a:pt x="208" y="5"/>
                  </a:lnTo>
                  <a:lnTo>
                    <a:pt x="192" y="9"/>
                  </a:lnTo>
                  <a:lnTo>
                    <a:pt x="175" y="12"/>
                  </a:lnTo>
                  <a:lnTo>
                    <a:pt x="161" y="14"/>
                  </a:lnTo>
                  <a:lnTo>
                    <a:pt x="149" y="17"/>
                  </a:lnTo>
                  <a:lnTo>
                    <a:pt x="142" y="18"/>
                  </a:lnTo>
                  <a:lnTo>
                    <a:pt x="135" y="20"/>
                  </a:lnTo>
                  <a:lnTo>
                    <a:pt x="124" y="25"/>
                  </a:lnTo>
                  <a:lnTo>
                    <a:pt x="109" y="31"/>
                  </a:lnTo>
                  <a:lnTo>
                    <a:pt x="93" y="38"/>
                  </a:lnTo>
                  <a:lnTo>
                    <a:pt x="77" y="46"/>
                  </a:lnTo>
                  <a:lnTo>
                    <a:pt x="62" y="54"/>
                  </a:lnTo>
                  <a:lnTo>
                    <a:pt x="49" y="61"/>
                  </a:lnTo>
                  <a:lnTo>
                    <a:pt x="41" y="67"/>
                  </a:lnTo>
                  <a:lnTo>
                    <a:pt x="34" y="74"/>
                  </a:lnTo>
                  <a:lnTo>
                    <a:pt x="28" y="81"/>
                  </a:lnTo>
                  <a:lnTo>
                    <a:pt x="21" y="90"/>
                  </a:lnTo>
                  <a:lnTo>
                    <a:pt x="14" y="98"/>
                  </a:lnTo>
                  <a:lnTo>
                    <a:pt x="9" y="106"/>
                  </a:lnTo>
                  <a:lnTo>
                    <a:pt x="5" y="112"/>
                  </a:lnTo>
                  <a:lnTo>
                    <a:pt x="1" y="116"/>
                  </a:lnTo>
                  <a:lnTo>
                    <a:pt x="0" y="117"/>
                  </a:lnTo>
                  <a:lnTo>
                    <a:pt x="0" y="156"/>
                  </a:lnTo>
                  <a:close/>
                </a:path>
              </a:pathLst>
            </a:custGeom>
            <a:solidFill>
              <a:srgbClr val="F2F2F2"/>
            </a:solidFill>
            <a:ln w="9525">
              <a:noFill/>
              <a:round/>
              <a:headEnd/>
              <a:tailEnd/>
            </a:ln>
          </p:spPr>
          <p:txBody>
            <a:bodyPr/>
            <a:lstStyle/>
            <a:p>
              <a:endParaRPr lang="en-US"/>
            </a:p>
          </p:txBody>
        </p:sp>
        <p:sp>
          <p:nvSpPr>
            <p:cNvPr id="2070" name="Freeform 22"/>
            <p:cNvSpPr>
              <a:spLocks/>
            </p:cNvSpPr>
            <p:nvPr/>
          </p:nvSpPr>
          <p:spPr bwMode="auto">
            <a:xfrm>
              <a:off x="3734" y="1749"/>
              <a:ext cx="94" cy="93"/>
            </a:xfrm>
            <a:custGeom>
              <a:avLst/>
              <a:gdLst/>
              <a:ahLst/>
              <a:cxnLst>
                <a:cxn ang="0">
                  <a:pos x="94" y="70"/>
                </a:cxn>
                <a:cxn ang="0">
                  <a:pos x="48" y="17"/>
                </a:cxn>
                <a:cxn ang="0">
                  <a:pos x="46" y="14"/>
                </a:cxn>
                <a:cxn ang="0">
                  <a:pos x="40" y="7"/>
                </a:cxn>
                <a:cxn ang="0">
                  <a:pos x="31" y="2"/>
                </a:cxn>
                <a:cxn ang="0">
                  <a:pos x="24" y="0"/>
                </a:cxn>
                <a:cxn ang="0">
                  <a:pos x="15" y="3"/>
                </a:cxn>
                <a:cxn ang="0">
                  <a:pos x="8" y="8"/>
                </a:cxn>
                <a:cxn ang="0">
                  <a:pos x="2" y="16"/>
                </a:cxn>
                <a:cxn ang="0">
                  <a:pos x="0" y="21"/>
                </a:cxn>
                <a:cxn ang="0">
                  <a:pos x="2" y="23"/>
                </a:cxn>
                <a:cxn ang="0">
                  <a:pos x="6" y="25"/>
                </a:cxn>
                <a:cxn ang="0">
                  <a:pos x="11" y="29"/>
                </a:cxn>
                <a:cxn ang="0">
                  <a:pos x="16" y="32"/>
                </a:cxn>
                <a:cxn ang="0">
                  <a:pos x="22" y="36"/>
                </a:cxn>
                <a:cxn ang="0">
                  <a:pos x="28" y="40"/>
                </a:cxn>
                <a:cxn ang="0">
                  <a:pos x="33" y="46"/>
                </a:cxn>
                <a:cxn ang="0">
                  <a:pos x="38" y="52"/>
                </a:cxn>
                <a:cxn ang="0">
                  <a:pos x="42" y="58"/>
                </a:cxn>
                <a:cxn ang="0">
                  <a:pos x="45" y="66"/>
                </a:cxn>
                <a:cxn ang="0">
                  <a:pos x="48" y="72"/>
                </a:cxn>
                <a:cxn ang="0">
                  <a:pos x="52" y="79"/>
                </a:cxn>
                <a:cxn ang="0">
                  <a:pos x="56" y="85"/>
                </a:cxn>
                <a:cxn ang="0">
                  <a:pos x="60" y="89"/>
                </a:cxn>
                <a:cxn ang="0">
                  <a:pos x="66" y="93"/>
                </a:cxn>
                <a:cxn ang="0">
                  <a:pos x="73" y="93"/>
                </a:cxn>
                <a:cxn ang="0">
                  <a:pos x="86" y="88"/>
                </a:cxn>
                <a:cxn ang="0">
                  <a:pos x="92" y="81"/>
                </a:cxn>
                <a:cxn ang="0">
                  <a:pos x="94" y="73"/>
                </a:cxn>
                <a:cxn ang="0">
                  <a:pos x="94" y="70"/>
                </a:cxn>
              </a:cxnLst>
              <a:rect l="0" t="0" r="r" b="b"/>
              <a:pathLst>
                <a:path w="94" h="93">
                  <a:moveTo>
                    <a:pt x="94" y="70"/>
                  </a:moveTo>
                  <a:lnTo>
                    <a:pt x="48" y="17"/>
                  </a:lnTo>
                  <a:lnTo>
                    <a:pt x="46" y="14"/>
                  </a:lnTo>
                  <a:lnTo>
                    <a:pt x="40" y="7"/>
                  </a:lnTo>
                  <a:lnTo>
                    <a:pt x="31" y="2"/>
                  </a:lnTo>
                  <a:lnTo>
                    <a:pt x="24" y="0"/>
                  </a:lnTo>
                  <a:lnTo>
                    <a:pt x="15" y="3"/>
                  </a:lnTo>
                  <a:lnTo>
                    <a:pt x="8" y="8"/>
                  </a:lnTo>
                  <a:lnTo>
                    <a:pt x="2" y="16"/>
                  </a:lnTo>
                  <a:lnTo>
                    <a:pt x="0" y="21"/>
                  </a:lnTo>
                  <a:lnTo>
                    <a:pt x="2" y="23"/>
                  </a:lnTo>
                  <a:lnTo>
                    <a:pt x="6" y="25"/>
                  </a:lnTo>
                  <a:lnTo>
                    <a:pt x="11" y="29"/>
                  </a:lnTo>
                  <a:lnTo>
                    <a:pt x="16" y="32"/>
                  </a:lnTo>
                  <a:lnTo>
                    <a:pt x="22" y="36"/>
                  </a:lnTo>
                  <a:lnTo>
                    <a:pt x="28" y="40"/>
                  </a:lnTo>
                  <a:lnTo>
                    <a:pt x="33" y="46"/>
                  </a:lnTo>
                  <a:lnTo>
                    <a:pt x="38" y="52"/>
                  </a:lnTo>
                  <a:lnTo>
                    <a:pt x="42" y="58"/>
                  </a:lnTo>
                  <a:lnTo>
                    <a:pt x="45" y="66"/>
                  </a:lnTo>
                  <a:lnTo>
                    <a:pt x="48" y="72"/>
                  </a:lnTo>
                  <a:lnTo>
                    <a:pt x="52" y="79"/>
                  </a:lnTo>
                  <a:lnTo>
                    <a:pt x="56" y="85"/>
                  </a:lnTo>
                  <a:lnTo>
                    <a:pt x="60" y="89"/>
                  </a:lnTo>
                  <a:lnTo>
                    <a:pt x="66" y="93"/>
                  </a:lnTo>
                  <a:lnTo>
                    <a:pt x="73" y="93"/>
                  </a:lnTo>
                  <a:lnTo>
                    <a:pt x="86" y="88"/>
                  </a:lnTo>
                  <a:lnTo>
                    <a:pt x="92" y="81"/>
                  </a:lnTo>
                  <a:lnTo>
                    <a:pt x="94" y="73"/>
                  </a:lnTo>
                  <a:lnTo>
                    <a:pt x="94" y="70"/>
                  </a:lnTo>
                  <a:close/>
                </a:path>
              </a:pathLst>
            </a:custGeom>
            <a:solidFill>
              <a:srgbClr val="FFFFFF"/>
            </a:solidFill>
            <a:ln w="9525">
              <a:noFill/>
              <a:round/>
              <a:headEnd/>
              <a:tailEnd/>
            </a:ln>
          </p:spPr>
          <p:txBody>
            <a:bodyPr/>
            <a:lstStyle/>
            <a:p>
              <a:endParaRPr lang="en-US"/>
            </a:p>
          </p:txBody>
        </p:sp>
        <p:sp>
          <p:nvSpPr>
            <p:cNvPr id="2071" name="Freeform 23"/>
            <p:cNvSpPr>
              <a:spLocks/>
            </p:cNvSpPr>
            <p:nvPr/>
          </p:nvSpPr>
          <p:spPr bwMode="auto">
            <a:xfrm>
              <a:off x="3660" y="1789"/>
              <a:ext cx="102" cy="99"/>
            </a:xfrm>
            <a:custGeom>
              <a:avLst/>
              <a:gdLst/>
              <a:ahLst/>
              <a:cxnLst>
                <a:cxn ang="0">
                  <a:pos x="102" y="74"/>
                </a:cxn>
                <a:cxn ang="0">
                  <a:pos x="63" y="12"/>
                </a:cxn>
                <a:cxn ang="0">
                  <a:pos x="62" y="11"/>
                </a:cxn>
                <a:cxn ang="0">
                  <a:pos x="57" y="10"/>
                </a:cxn>
                <a:cxn ang="0">
                  <a:pos x="53" y="8"/>
                </a:cxn>
                <a:cxn ang="0">
                  <a:pos x="47" y="5"/>
                </a:cxn>
                <a:cxn ang="0">
                  <a:pos x="40" y="3"/>
                </a:cxn>
                <a:cxn ang="0">
                  <a:pos x="34" y="1"/>
                </a:cxn>
                <a:cxn ang="0">
                  <a:pos x="29" y="0"/>
                </a:cxn>
                <a:cxn ang="0">
                  <a:pos x="25" y="1"/>
                </a:cxn>
                <a:cxn ang="0">
                  <a:pos x="22" y="3"/>
                </a:cxn>
                <a:cxn ang="0">
                  <a:pos x="18" y="5"/>
                </a:cxn>
                <a:cxn ang="0">
                  <a:pos x="13" y="6"/>
                </a:cxn>
                <a:cxn ang="0">
                  <a:pos x="7" y="8"/>
                </a:cxn>
                <a:cxn ang="0">
                  <a:pos x="3" y="11"/>
                </a:cxn>
                <a:cxn ang="0">
                  <a:pos x="0" y="14"/>
                </a:cxn>
                <a:cxn ang="0">
                  <a:pos x="0" y="18"/>
                </a:cxn>
                <a:cxn ang="0">
                  <a:pos x="3" y="24"/>
                </a:cxn>
                <a:cxn ang="0">
                  <a:pos x="10" y="33"/>
                </a:cxn>
                <a:cxn ang="0">
                  <a:pos x="18" y="40"/>
                </a:cxn>
                <a:cxn ang="0">
                  <a:pos x="25" y="45"/>
                </a:cxn>
                <a:cxn ang="0">
                  <a:pos x="34" y="53"/>
                </a:cxn>
                <a:cxn ang="0">
                  <a:pos x="41" y="64"/>
                </a:cxn>
                <a:cxn ang="0">
                  <a:pos x="47" y="77"/>
                </a:cxn>
                <a:cxn ang="0">
                  <a:pos x="53" y="88"/>
                </a:cxn>
                <a:cxn ang="0">
                  <a:pos x="61" y="94"/>
                </a:cxn>
                <a:cxn ang="0">
                  <a:pos x="69" y="97"/>
                </a:cxn>
                <a:cxn ang="0">
                  <a:pos x="75" y="99"/>
                </a:cxn>
                <a:cxn ang="0">
                  <a:pos x="81" y="99"/>
                </a:cxn>
                <a:cxn ang="0">
                  <a:pos x="89" y="96"/>
                </a:cxn>
                <a:cxn ang="0">
                  <a:pos x="97" y="90"/>
                </a:cxn>
                <a:cxn ang="0">
                  <a:pos x="101" y="82"/>
                </a:cxn>
                <a:cxn ang="0">
                  <a:pos x="102" y="76"/>
                </a:cxn>
                <a:cxn ang="0">
                  <a:pos x="102" y="74"/>
                </a:cxn>
              </a:cxnLst>
              <a:rect l="0" t="0" r="r" b="b"/>
              <a:pathLst>
                <a:path w="102" h="99">
                  <a:moveTo>
                    <a:pt x="102" y="74"/>
                  </a:moveTo>
                  <a:lnTo>
                    <a:pt x="63" y="12"/>
                  </a:lnTo>
                  <a:lnTo>
                    <a:pt x="62" y="11"/>
                  </a:lnTo>
                  <a:lnTo>
                    <a:pt x="57" y="10"/>
                  </a:lnTo>
                  <a:lnTo>
                    <a:pt x="53" y="8"/>
                  </a:lnTo>
                  <a:lnTo>
                    <a:pt x="47" y="5"/>
                  </a:lnTo>
                  <a:lnTo>
                    <a:pt x="40" y="3"/>
                  </a:lnTo>
                  <a:lnTo>
                    <a:pt x="34" y="1"/>
                  </a:lnTo>
                  <a:lnTo>
                    <a:pt x="29" y="0"/>
                  </a:lnTo>
                  <a:lnTo>
                    <a:pt x="25" y="1"/>
                  </a:lnTo>
                  <a:lnTo>
                    <a:pt x="22" y="3"/>
                  </a:lnTo>
                  <a:lnTo>
                    <a:pt x="18" y="5"/>
                  </a:lnTo>
                  <a:lnTo>
                    <a:pt x="13" y="6"/>
                  </a:lnTo>
                  <a:lnTo>
                    <a:pt x="7" y="8"/>
                  </a:lnTo>
                  <a:lnTo>
                    <a:pt x="3" y="11"/>
                  </a:lnTo>
                  <a:lnTo>
                    <a:pt x="0" y="14"/>
                  </a:lnTo>
                  <a:lnTo>
                    <a:pt x="0" y="18"/>
                  </a:lnTo>
                  <a:lnTo>
                    <a:pt x="3" y="24"/>
                  </a:lnTo>
                  <a:lnTo>
                    <a:pt x="10" y="33"/>
                  </a:lnTo>
                  <a:lnTo>
                    <a:pt x="18" y="40"/>
                  </a:lnTo>
                  <a:lnTo>
                    <a:pt x="25" y="45"/>
                  </a:lnTo>
                  <a:lnTo>
                    <a:pt x="34" y="53"/>
                  </a:lnTo>
                  <a:lnTo>
                    <a:pt x="41" y="64"/>
                  </a:lnTo>
                  <a:lnTo>
                    <a:pt x="47" y="77"/>
                  </a:lnTo>
                  <a:lnTo>
                    <a:pt x="53" y="88"/>
                  </a:lnTo>
                  <a:lnTo>
                    <a:pt x="61" y="94"/>
                  </a:lnTo>
                  <a:lnTo>
                    <a:pt x="69" y="97"/>
                  </a:lnTo>
                  <a:lnTo>
                    <a:pt x="75" y="99"/>
                  </a:lnTo>
                  <a:lnTo>
                    <a:pt x="81" y="99"/>
                  </a:lnTo>
                  <a:lnTo>
                    <a:pt x="89" y="96"/>
                  </a:lnTo>
                  <a:lnTo>
                    <a:pt x="97" y="90"/>
                  </a:lnTo>
                  <a:lnTo>
                    <a:pt x="101" y="82"/>
                  </a:lnTo>
                  <a:lnTo>
                    <a:pt x="102" y="76"/>
                  </a:lnTo>
                  <a:lnTo>
                    <a:pt x="102" y="74"/>
                  </a:lnTo>
                  <a:close/>
                </a:path>
              </a:pathLst>
            </a:custGeom>
            <a:solidFill>
              <a:srgbClr val="FFFFFF"/>
            </a:solidFill>
            <a:ln w="9525">
              <a:noFill/>
              <a:round/>
              <a:headEnd/>
              <a:tailEnd/>
            </a:ln>
          </p:spPr>
          <p:txBody>
            <a:bodyPr/>
            <a:lstStyle/>
            <a:p>
              <a:endParaRPr lang="en-US"/>
            </a:p>
          </p:txBody>
        </p:sp>
        <p:sp>
          <p:nvSpPr>
            <p:cNvPr id="2072" name="Freeform 24"/>
            <p:cNvSpPr>
              <a:spLocks/>
            </p:cNvSpPr>
            <p:nvPr/>
          </p:nvSpPr>
          <p:spPr bwMode="auto">
            <a:xfrm>
              <a:off x="3580" y="1820"/>
              <a:ext cx="83" cy="86"/>
            </a:xfrm>
            <a:custGeom>
              <a:avLst/>
              <a:gdLst/>
              <a:ahLst/>
              <a:cxnLst>
                <a:cxn ang="0">
                  <a:pos x="83" y="61"/>
                </a:cxn>
                <a:cxn ang="0">
                  <a:pos x="82" y="57"/>
                </a:cxn>
                <a:cxn ang="0">
                  <a:pos x="79" y="49"/>
                </a:cxn>
                <a:cxn ang="0">
                  <a:pos x="74" y="41"/>
                </a:cxn>
                <a:cxn ang="0">
                  <a:pos x="68" y="32"/>
                </a:cxn>
                <a:cxn ang="0">
                  <a:pos x="63" y="24"/>
                </a:cxn>
                <a:cxn ang="0">
                  <a:pos x="57" y="16"/>
                </a:cxn>
                <a:cxn ang="0">
                  <a:pos x="53" y="12"/>
                </a:cxn>
                <a:cxn ang="0">
                  <a:pos x="52" y="10"/>
                </a:cxn>
                <a:cxn ang="0">
                  <a:pos x="51" y="9"/>
                </a:cxn>
                <a:cxn ang="0">
                  <a:pos x="47" y="8"/>
                </a:cxn>
                <a:cxn ang="0">
                  <a:pos x="41" y="6"/>
                </a:cxn>
                <a:cxn ang="0">
                  <a:pos x="35" y="3"/>
                </a:cxn>
                <a:cxn ang="0">
                  <a:pos x="29" y="1"/>
                </a:cxn>
                <a:cxn ang="0">
                  <a:pos x="22" y="0"/>
                </a:cxn>
                <a:cxn ang="0">
                  <a:pos x="18" y="0"/>
                </a:cxn>
                <a:cxn ang="0">
                  <a:pos x="15" y="1"/>
                </a:cxn>
                <a:cxn ang="0">
                  <a:pos x="9" y="5"/>
                </a:cxn>
                <a:cxn ang="0">
                  <a:pos x="3" y="7"/>
                </a:cxn>
                <a:cxn ang="0">
                  <a:pos x="0" y="10"/>
                </a:cxn>
                <a:cxn ang="0">
                  <a:pos x="4" y="18"/>
                </a:cxn>
                <a:cxn ang="0">
                  <a:pos x="14" y="28"/>
                </a:cxn>
                <a:cxn ang="0">
                  <a:pos x="22" y="35"/>
                </a:cxn>
                <a:cxn ang="0">
                  <a:pos x="30" y="43"/>
                </a:cxn>
                <a:cxn ang="0">
                  <a:pos x="35" y="51"/>
                </a:cxn>
                <a:cxn ang="0">
                  <a:pos x="40" y="61"/>
                </a:cxn>
                <a:cxn ang="0">
                  <a:pos x="46" y="73"/>
                </a:cxn>
                <a:cxn ang="0">
                  <a:pos x="52" y="81"/>
                </a:cxn>
                <a:cxn ang="0">
                  <a:pos x="60" y="86"/>
                </a:cxn>
                <a:cxn ang="0">
                  <a:pos x="67" y="86"/>
                </a:cxn>
                <a:cxn ang="0">
                  <a:pos x="74" y="84"/>
                </a:cxn>
                <a:cxn ang="0">
                  <a:pos x="79" y="83"/>
                </a:cxn>
                <a:cxn ang="0">
                  <a:pos x="81" y="82"/>
                </a:cxn>
                <a:cxn ang="0">
                  <a:pos x="83" y="61"/>
                </a:cxn>
              </a:cxnLst>
              <a:rect l="0" t="0" r="r" b="b"/>
              <a:pathLst>
                <a:path w="83" h="86">
                  <a:moveTo>
                    <a:pt x="83" y="61"/>
                  </a:moveTo>
                  <a:lnTo>
                    <a:pt x="82" y="57"/>
                  </a:lnTo>
                  <a:lnTo>
                    <a:pt x="79" y="49"/>
                  </a:lnTo>
                  <a:lnTo>
                    <a:pt x="74" y="41"/>
                  </a:lnTo>
                  <a:lnTo>
                    <a:pt x="68" y="32"/>
                  </a:lnTo>
                  <a:lnTo>
                    <a:pt x="63" y="24"/>
                  </a:lnTo>
                  <a:lnTo>
                    <a:pt x="57" y="16"/>
                  </a:lnTo>
                  <a:lnTo>
                    <a:pt x="53" y="12"/>
                  </a:lnTo>
                  <a:lnTo>
                    <a:pt x="52" y="10"/>
                  </a:lnTo>
                  <a:lnTo>
                    <a:pt x="51" y="9"/>
                  </a:lnTo>
                  <a:lnTo>
                    <a:pt x="47" y="8"/>
                  </a:lnTo>
                  <a:lnTo>
                    <a:pt x="41" y="6"/>
                  </a:lnTo>
                  <a:lnTo>
                    <a:pt x="35" y="3"/>
                  </a:lnTo>
                  <a:lnTo>
                    <a:pt x="29" y="1"/>
                  </a:lnTo>
                  <a:lnTo>
                    <a:pt x="22" y="0"/>
                  </a:lnTo>
                  <a:lnTo>
                    <a:pt x="18" y="0"/>
                  </a:lnTo>
                  <a:lnTo>
                    <a:pt x="15" y="1"/>
                  </a:lnTo>
                  <a:lnTo>
                    <a:pt x="9" y="5"/>
                  </a:lnTo>
                  <a:lnTo>
                    <a:pt x="3" y="7"/>
                  </a:lnTo>
                  <a:lnTo>
                    <a:pt x="0" y="10"/>
                  </a:lnTo>
                  <a:lnTo>
                    <a:pt x="4" y="18"/>
                  </a:lnTo>
                  <a:lnTo>
                    <a:pt x="14" y="28"/>
                  </a:lnTo>
                  <a:lnTo>
                    <a:pt x="22" y="35"/>
                  </a:lnTo>
                  <a:lnTo>
                    <a:pt x="30" y="43"/>
                  </a:lnTo>
                  <a:lnTo>
                    <a:pt x="35" y="51"/>
                  </a:lnTo>
                  <a:lnTo>
                    <a:pt x="40" y="61"/>
                  </a:lnTo>
                  <a:lnTo>
                    <a:pt x="46" y="73"/>
                  </a:lnTo>
                  <a:lnTo>
                    <a:pt x="52" y="81"/>
                  </a:lnTo>
                  <a:lnTo>
                    <a:pt x="60" y="86"/>
                  </a:lnTo>
                  <a:lnTo>
                    <a:pt x="67" y="86"/>
                  </a:lnTo>
                  <a:lnTo>
                    <a:pt x="74" y="84"/>
                  </a:lnTo>
                  <a:lnTo>
                    <a:pt x="79" y="83"/>
                  </a:lnTo>
                  <a:lnTo>
                    <a:pt x="81" y="82"/>
                  </a:lnTo>
                  <a:lnTo>
                    <a:pt x="83" y="61"/>
                  </a:lnTo>
                  <a:close/>
                </a:path>
              </a:pathLst>
            </a:custGeom>
            <a:solidFill>
              <a:srgbClr val="FFFFFF"/>
            </a:solidFill>
            <a:ln w="9525">
              <a:noFill/>
              <a:round/>
              <a:headEnd/>
              <a:tailEnd/>
            </a:ln>
          </p:spPr>
          <p:txBody>
            <a:bodyPr/>
            <a:lstStyle/>
            <a:p>
              <a:endParaRPr lang="en-US"/>
            </a:p>
          </p:txBody>
        </p:sp>
        <p:sp>
          <p:nvSpPr>
            <p:cNvPr id="2073" name="Freeform 25"/>
            <p:cNvSpPr>
              <a:spLocks/>
            </p:cNvSpPr>
            <p:nvPr/>
          </p:nvSpPr>
          <p:spPr bwMode="auto">
            <a:xfrm>
              <a:off x="3467" y="1622"/>
              <a:ext cx="147" cy="63"/>
            </a:xfrm>
            <a:custGeom>
              <a:avLst/>
              <a:gdLst/>
              <a:ahLst/>
              <a:cxnLst>
                <a:cxn ang="0">
                  <a:pos x="0" y="15"/>
                </a:cxn>
                <a:cxn ang="0">
                  <a:pos x="68" y="51"/>
                </a:cxn>
                <a:cxn ang="0">
                  <a:pos x="82" y="43"/>
                </a:cxn>
                <a:cxn ang="0">
                  <a:pos x="84" y="44"/>
                </a:cxn>
                <a:cxn ang="0">
                  <a:pos x="90" y="46"/>
                </a:cxn>
                <a:cxn ang="0">
                  <a:pos x="99" y="50"/>
                </a:cxn>
                <a:cxn ang="0">
                  <a:pos x="110" y="53"/>
                </a:cxn>
                <a:cxn ang="0">
                  <a:pos x="120" y="58"/>
                </a:cxn>
                <a:cxn ang="0">
                  <a:pos x="130" y="61"/>
                </a:cxn>
                <a:cxn ang="0">
                  <a:pos x="138" y="63"/>
                </a:cxn>
                <a:cxn ang="0">
                  <a:pos x="144" y="63"/>
                </a:cxn>
                <a:cxn ang="0">
                  <a:pos x="147" y="59"/>
                </a:cxn>
                <a:cxn ang="0">
                  <a:pos x="144" y="50"/>
                </a:cxn>
                <a:cxn ang="0">
                  <a:pos x="138" y="43"/>
                </a:cxn>
                <a:cxn ang="0">
                  <a:pos x="136" y="39"/>
                </a:cxn>
                <a:cxn ang="0">
                  <a:pos x="86" y="27"/>
                </a:cxn>
                <a:cxn ang="0">
                  <a:pos x="85" y="27"/>
                </a:cxn>
                <a:cxn ang="0">
                  <a:pos x="81" y="26"/>
                </a:cxn>
                <a:cxn ang="0">
                  <a:pos x="76" y="23"/>
                </a:cxn>
                <a:cxn ang="0">
                  <a:pos x="70" y="21"/>
                </a:cxn>
                <a:cxn ang="0">
                  <a:pos x="63" y="19"/>
                </a:cxn>
                <a:cxn ang="0">
                  <a:pos x="56" y="16"/>
                </a:cxn>
                <a:cxn ang="0">
                  <a:pos x="51" y="14"/>
                </a:cxn>
                <a:cxn ang="0">
                  <a:pos x="47" y="11"/>
                </a:cxn>
                <a:cxn ang="0">
                  <a:pos x="39" y="5"/>
                </a:cxn>
                <a:cxn ang="0">
                  <a:pos x="32" y="2"/>
                </a:cxn>
                <a:cxn ang="0">
                  <a:pos x="24" y="1"/>
                </a:cxn>
                <a:cxn ang="0">
                  <a:pos x="18" y="0"/>
                </a:cxn>
                <a:cxn ang="0">
                  <a:pos x="13" y="2"/>
                </a:cxn>
                <a:cxn ang="0">
                  <a:pos x="6" y="7"/>
                </a:cxn>
                <a:cxn ang="0">
                  <a:pos x="2" y="13"/>
                </a:cxn>
                <a:cxn ang="0">
                  <a:pos x="0" y="15"/>
                </a:cxn>
              </a:cxnLst>
              <a:rect l="0" t="0" r="r" b="b"/>
              <a:pathLst>
                <a:path w="147" h="63">
                  <a:moveTo>
                    <a:pt x="0" y="15"/>
                  </a:moveTo>
                  <a:lnTo>
                    <a:pt x="68" y="51"/>
                  </a:lnTo>
                  <a:lnTo>
                    <a:pt x="82" y="43"/>
                  </a:lnTo>
                  <a:lnTo>
                    <a:pt x="84" y="44"/>
                  </a:lnTo>
                  <a:lnTo>
                    <a:pt x="90" y="46"/>
                  </a:lnTo>
                  <a:lnTo>
                    <a:pt x="99" y="50"/>
                  </a:lnTo>
                  <a:lnTo>
                    <a:pt x="110" y="53"/>
                  </a:lnTo>
                  <a:lnTo>
                    <a:pt x="120" y="58"/>
                  </a:lnTo>
                  <a:lnTo>
                    <a:pt x="130" y="61"/>
                  </a:lnTo>
                  <a:lnTo>
                    <a:pt x="138" y="63"/>
                  </a:lnTo>
                  <a:lnTo>
                    <a:pt x="144" y="63"/>
                  </a:lnTo>
                  <a:lnTo>
                    <a:pt x="147" y="59"/>
                  </a:lnTo>
                  <a:lnTo>
                    <a:pt x="144" y="50"/>
                  </a:lnTo>
                  <a:lnTo>
                    <a:pt x="138" y="43"/>
                  </a:lnTo>
                  <a:lnTo>
                    <a:pt x="136" y="39"/>
                  </a:lnTo>
                  <a:lnTo>
                    <a:pt x="86" y="27"/>
                  </a:lnTo>
                  <a:lnTo>
                    <a:pt x="85" y="27"/>
                  </a:lnTo>
                  <a:lnTo>
                    <a:pt x="81" y="26"/>
                  </a:lnTo>
                  <a:lnTo>
                    <a:pt x="76" y="23"/>
                  </a:lnTo>
                  <a:lnTo>
                    <a:pt x="70" y="21"/>
                  </a:lnTo>
                  <a:lnTo>
                    <a:pt x="63" y="19"/>
                  </a:lnTo>
                  <a:lnTo>
                    <a:pt x="56" y="16"/>
                  </a:lnTo>
                  <a:lnTo>
                    <a:pt x="51" y="14"/>
                  </a:lnTo>
                  <a:lnTo>
                    <a:pt x="47" y="11"/>
                  </a:lnTo>
                  <a:lnTo>
                    <a:pt x="39" y="5"/>
                  </a:lnTo>
                  <a:lnTo>
                    <a:pt x="32" y="2"/>
                  </a:lnTo>
                  <a:lnTo>
                    <a:pt x="24" y="1"/>
                  </a:lnTo>
                  <a:lnTo>
                    <a:pt x="18" y="0"/>
                  </a:lnTo>
                  <a:lnTo>
                    <a:pt x="13" y="2"/>
                  </a:lnTo>
                  <a:lnTo>
                    <a:pt x="6" y="7"/>
                  </a:lnTo>
                  <a:lnTo>
                    <a:pt x="2" y="13"/>
                  </a:lnTo>
                  <a:lnTo>
                    <a:pt x="0" y="15"/>
                  </a:lnTo>
                  <a:close/>
                </a:path>
              </a:pathLst>
            </a:custGeom>
            <a:solidFill>
              <a:srgbClr val="FFFFFF"/>
            </a:solidFill>
            <a:ln w="9525">
              <a:noFill/>
              <a:round/>
              <a:headEnd/>
              <a:tailEnd/>
            </a:ln>
          </p:spPr>
          <p:txBody>
            <a:bodyPr/>
            <a:lstStyle/>
            <a:p>
              <a:endParaRPr lang="en-US"/>
            </a:p>
          </p:txBody>
        </p:sp>
        <p:sp>
          <p:nvSpPr>
            <p:cNvPr id="2074" name="Freeform 26"/>
            <p:cNvSpPr>
              <a:spLocks/>
            </p:cNvSpPr>
            <p:nvPr/>
          </p:nvSpPr>
          <p:spPr bwMode="auto">
            <a:xfrm>
              <a:off x="3578" y="1599"/>
              <a:ext cx="168" cy="83"/>
            </a:xfrm>
            <a:custGeom>
              <a:avLst/>
              <a:gdLst/>
              <a:ahLst/>
              <a:cxnLst>
                <a:cxn ang="0">
                  <a:pos x="1" y="33"/>
                </a:cxn>
                <a:cxn ang="0">
                  <a:pos x="1" y="17"/>
                </a:cxn>
                <a:cxn ang="0">
                  <a:pos x="10" y="9"/>
                </a:cxn>
                <a:cxn ang="0">
                  <a:pos x="20" y="5"/>
                </a:cxn>
                <a:cxn ang="0">
                  <a:pos x="30" y="2"/>
                </a:cxn>
                <a:cxn ang="0">
                  <a:pos x="39" y="0"/>
                </a:cxn>
                <a:cxn ang="0">
                  <a:pos x="46" y="2"/>
                </a:cxn>
                <a:cxn ang="0">
                  <a:pos x="53" y="6"/>
                </a:cxn>
                <a:cxn ang="0">
                  <a:pos x="60" y="11"/>
                </a:cxn>
                <a:cxn ang="0">
                  <a:pos x="69" y="16"/>
                </a:cxn>
                <a:cxn ang="0">
                  <a:pos x="80" y="18"/>
                </a:cxn>
                <a:cxn ang="0">
                  <a:pos x="92" y="19"/>
                </a:cxn>
                <a:cxn ang="0">
                  <a:pos x="104" y="20"/>
                </a:cxn>
                <a:cxn ang="0">
                  <a:pos x="115" y="22"/>
                </a:cxn>
                <a:cxn ang="0">
                  <a:pos x="125" y="25"/>
                </a:cxn>
                <a:cxn ang="0">
                  <a:pos x="136" y="28"/>
                </a:cxn>
                <a:cxn ang="0">
                  <a:pos x="148" y="33"/>
                </a:cxn>
                <a:cxn ang="0">
                  <a:pos x="157" y="38"/>
                </a:cxn>
                <a:cxn ang="0">
                  <a:pos x="166" y="45"/>
                </a:cxn>
                <a:cxn ang="0">
                  <a:pos x="168" y="56"/>
                </a:cxn>
                <a:cxn ang="0">
                  <a:pos x="165" y="62"/>
                </a:cxn>
                <a:cxn ang="0">
                  <a:pos x="153" y="68"/>
                </a:cxn>
                <a:cxn ang="0">
                  <a:pos x="138" y="73"/>
                </a:cxn>
                <a:cxn ang="0">
                  <a:pos x="125" y="78"/>
                </a:cxn>
                <a:cxn ang="0">
                  <a:pos x="119" y="81"/>
                </a:cxn>
                <a:cxn ang="0">
                  <a:pos x="111" y="82"/>
                </a:cxn>
                <a:cxn ang="0">
                  <a:pos x="100" y="83"/>
                </a:cxn>
                <a:cxn ang="0">
                  <a:pos x="90" y="80"/>
                </a:cxn>
                <a:cxn ang="0">
                  <a:pos x="83" y="74"/>
                </a:cxn>
                <a:cxn ang="0">
                  <a:pos x="70" y="66"/>
                </a:cxn>
                <a:cxn ang="0">
                  <a:pos x="54" y="57"/>
                </a:cxn>
                <a:cxn ang="0">
                  <a:pos x="41" y="51"/>
                </a:cxn>
                <a:cxn ang="0">
                  <a:pos x="33" y="49"/>
                </a:cxn>
                <a:cxn ang="0">
                  <a:pos x="22" y="44"/>
                </a:cxn>
                <a:cxn ang="0">
                  <a:pos x="10" y="40"/>
                </a:cxn>
                <a:cxn ang="0">
                  <a:pos x="3" y="36"/>
                </a:cxn>
              </a:cxnLst>
              <a:rect l="0" t="0" r="r" b="b"/>
              <a:pathLst>
                <a:path w="168" h="83">
                  <a:moveTo>
                    <a:pt x="2" y="36"/>
                  </a:moveTo>
                  <a:lnTo>
                    <a:pt x="1" y="33"/>
                  </a:lnTo>
                  <a:lnTo>
                    <a:pt x="0" y="25"/>
                  </a:lnTo>
                  <a:lnTo>
                    <a:pt x="1" y="17"/>
                  </a:lnTo>
                  <a:lnTo>
                    <a:pt x="6" y="11"/>
                  </a:lnTo>
                  <a:lnTo>
                    <a:pt x="10" y="9"/>
                  </a:lnTo>
                  <a:lnTo>
                    <a:pt x="15" y="7"/>
                  </a:lnTo>
                  <a:lnTo>
                    <a:pt x="20" y="5"/>
                  </a:lnTo>
                  <a:lnTo>
                    <a:pt x="25" y="3"/>
                  </a:lnTo>
                  <a:lnTo>
                    <a:pt x="30" y="2"/>
                  </a:lnTo>
                  <a:lnTo>
                    <a:pt x="35" y="1"/>
                  </a:lnTo>
                  <a:lnTo>
                    <a:pt x="39" y="0"/>
                  </a:lnTo>
                  <a:lnTo>
                    <a:pt x="42" y="1"/>
                  </a:lnTo>
                  <a:lnTo>
                    <a:pt x="46" y="2"/>
                  </a:lnTo>
                  <a:lnTo>
                    <a:pt x="50" y="4"/>
                  </a:lnTo>
                  <a:lnTo>
                    <a:pt x="53" y="6"/>
                  </a:lnTo>
                  <a:lnTo>
                    <a:pt x="56" y="8"/>
                  </a:lnTo>
                  <a:lnTo>
                    <a:pt x="60" y="11"/>
                  </a:lnTo>
                  <a:lnTo>
                    <a:pt x="65" y="13"/>
                  </a:lnTo>
                  <a:lnTo>
                    <a:pt x="69" y="16"/>
                  </a:lnTo>
                  <a:lnTo>
                    <a:pt x="74" y="17"/>
                  </a:lnTo>
                  <a:lnTo>
                    <a:pt x="80" y="18"/>
                  </a:lnTo>
                  <a:lnTo>
                    <a:pt x="86" y="18"/>
                  </a:lnTo>
                  <a:lnTo>
                    <a:pt x="92" y="19"/>
                  </a:lnTo>
                  <a:lnTo>
                    <a:pt x="98" y="19"/>
                  </a:lnTo>
                  <a:lnTo>
                    <a:pt x="104" y="20"/>
                  </a:lnTo>
                  <a:lnTo>
                    <a:pt x="109" y="21"/>
                  </a:lnTo>
                  <a:lnTo>
                    <a:pt x="115" y="22"/>
                  </a:lnTo>
                  <a:lnTo>
                    <a:pt x="120" y="23"/>
                  </a:lnTo>
                  <a:lnTo>
                    <a:pt x="125" y="25"/>
                  </a:lnTo>
                  <a:lnTo>
                    <a:pt x="131" y="26"/>
                  </a:lnTo>
                  <a:lnTo>
                    <a:pt x="136" y="28"/>
                  </a:lnTo>
                  <a:lnTo>
                    <a:pt x="143" y="30"/>
                  </a:lnTo>
                  <a:lnTo>
                    <a:pt x="148" y="33"/>
                  </a:lnTo>
                  <a:lnTo>
                    <a:pt x="153" y="36"/>
                  </a:lnTo>
                  <a:lnTo>
                    <a:pt x="157" y="38"/>
                  </a:lnTo>
                  <a:lnTo>
                    <a:pt x="161" y="40"/>
                  </a:lnTo>
                  <a:lnTo>
                    <a:pt x="166" y="45"/>
                  </a:lnTo>
                  <a:lnTo>
                    <a:pt x="168" y="51"/>
                  </a:lnTo>
                  <a:lnTo>
                    <a:pt x="168" y="56"/>
                  </a:lnTo>
                  <a:lnTo>
                    <a:pt x="167" y="60"/>
                  </a:lnTo>
                  <a:lnTo>
                    <a:pt x="165" y="62"/>
                  </a:lnTo>
                  <a:lnTo>
                    <a:pt x="160" y="65"/>
                  </a:lnTo>
                  <a:lnTo>
                    <a:pt x="153" y="68"/>
                  </a:lnTo>
                  <a:lnTo>
                    <a:pt x="146" y="71"/>
                  </a:lnTo>
                  <a:lnTo>
                    <a:pt x="138" y="73"/>
                  </a:lnTo>
                  <a:lnTo>
                    <a:pt x="131" y="76"/>
                  </a:lnTo>
                  <a:lnTo>
                    <a:pt x="125" y="78"/>
                  </a:lnTo>
                  <a:lnTo>
                    <a:pt x="122" y="80"/>
                  </a:lnTo>
                  <a:lnTo>
                    <a:pt x="119" y="81"/>
                  </a:lnTo>
                  <a:lnTo>
                    <a:pt x="115" y="82"/>
                  </a:lnTo>
                  <a:lnTo>
                    <a:pt x="111" y="82"/>
                  </a:lnTo>
                  <a:lnTo>
                    <a:pt x="105" y="83"/>
                  </a:lnTo>
                  <a:lnTo>
                    <a:pt x="100" y="83"/>
                  </a:lnTo>
                  <a:lnTo>
                    <a:pt x="95" y="82"/>
                  </a:lnTo>
                  <a:lnTo>
                    <a:pt x="90" y="80"/>
                  </a:lnTo>
                  <a:lnTo>
                    <a:pt x="87" y="77"/>
                  </a:lnTo>
                  <a:lnTo>
                    <a:pt x="83" y="74"/>
                  </a:lnTo>
                  <a:lnTo>
                    <a:pt x="76" y="70"/>
                  </a:lnTo>
                  <a:lnTo>
                    <a:pt x="70" y="66"/>
                  </a:lnTo>
                  <a:lnTo>
                    <a:pt x="63" y="61"/>
                  </a:lnTo>
                  <a:lnTo>
                    <a:pt x="54" y="57"/>
                  </a:lnTo>
                  <a:lnTo>
                    <a:pt x="48" y="54"/>
                  </a:lnTo>
                  <a:lnTo>
                    <a:pt x="41" y="51"/>
                  </a:lnTo>
                  <a:lnTo>
                    <a:pt x="37" y="50"/>
                  </a:lnTo>
                  <a:lnTo>
                    <a:pt x="33" y="49"/>
                  </a:lnTo>
                  <a:lnTo>
                    <a:pt x="27" y="46"/>
                  </a:lnTo>
                  <a:lnTo>
                    <a:pt x="22" y="44"/>
                  </a:lnTo>
                  <a:lnTo>
                    <a:pt x="17" y="42"/>
                  </a:lnTo>
                  <a:lnTo>
                    <a:pt x="10" y="40"/>
                  </a:lnTo>
                  <a:lnTo>
                    <a:pt x="6" y="38"/>
                  </a:lnTo>
                  <a:lnTo>
                    <a:pt x="3" y="36"/>
                  </a:lnTo>
                  <a:lnTo>
                    <a:pt x="2" y="36"/>
                  </a:lnTo>
                  <a:close/>
                </a:path>
              </a:pathLst>
            </a:custGeom>
            <a:solidFill>
              <a:srgbClr val="FFFFFF"/>
            </a:solidFill>
            <a:ln w="9525">
              <a:noFill/>
              <a:round/>
              <a:headEnd/>
              <a:tailEnd/>
            </a:ln>
          </p:spPr>
          <p:txBody>
            <a:bodyPr/>
            <a:lstStyle/>
            <a:p>
              <a:endParaRPr lang="en-US"/>
            </a:p>
          </p:txBody>
        </p:sp>
        <p:sp>
          <p:nvSpPr>
            <p:cNvPr id="2075" name="Freeform 27"/>
            <p:cNvSpPr>
              <a:spLocks/>
            </p:cNvSpPr>
            <p:nvPr/>
          </p:nvSpPr>
          <p:spPr bwMode="auto">
            <a:xfrm>
              <a:off x="3273" y="1887"/>
              <a:ext cx="92" cy="67"/>
            </a:xfrm>
            <a:custGeom>
              <a:avLst/>
              <a:gdLst/>
              <a:ahLst/>
              <a:cxnLst>
                <a:cxn ang="0">
                  <a:pos x="40" y="65"/>
                </a:cxn>
                <a:cxn ang="0">
                  <a:pos x="50" y="67"/>
                </a:cxn>
                <a:cxn ang="0">
                  <a:pos x="59" y="65"/>
                </a:cxn>
                <a:cxn ang="0">
                  <a:pos x="67" y="64"/>
                </a:cxn>
                <a:cxn ang="0">
                  <a:pos x="75" y="61"/>
                </a:cxn>
                <a:cxn ang="0">
                  <a:pos x="81" y="58"/>
                </a:cxn>
                <a:cxn ang="0">
                  <a:pos x="86" y="54"/>
                </a:cxn>
                <a:cxn ang="0">
                  <a:pos x="89" y="48"/>
                </a:cxn>
                <a:cxn ang="0">
                  <a:pos x="92" y="42"/>
                </a:cxn>
                <a:cxn ang="0">
                  <a:pos x="92" y="36"/>
                </a:cxn>
                <a:cxn ang="0">
                  <a:pos x="91" y="29"/>
                </a:cxn>
                <a:cxn ang="0">
                  <a:pos x="87" y="23"/>
                </a:cxn>
                <a:cxn ang="0">
                  <a:pos x="82" y="16"/>
                </a:cxn>
                <a:cxn ang="0">
                  <a:pos x="77" y="12"/>
                </a:cxn>
                <a:cxn ang="0">
                  <a:pos x="69" y="8"/>
                </a:cxn>
                <a:cxn ang="0">
                  <a:pos x="61" y="4"/>
                </a:cxn>
                <a:cxn ang="0">
                  <a:pos x="52" y="1"/>
                </a:cxn>
                <a:cxn ang="0">
                  <a:pos x="43" y="0"/>
                </a:cxn>
                <a:cxn ang="0">
                  <a:pos x="34" y="0"/>
                </a:cxn>
                <a:cxn ang="0">
                  <a:pos x="26" y="3"/>
                </a:cxn>
                <a:cxn ang="0">
                  <a:pos x="18" y="5"/>
                </a:cxn>
                <a:cxn ang="0">
                  <a:pos x="11" y="9"/>
                </a:cxn>
                <a:cxn ang="0">
                  <a:pos x="6" y="13"/>
                </a:cxn>
                <a:cxn ang="0">
                  <a:pos x="2" y="19"/>
                </a:cxn>
                <a:cxn ang="0">
                  <a:pos x="0" y="25"/>
                </a:cxn>
                <a:cxn ang="0">
                  <a:pos x="0" y="31"/>
                </a:cxn>
                <a:cxn ang="0">
                  <a:pos x="1" y="38"/>
                </a:cxn>
                <a:cxn ang="0">
                  <a:pos x="4" y="44"/>
                </a:cxn>
                <a:cxn ang="0">
                  <a:pos x="10" y="49"/>
                </a:cxn>
                <a:cxn ang="0">
                  <a:pos x="16" y="55"/>
                </a:cxn>
                <a:cxn ang="0">
                  <a:pos x="23" y="59"/>
                </a:cxn>
                <a:cxn ang="0">
                  <a:pos x="31" y="63"/>
                </a:cxn>
                <a:cxn ang="0">
                  <a:pos x="40" y="65"/>
                </a:cxn>
              </a:cxnLst>
              <a:rect l="0" t="0" r="r" b="b"/>
              <a:pathLst>
                <a:path w="92" h="67">
                  <a:moveTo>
                    <a:pt x="40" y="65"/>
                  </a:moveTo>
                  <a:lnTo>
                    <a:pt x="50" y="67"/>
                  </a:lnTo>
                  <a:lnTo>
                    <a:pt x="59" y="65"/>
                  </a:lnTo>
                  <a:lnTo>
                    <a:pt x="67" y="64"/>
                  </a:lnTo>
                  <a:lnTo>
                    <a:pt x="75" y="61"/>
                  </a:lnTo>
                  <a:lnTo>
                    <a:pt x="81" y="58"/>
                  </a:lnTo>
                  <a:lnTo>
                    <a:pt x="86" y="54"/>
                  </a:lnTo>
                  <a:lnTo>
                    <a:pt x="89" y="48"/>
                  </a:lnTo>
                  <a:lnTo>
                    <a:pt x="92" y="42"/>
                  </a:lnTo>
                  <a:lnTo>
                    <a:pt x="92" y="36"/>
                  </a:lnTo>
                  <a:lnTo>
                    <a:pt x="91" y="29"/>
                  </a:lnTo>
                  <a:lnTo>
                    <a:pt x="87" y="23"/>
                  </a:lnTo>
                  <a:lnTo>
                    <a:pt x="82" y="16"/>
                  </a:lnTo>
                  <a:lnTo>
                    <a:pt x="77" y="12"/>
                  </a:lnTo>
                  <a:lnTo>
                    <a:pt x="69" y="8"/>
                  </a:lnTo>
                  <a:lnTo>
                    <a:pt x="61" y="4"/>
                  </a:lnTo>
                  <a:lnTo>
                    <a:pt x="52" y="1"/>
                  </a:lnTo>
                  <a:lnTo>
                    <a:pt x="43" y="0"/>
                  </a:lnTo>
                  <a:lnTo>
                    <a:pt x="34" y="0"/>
                  </a:lnTo>
                  <a:lnTo>
                    <a:pt x="26" y="3"/>
                  </a:lnTo>
                  <a:lnTo>
                    <a:pt x="18" y="5"/>
                  </a:lnTo>
                  <a:lnTo>
                    <a:pt x="11" y="9"/>
                  </a:lnTo>
                  <a:lnTo>
                    <a:pt x="6" y="13"/>
                  </a:lnTo>
                  <a:lnTo>
                    <a:pt x="2" y="19"/>
                  </a:lnTo>
                  <a:lnTo>
                    <a:pt x="0" y="25"/>
                  </a:lnTo>
                  <a:lnTo>
                    <a:pt x="0" y="31"/>
                  </a:lnTo>
                  <a:lnTo>
                    <a:pt x="1" y="38"/>
                  </a:lnTo>
                  <a:lnTo>
                    <a:pt x="4" y="44"/>
                  </a:lnTo>
                  <a:lnTo>
                    <a:pt x="10" y="49"/>
                  </a:lnTo>
                  <a:lnTo>
                    <a:pt x="16" y="55"/>
                  </a:lnTo>
                  <a:lnTo>
                    <a:pt x="23" y="59"/>
                  </a:lnTo>
                  <a:lnTo>
                    <a:pt x="31" y="63"/>
                  </a:lnTo>
                  <a:lnTo>
                    <a:pt x="40" y="65"/>
                  </a:lnTo>
                  <a:close/>
                </a:path>
              </a:pathLst>
            </a:custGeom>
            <a:solidFill>
              <a:srgbClr val="999999"/>
            </a:solidFill>
            <a:ln w="9525">
              <a:noFill/>
              <a:round/>
              <a:headEnd/>
              <a:tailEnd/>
            </a:ln>
          </p:spPr>
          <p:txBody>
            <a:bodyPr/>
            <a:lstStyle/>
            <a:p>
              <a:endParaRPr lang="en-US"/>
            </a:p>
          </p:txBody>
        </p:sp>
        <p:sp>
          <p:nvSpPr>
            <p:cNvPr id="2076" name="Freeform 28"/>
            <p:cNvSpPr>
              <a:spLocks/>
            </p:cNvSpPr>
            <p:nvPr/>
          </p:nvSpPr>
          <p:spPr bwMode="auto">
            <a:xfrm>
              <a:off x="3384" y="1913"/>
              <a:ext cx="72" cy="52"/>
            </a:xfrm>
            <a:custGeom>
              <a:avLst/>
              <a:gdLst/>
              <a:ahLst/>
              <a:cxnLst>
                <a:cxn ang="0">
                  <a:pos x="32" y="51"/>
                </a:cxn>
                <a:cxn ang="0">
                  <a:pos x="39" y="52"/>
                </a:cxn>
                <a:cxn ang="0">
                  <a:pos x="46" y="51"/>
                </a:cxn>
                <a:cxn ang="0">
                  <a:pos x="52" y="50"/>
                </a:cxn>
                <a:cxn ang="0">
                  <a:pos x="58" y="48"/>
                </a:cxn>
                <a:cxn ang="0">
                  <a:pos x="63" y="46"/>
                </a:cxn>
                <a:cxn ang="0">
                  <a:pos x="67" y="43"/>
                </a:cxn>
                <a:cxn ang="0">
                  <a:pos x="70" y="38"/>
                </a:cxn>
                <a:cxn ang="0">
                  <a:pos x="72" y="33"/>
                </a:cxn>
                <a:cxn ang="0">
                  <a:pos x="72" y="28"/>
                </a:cxn>
                <a:cxn ang="0">
                  <a:pos x="71" y="22"/>
                </a:cxn>
                <a:cxn ang="0">
                  <a:pos x="68" y="17"/>
                </a:cxn>
                <a:cxn ang="0">
                  <a:pos x="65" y="13"/>
                </a:cxn>
                <a:cxn ang="0">
                  <a:pos x="59" y="9"/>
                </a:cxn>
                <a:cxn ang="0">
                  <a:pos x="54" y="5"/>
                </a:cxn>
                <a:cxn ang="0">
                  <a:pos x="48" y="3"/>
                </a:cxn>
                <a:cxn ang="0">
                  <a:pos x="40" y="1"/>
                </a:cxn>
                <a:cxn ang="0">
                  <a:pos x="33" y="0"/>
                </a:cxn>
                <a:cxn ang="0">
                  <a:pos x="25" y="0"/>
                </a:cxn>
                <a:cxn ang="0">
                  <a:pos x="19" y="1"/>
                </a:cxn>
                <a:cxn ang="0">
                  <a:pos x="14" y="3"/>
                </a:cxn>
                <a:cxn ang="0">
                  <a:pos x="8" y="6"/>
                </a:cxn>
                <a:cxn ang="0">
                  <a:pos x="4" y="10"/>
                </a:cxn>
                <a:cxn ang="0">
                  <a:pos x="1" y="14"/>
                </a:cxn>
                <a:cxn ang="0">
                  <a:pos x="0" y="19"/>
                </a:cxn>
                <a:cxn ang="0">
                  <a:pos x="0" y="25"/>
                </a:cxn>
                <a:cxn ang="0">
                  <a:pos x="1" y="30"/>
                </a:cxn>
                <a:cxn ang="0">
                  <a:pos x="3" y="34"/>
                </a:cxn>
                <a:cxn ang="0">
                  <a:pos x="7" y="39"/>
                </a:cxn>
                <a:cxn ang="0">
                  <a:pos x="12" y="44"/>
                </a:cxn>
                <a:cxn ang="0">
                  <a:pos x="18" y="47"/>
                </a:cxn>
                <a:cxn ang="0">
                  <a:pos x="24" y="49"/>
                </a:cxn>
                <a:cxn ang="0">
                  <a:pos x="32" y="51"/>
                </a:cxn>
              </a:cxnLst>
              <a:rect l="0" t="0" r="r" b="b"/>
              <a:pathLst>
                <a:path w="72" h="52">
                  <a:moveTo>
                    <a:pt x="32" y="51"/>
                  </a:moveTo>
                  <a:lnTo>
                    <a:pt x="39" y="52"/>
                  </a:lnTo>
                  <a:lnTo>
                    <a:pt x="46" y="51"/>
                  </a:lnTo>
                  <a:lnTo>
                    <a:pt x="52" y="50"/>
                  </a:lnTo>
                  <a:lnTo>
                    <a:pt x="58" y="48"/>
                  </a:lnTo>
                  <a:lnTo>
                    <a:pt x="63" y="46"/>
                  </a:lnTo>
                  <a:lnTo>
                    <a:pt x="67" y="43"/>
                  </a:lnTo>
                  <a:lnTo>
                    <a:pt x="70" y="38"/>
                  </a:lnTo>
                  <a:lnTo>
                    <a:pt x="72" y="33"/>
                  </a:lnTo>
                  <a:lnTo>
                    <a:pt x="72" y="28"/>
                  </a:lnTo>
                  <a:lnTo>
                    <a:pt x="71" y="22"/>
                  </a:lnTo>
                  <a:lnTo>
                    <a:pt x="68" y="17"/>
                  </a:lnTo>
                  <a:lnTo>
                    <a:pt x="65" y="13"/>
                  </a:lnTo>
                  <a:lnTo>
                    <a:pt x="59" y="9"/>
                  </a:lnTo>
                  <a:lnTo>
                    <a:pt x="54" y="5"/>
                  </a:lnTo>
                  <a:lnTo>
                    <a:pt x="48" y="3"/>
                  </a:lnTo>
                  <a:lnTo>
                    <a:pt x="40" y="1"/>
                  </a:lnTo>
                  <a:lnTo>
                    <a:pt x="33" y="0"/>
                  </a:lnTo>
                  <a:lnTo>
                    <a:pt x="25" y="0"/>
                  </a:lnTo>
                  <a:lnTo>
                    <a:pt x="19" y="1"/>
                  </a:lnTo>
                  <a:lnTo>
                    <a:pt x="14" y="3"/>
                  </a:lnTo>
                  <a:lnTo>
                    <a:pt x="8" y="6"/>
                  </a:lnTo>
                  <a:lnTo>
                    <a:pt x="4" y="10"/>
                  </a:lnTo>
                  <a:lnTo>
                    <a:pt x="1" y="14"/>
                  </a:lnTo>
                  <a:lnTo>
                    <a:pt x="0" y="19"/>
                  </a:lnTo>
                  <a:lnTo>
                    <a:pt x="0" y="25"/>
                  </a:lnTo>
                  <a:lnTo>
                    <a:pt x="1" y="30"/>
                  </a:lnTo>
                  <a:lnTo>
                    <a:pt x="3" y="34"/>
                  </a:lnTo>
                  <a:lnTo>
                    <a:pt x="7" y="39"/>
                  </a:lnTo>
                  <a:lnTo>
                    <a:pt x="12" y="44"/>
                  </a:lnTo>
                  <a:lnTo>
                    <a:pt x="18" y="47"/>
                  </a:lnTo>
                  <a:lnTo>
                    <a:pt x="24" y="49"/>
                  </a:lnTo>
                  <a:lnTo>
                    <a:pt x="32" y="51"/>
                  </a:lnTo>
                  <a:close/>
                </a:path>
              </a:pathLst>
            </a:custGeom>
            <a:solidFill>
              <a:srgbClr val="999999"/>
            </a:solidFill>
            <a:ln w="9525">
              <a:noFill/>
              <a:round/>
              <a:headEnd/>
              <a:tailEnd/>
            </a:ln>
          </p:spPr>
          <p:txBody>
            <a:bodyPr/>
            <a:lstStyle/>
            <a:p>
              <a:endParaRPr lang="en-US"/>
            </a:p>
          </p:txBody>
        </p:sp>
        <p:sp>
          <p:nvSpPr>
            <p:cNvPr id="2077" name="Freeform 29"/>
            <p:cNvSpPr>
              <a:spLocks/>
            </p:cNvSpPr>
            <p:nvPr/>
          </p:nvSpPr>
          <p:spPr bwMode="auto">
            <a:xfrm>
              <a:off x="3273" y="1745"/>
              <a:ext cx="91" cy="70"/>
            </a:xfrm>
            <a:custGeom>
              <a:avLst/>
              <a:gdLst/>
              <a:ahLst/>
              <a:cxnLst>
                <a:cxn ang="0">
                  <a:pos x="45" y="70"/>
                </a:cxn>
                <a:cxn ang="0">
                  <a:pos x="54" y="69"/>
                </a:cxn>
                <a:cxn ang="0">
                  <a:pos x="63" y="67"/>
                </a:cxn>
                <a:cxn ang="0">
                  <a:pos x="70" y="64"/>
                </a:cxn>
                <a:cxn ang="0">
                  <a:pos x="78" y="59"/>
                </a:cxn>
                <a:cxn ang="0">
                  <a:pos x="83" y="54"/>
                </a:cxn>
                <a:cxn ang="0">
                  <a:pos x="87" y="49"/>
                </a:cxn>
                <a:cxn ang="0">
                  <a:pos x="89" y="42"/>
                </a:cxn>
                <a:cxn ang="0">
                  <a:pos x="91" y="35"/>
                </a:cxn>
                <a:cxn ang="0">
                  <a:pos x="89" y="27"/>
                </a:cxn>
                <a:cxn ang="0">
                  <a:pos x="87" y="21"/>
                </a:cxn>
                <a:cxn ang="0">
                  <a:pos x="83" y="16"/>
                </a:cxn>
                <a:cxn ang="0">
                  <a:pos x="78" y="10"/>
                </a:cxn>
                <a:cxn ang="0">
                  <a:pos x="70" y="6"/>
                </a:cxn>
                <a:cxn ang="0">
                  <a:pos x="63" y="3"/>
                </a:cxn>
                <a:cxn ang="0">
                  <a:pos x="54" y="1"/>
                </a:cxn>
                <a:cxn ang="0">
                  <a:pos x="45" y="0"/>
                </a:cxn>
                <a:cxn ang="0">
                  <a:pos x="36" y="1"/>
                </a:cxn>
                <a:cxn ang="0">
                  <a:pos x="28" y="3"/>
                </a:cxn>
                <a:cxn ang="0">
                  <a:pos x="20" y="6"/>
                </a:cxn>
                <a:cxn ang="0">
                  <a:pos x="13" y="10"/>
                </a:cxn>
                <a:cxn ang="0">
                  <a:pos x="7" y="16"/>
                </a:cxn>
                <a:cxn ang="0">
                  <a:pos x="3" y="21"/>
                </a:cxn>
                <a:cxn ang="0">
                  <a:pos x="1" y="27"/>
                </a:cxn>
                <a:cxn ang="0">
                  <a:pos x="0" y="35"/>
                </a:cxn>
                <a:cxn ang="0">
                  <a:pos x="1" y="42"/>
                </a:cxn>
                <a:cxn ang="0">
                  <a:pos x="3" y="49"/>
                </a:cxn>
                <a:cxn ang="0">
                  <a:pos x="7" y="54"/>
                </a:cxn>
                <a:cxn ang="0">
                  <a:pos x="13" y="59"/>
                </a:cxn>
                <a:cxn ang="0">
                  <a:pos x="20" y="64"/>
                </a:cxn>
                <a:cxn ang="0">
                  <a:pos x="28" y="67"/>
                </a:cxn>
                <a:cxn ang="0">
                  <a:pos x="36" y="69"/>
                </a:cxn>
                <a:cxn ang="0">
                  <a:pos x="45" y="70"/>
                </a:cxn>
              </a:cxnLst>
              <a:rect l="0" t="0" r="r" b="b"/>
              <a:pathLst>
                <a:path w="91" h="70">
                  <a:moveTo>
                    <a:pt x="45" y="70"/>
                  </a:moveTo>
                  <a:lnTo>
                    <a:pt x="54" y="69"/>
                  </a:lnTo>
                  <a:lnTo>
                    <a:pt x="63" y="67"/>
                  </a:lnTo>
                  <a:lnTo>
                    <a:pt x="70" y="64"/>
                  </a:lnTo>
                  <a:lnTo>
                    <a:pt x="78" y="59"/>
                  </a:lnTo>
                  <a:lnTo>
                    <a:pt x="83" y="54"/>
                  </a:lnTo>
                  <a:lnTo>
                    <a:pt x="87" y="49"/>
                  </a:lnTo>
                  <a:lnTo>
                    <a:pt x="89" y="42"/>
                  </a:lnTo>
                  <a:lnTo>
                    <a:pt x="91" y="35"/>
                  </a:lnTo>
                  <a:lnTo>
                    <a:pt x="89" y="27"/>
                  </a:lnTo>
                  <a:lnTo>
                    <a:pt x="87" y="21"/>
                  </a:lnTo>
                  <a:lnTo>
                    <a:pt x="83" y="16"/>
                  </a:lnTo>
                  <a:lnTo>
                    <a:pt x="78" y="10"/>
                  </a:lnTo>
                  <a:lnTo>
                    <a:pt x="70" y="6"/>
                  </a:lnTo>
                  <a:lnTo>
                    <a:pt x="63" y="3"/>
                  </a:lnTo>
                  <a:lnTo>
                    <a:pt x="54" y="1"/>
                  </a:lnTo>
                  <a:lnTo>
                    <a:pt x="45" y="0"/>
                  </a:lnTo>
                  <a:lnTo>
                    <a:pt x="36" y="1"/>
                  </a:lnTo>
                  <a:lnTo>
                    <a:pt x="28" y="3"/>
                  </a:lnTo>
                  <a:lnTo>
                    <a:pt x="20" y="6"/>
                  </a:lnTo>
                  <a:lnTo>
                    <a:pt x="13" y="10"/>
                  </a:lnTo>
                  <a:lnTo>
                    <a:pt x="7" y="16"/>
                  </a:lnTo>
                  <a:lnTo>
                    <a:pt x="3" y="21"/>
                  </a:lnTo>
                  <a:lnTo>
                    <a:pt x="1" y="27"/>
                  </a:lnTo>
                  <a:lnTo>
                    <a:pt x="0" y="35"/>
                  </a:lnTo>
                  <a:lnTo>
                    <a:pt x="1" y="42"/>
                  </a:lnTo>
                  <a:lnTo>
                    <a:pt x="3" y="49"/>
                  </a:lnTo>
                  <a:lnTo>
                    <a:pt x="7" y="54"/>
                  </a:lnTo>
                  <a:lnTo>
                    <a:pt x="13" y="59"/>
                  </a:lnTo>
                  <a:lnTo>
                    <a:pt x="20" y="64"/>
                  </a:lnTo>
                  <a:lnTo>
                    <a:pt x="28" y="67"/>
                  </a:lnTo>
                  <a:lnTo>
                    <a:pt x="36" y="69"/>
                  </a:lnTo>
                  <a:lnTo>
                    <a:pt x="45" y="70"/>
                  </a:lnTo>
                  <a:close/>
                </a:path>
              </a:pathLst>
            </a:custGeom>
            <a:solidFill>
              <a:srgbClr val="999999"/>
            </a:solidFill>
            <a:ln w="9525">
              <a:noFill/>
              <a:round/>
              <a:headEnd/>
              <a:tailEnd/>
            </a:ln>
          </p:spPr>
          <p:txBody>
            <a:bodyPr/>
            <a:lstStyle/>
            <a:p>
              <a:endParaRPr lang="en-US"/>
            </a:p>
          </p:txBody>
        </p:sp>
        <p:sp>
          <p:nvSpPr>
            <p:cNvPr id="2078" name="Freeform 30"/>
            <p:cNvSpPr>
              <a:spLocks/>
            </p:cNvSpPr>
            <p:nvPr/>
          </p:nvSpPr>
          <p:spPr bwMode="auto">
            <a:xfrm>
              <a:off x="3406" y="1726"/>
              <a:ext cx="83" cy="83"/>
            </a:xfrm>
            <a:custGeom>
              <a:avLst/>
              <a:gdLst/>
              <a:ahLst/>
              <a:cxnLst>
                <a:cxn ang="0">
                  <a:pos x="41" y="83"/>
                </a:cxn>
                <a:cxn ang="0">
                  <a:pos x="49" y="81"/>
                </a:cxn>
                <a:cxn ang="0">
                  <a:pos x="58" y="79"/>
                </a:cxn>
                <a:cxn ang="0">
                  <a:pos x="64" y="76"/>
                </a:cxn>
                <a:cxn ang="0">
                  <a:pos x="70" y="71"/>
                </a:cxn>
                <a:cxn ang="0">
                  <a:pos x="76" y="64"/>
                </a:cxn>
                <a:cxn ang="0">
                  <a:pos x="80" y="58"/>
                </a:cxn>
                <a:cxn ang="0">
                  <a:pos x="82" y="51"/>
                </a:cxn>
                <a:cxn ang="0">
                  <a:pos x="83" y="42"/>
                </a:cxn>
                <a:cxn ang="0">
                  <a:pos x="82" y="34"/>
                </a:cxn>
                <a:cxn ang="0">
                  <a:pos x="80" y="26"/>
                </a:cxn>
                <a:cxn ang="0">
                  <a:pos x="76" y="19"/>
                </a:cxn>
                <a:cxn ang="0">
                  <a:pos x="70" y="13"/>
                </a:cxn>
                <a:cxn ang="0">
                  <a:pos x="64" y="8"/>
                </a:cxn>
                <a:cxn ang="0">
                  <a:pos x="58" y="4"/>
                </a:cxn>
                <a:cxn ang="0">
                  <a:pos x="49" y="2"/>
                </a:cxn>
                <a:cxn ang="0">
                  <a:pos x="41" y="0"/>
                </a:cxn>
                <a:cxn ang="0">
                  <a:pos x="32" y="2"/>
                </a:cxn>
                <a:cxn ang="0">
                  <a:pos x="25" y="4"/>
                </a:cxn>
                <a:cxn ang="0">
                  <a:pos x="18" y="8"/>
                </a:cxn>
                <a:cxn ang="0">
                  <a:pos x="12" y="13"/>
                </a:cxn>
                <a:cxn ang="0">
                  <a:pos x="7" y="19"/>
                </a:cxn>
                <a:cxn ang="0">
                  <a:pos x="3" y="26"/>
                </a:cxn>
                <a:cxn ang="0">
                  <a:pos x="1" y="34"/>
                </a:cxn>
                <a:cxn ang="0">
                  <a:pos x="0" y="42"/>
                </a:cxn>
                <a:cxn ang="0">
                  <a:pos x="1" y="51"/>
                </a:cxn>
                <a:cxn ang="0">
                  <a:pos x="3" y="58"/>
                </a:cxn>
                <a:cxn ang="0">
                  <a:pos x="7" y="64"/>
                </a:cxn>
                <a:cxn ang="0">
                  <a:pos x="12" y="71"/>
                </a:cxn>
                <a:cxn ang="0">
                  <a:pos x="18" y="76"/>
                </a:cxn>
                <a:cxn ang="0">
                  <a:pos x="25" y="79"/>
                </a:cxn>
                <a:cxn ang="0">
                  <a:pos x="32" y="81"/>
                </a:cxn>
                <a:cxn ang="0">
                  <a:pos x="41" y="83"/>
                </a:cxn>
              </a:cxnLst>
              <a:rect l="0" t="0" r="r" b="b"/>
              <a:pathLst>
                <a:path w="83" h="83">
                  <a:moveTo>
                    <a:pt x="41" y="83"/>
                  </a:moveTo>
                  <a:lnTo>
                    <a:pt x="49" y="81"/>
                  </a:lnTo>
                  <a:lnTo>
                    <a:pt x="58" y="79"/>
                  </a:lnTo>
                  <a:lnTo>
                    <a:pt x="64" y="76"/>
                  </a:lnTo>
                  <a:lnTo>
                    <a:pt x="70" y="71"/>
                  </a:lnTo>
                  <a:lnTo>
                    <a:pt x="76" y="64"/>
                  </a:lnTo>
                  <a:lnTo>
                    <a:pt x="80" y="58"/>
                  </a:lnTo>
                  <a:lnTo>
                    <a:pt x="82" y="51"/>
                  </a:lnTo>
                  <a:lnTo>
                    <a:pt x="83" y="42"/>
                  </a:lnTo>
                  <a:lnTo>
                    <a:pt x="82" y="34"/>
                  </a:lnTo>
                  <a:lnTo>
                    <a:pt x="80" y="26"/>
                  </a:lnTo>
                  <a:lnTo>
                    <a:pt x="76" y="19"/>
                  </a:lnTo>
                  <a:lnTo>
                    <a:pt x="70" y="13"/>
                  </a:lnTo>
                  <a:lnTo>
                    <a:pt x="64" y="8"/>
                  </a:lnTo>
                  <a:lnTo>
                    <a:pt x="58" y="4"/>
                  </a:lnTo>
                  <a:lnTo>
                    <a:pt x="49" y="2"/>
                  </a:lnTo>
                  <a:lnTo>
                    <a:pt x="41" y="0"/>
                  </a:lnTo>
                  <a:lnTo>
                    <a:pt x="32" y="2"/>
                  </a:lnTo>
                  <a:lnTo>
                    <a:pt x="25" y="4"/>
                  </a:lnTo>
                  <a:lnTo>
                    <a:pt x="18" y="8"/>
                  </a:lnTo>
                  <a:lnTo>
                    <a:pt x="12" y="13"/>
                  </a:lnTo>
                  <a:lnTo>
                    <a:pt x="7" y="19"/>
                  </a:lnTo>
                  <a:lnTo>
                    <a:pt x="3" y="26"/>
                  </a:lnTo>
                  <a:lnTo>
                    <a:pt x="1" y="34"/>
                  </a:lnTo>
                  <a:lnTo>
                    <a:pt x="0" y="42"/>
                  </a:lnTo>
                  <a:lnTo>
                    <a:pt x="1" y="51"/>
                  </a:lnTo>
                  <a:lnTo>
                    <a:pt x="3" y="58"/>
                  </a:lnTo>
                  <a:lnTo>
                    <a:pt x="7" y="64"/>
                  </a:lnTo>
                  <a:lnTo>
                    <a:pt x="12" y="71"/>
                  </a:lnTo>
                  <a:lnTo>
                    <a:pt x="18" y="76"/>
                  </a:lnTo>
                  <a:lnTo>
                    <a:pt x="25" y="79"/>
                  </a:lnTo>
                  <a:lnTo>
                    <a:pt x="32" y="81"/>
                  </a:lnTo>
                  <a:lnTo>
                    <a:pt x="41" y="83"/>
                  </a:lnTo>
                  <a:close/>
                </a:path>
              </a:pathLst>
            </a:custGeom>
            <a:solidFill>
              <a:srgbClr val="999999"/>
            </a:solidFill>
            <a:ln w="9525">
              <a:noFill/>
              <a:round/>
              <a:headEnd/>
              <a:tailEnd/>
            </a:ln>
          </p:spPr>
          <p:txBody>
            <a:bodyPr/>
            <a:lstStyle/>
            <a:p>
              <a:endParaRPr lang="en-US"/>
            </a:p>
          </p:txBody>
        </p:sp>
        <p:sp>
          <p:nvSpPr>
            <p:cNvPr id="2079" name="Freeform 31"/>
            <p:cNvSpPr>
              <a:spLocks/>
            </p:cNvSpPr>
            <p:nvPr/>
          </p:nvSpPr>
          <p:spPr bwMode="auto">
            <a:xfrm>
              <a:off x="3524" y="1774"/>
              <a:ext cx="82" cy="56"/>
            </a:xfrm>
            <a:custGeom>
              <a:avLst/>
              <a:gdLst/>
              <a:ahLst/>
              <a:cxnLst>
                <a:cxn ang="0">
                  <a:pos x="42" y="56"/>
                </a:cxn>
                <a:cxn ang="0">
                  <a:pos x="51" y="55"/>
                </a:cxn>
                <a:cxn ang="0">
                  <a:pos x="58" y="54"/>
                </a:cxn>
                <a:cxn ang="0">
                  <a:pos x="64" y="51"/>
                </a:cxn>
                <a:cxn ang="0">
                  <a:pos x="71" y="47"/>
                </a:cxn>
                <a:cxn ang="0">
                  <a:pos x="76" y="43"/>
                </a:cxn>
                <a:cxn ang="0">
                  <a:pos x="79" y="39"/>
                </a:cxn>
                <a:cxn ang="0">
                  <a:pos x="81" y="33"/>
                </a:cxn>
                <a:cxn ang="0">
                  <a:pos x="82" y="28"/>
                </a:cxn>
                <a:cxn ang="0">
                  <a:pos x="81" y="23"/>
                </a:cxn>
                <a:cxn ang="0">
                  <a:pos x="79" y="18"/>
                </a:cxn>
                <a:cxn ang="0">
                  <a:pos x="76" y="12"/>
                </a:cxn>
                <a:cxn ang="0">
                  <a:pos x="71" y="8"/>
                </a:cxn>
                <a:cxn ang="0">
                  <a:pos x="64" y="5"/>
                </a:cxn>
                <a:cxn ang="0">
                  <a:pos x="58" y="3"/>
                </a:cxn>
                <a:cxn ang="0">
                  <a:pos x="51" y="2"/>
                </a:cxn>
                <a:cxn ang="0">
                  <a:pos x="42" y="0"/>
                </a:cxn>
                <a:cxn ang="0">
                  <a:pos x="33" y="2"/>
                </a:cxn>
                <a:cxn ang="0">
                  <a:pos x="26" y="3"/>
                </a:cxn>
                <a:cxn ang="0">
                  <a:pos x="19" y="5"/>
                </a:cxn>
                <a:cxn ang="0">
                  <a:pos x="13" y="8"/>
                </a:cxn>
                <a:cxn ang="0">
                  <a:pos x="8" y="12"/>
                </a:cxn>
                <a:cxn ang="0">
                  <a:pos x="4" y="18"/>
                </a:cxn>
                <a:cxn ang="0">
                  <a:pos x="2" y="23"/>
                </a:cxn>
                <a:cxn ang="0">
                  <a:pos x="0" y="28"/>
                </a:cxn>
                <a:cxn ang="0">
                  <a:pos x="2" y="33"/>
                </a:cxn>
                <a:cxn ang="0">
                  <a:pos x="4" y="39"/>
                </a:cxn>
                <a:cxn ang="0">
                  <a:pos x="8" y="43"/>
                </a:cxn>
                <a:cxn ang="0">
                  <a:pos x="13" y="47"/>
                </a:cxn>
                <a:cxn ang="0">
                  <a:pos x="19" y="51"/>
                </a:cxn>
                <a:cxn ang="0">
                  <a:pos x="26" y="54"/>
                </a:cxn>
                <a:cxn ang="0">
                  <a:pos x="33" y="55"/>
                </a:cxn>
                <a:cxn ang="0">
                  <a:pos x="42" y="56"/>
                </a:cxn>
              </a:cxnLst>
              <a:rect l="0" t="0" r="r" b="b"/>
              <a:pathLst>
                <a:path w="82" h="56">
                  <a:moveTo>
                    <a:pt x="42" y="56"/>
                  </a:moveTo>
                  <a:lnTo>
                    <a:pt x="51" y="55"/>
                  </a:lnTo>
                  <a:lnTo>
                    <a:pt x="58" y="54"/>
                  </a:lnTo>
                  <a:lnTo>
                    <a:pt x="64" y="51"/>
                  </a:lnTo>
                  <a:lnTo>
                    <a:pt x="71" y="47"/>
                  </a:lnTo>
                  <a:lnTo>
                    <a:pt x="76" y="43"/>
                  </a:lnTo>
                  <a:lnTo>
                    <a:pt x="79" y="39"/>
                  </a:lnTo>
                  <a:lnTo>
                    <a:pt x="81" y="33"/>
                  </a:lnTo>
                  <a:lnTo>
                    <a:pt x="82" y="28"/>
                  </a:lnTo>
                  <a:lnTo>
                    <a:pt x="81" y="23"/>
                  </a:lnTo>
                  <a:lnTo>
                    <a:pt x="79" y="18"/>
                  </a:lnTo>
                  <a:lnTo>
                    <a:pt x="76" y="12"/>
                  </a:lnTo>
                  <a:lnTo>
                    <a:pt x="71" y="8"/>
                  </a:lnTo>
                  <a:lnTo>
                    <a:pt x="64" y="5"/>
                  </a:lnTo>
                  <a:lnTo>
                    <a:pt x="58" y="3"/>
                  </a:lnTo>
                  <a:lnTo>
                    <a:pt x="51" y="2"/>
                  </a:lnTo>
                  <a:lnTo>
                    <a:pt x="42" y="0"/>
                  </a:lnTo>
                  <a:lnTo>
                    <a:pt x="33" y="2"/>
                  </a:lnTo>
                  <a:lnTo>
                    <a:pt x="26" y="3"/>
                  </a:lnTo>
                  <a:lnTo>
                    <a:pt x="19" y="5"/>
                  </a:lnTo>
                  <a:lnTo>
                    <a:pt x="13" y="8"/>
                  </a:lnTo>
                  <a:lnTo>
                    <a:pt x="8" y="12"/>
                  </a:lnTo>
                  <a:lnTo>
                    <a:pt x="4" y="18"/>
                  </a:lnTo>
                  <a:lnTo>
                    <a:pt x="2" y="23"/>
                  </a:lnTo>
                  <a:lnTo>
                    <a:pt x="0" y="28"/>
                  </a:lnTo>
                  <a:lnTo>
                    <a:pt x="2" y="33"/>
                  </a:lnTo>
                  <a:lnTo>
                    <a:pt x="4" y="39"/>
                  </a:lnTo>
                  <a:lnTo>
                    <a:pt x="8" y="43"/>
                  </a:lnTo>
                  <a:lnTo>
                    <a:pt x="13" y="47"/>
                  </a:lnTo>
                  <a:lnTo>
                    <a:pt x="19" y="51"/>
                  </a:lnTo>
                  <a:lnTo>
                    <a:pt x="26" y="54"/>
                  </a:lnTo>
                  <a:lnTo>
                    <a:pt x="33" y="55"/>
                  </a:lnTo>
                  <a:lnTo>
                    <a:pt x="42" y="56"/>
                  </a:lnTo>
                  <a:close/>
                </a:path>
              </a:pathLst>
            </a:custGeom>
            <a:solidFill>
              <a:srgbClr val="999999"/>
            </a:solidFill>
            <a:ln w="9525">
              <a:noFill/>
              <a:round/>
              <a:headEnd/>
              <a:tailEnd/>
            </a:ln>
          </p:spPr>
          <p:txBody>
            <a:bodyPr/>
            <a:lstStyle/>
            <a:p>
              <a:endParaRPr lang="en-US"/>
            </a:p>
          </p:txBody>
        </p:sp>
        <p:sp>
          <p:nvSpPr>
            <p:cNvPr id="2080" name="Freeform 32"/>
            <p:cNvSpPr>
              <a:spLocks/>
            </p:cNvSpPr>
            <p:nvPr/>
          </p:nvSpPr>
          <p:spPr bwMode="auto">
            <a:xfrm>
              <a:off x="3180" y="1800"/>
              <a:ext cx="34" cy="44"/>
            </a:xfrm>
            <a:custGeom>
              <a:avLst/>
              <a:gdLst/>
              <a:ahLst/>
              <a:cxnLst>
                <a:cxn ang="0">
                  <a:pos x="17" y="44"/>
                </a:cxn>
                <a:cxn ang="0">
                  <a:pos x="24" y="42"/>
                </a:cxn>
                <a:cxn ang="0">
                  <a:pos x="29" y="37"/>
                </a:cxn>
                <a:cxn ang="0">
                  <a:pos x="33" y="30"/>
                </a:cxn>
                <a:cxn ang="0">
                  <a:pos x="34" y="21"/>
                </a:cxn>
                <a:cxn ang="0">
                  <a:pos x="33" y="13"/>
                </a:cxn>
                <a:cxn ang="0">
                  <a:pos x="29" y="6"/>
                </a:cxn>
                <a:cxn ang="0">
                  <a:pos x="24" y="2"/>
                </a:cxn>
                <a:cxn ang="0">
                  <a:pos x="17" y="0"/>
                </a:cxn>
                <a:cxn ang="0">
                  <a:pos x="11" y="2"/>
                </a:cxn>
                <a:cxn ang="0">
                  <a:pos x="6" y="6"/>
                </a:cxn>
                <a:cxn ang="0">
                  <a:pos x="1" y="13"/>
                </a:cxn>
                <a:cxn ang="0">
                  <a:pos x="0" y="21"/>
                </a:cxn>
                <a:cxn ang="0">
                  <a:pos x="1" y="30"/>
                </a:cxn>
                <a:cxn ang="0">
                  <a:pos x="6" y="37"/>
                </a:cxn>
                <a:cxn ang="0">
                  <a:pos x="11" y="42"/>
                </a:cxn>
                <a:cxn ang="0">
                  <a:pos x="17" y="44"/>
                </a:cxn>
              </a:cxnLst>
              <a:rect l="0" t="0" r="r" b="b"/>
              <a:pathLst>
                <a:path w="34" h="44">
                  <a:moveTo>
                    <a:pt x="17" y="44"/>
                  </a:moveTo>
                  <a:lnTo>
                    <a:pt x="24" y="42"/>
                  </a:lnTo>
                  <a:lnTo>
                    <a:pt x="29" y="37"/>
                  </a:lnTo>
                  <a:lnTo>
                    <a:pt x="33" y="30"/>
                  </a:lnTo>
                  <a:lnTo>
                    <a:pt x="34" y="21"/>
                  </a:lnTo>
                  <a:lnTo>
                    <a:pt x="33" y="13"/>
                  </a:lnTo>
                  <a:lnTo>
                    <a:pt x="29" y="6"/>
                  </a:lnTo>
                  <a:lnTo>
                    <a:pt x="24" y="2"/>
                  </a:lnTo>
                  <a:lnTo>
                    <a:pt x="17" y="0"/>
                  </a:lnTo>
                  <a:lnTo>
                    <a:pt x="11" y="2"/>
                  </a:lnTo>
                  <a:lnTo>
                    <a:pt x="6" y="6"/>
                  </a:lnTo>
                  <a:lnTo>
                    <a:pt x="1" y="13"/>
                  </a:lnTo>
                  <a:lnTo>
                    <a:pt x="0" y="21"/>
                  </a:lnTo>
                  <a:lnTo>
                    <a:pt x="1" y="30"/>
                  </a:lnTo>
                  <a:lnTo>
                    <a:pt x="6" y="37"/>
                  </a:lnTo>
                  <a:lnTo>
                    <a:pt x="11" y="42"/>
                  </a:lnTo>
                  <a:lnTo>
                    <a:pt x="17" y="44"/>
                  </a:lnTo>
                  <a:close/>
                </a:path>
              </a:pathLst>
            </a:custGeom>
            <a:solidFill>
              <a:srgbClr val="999999"/>
            </a:solidFill>
            <a:ln w="9525">
              <a:noFill/>
              <a:round/>
              <a:headEnd/>
              <a:tailEnd/>
            </a:ln>
          </p:spPr>
          <p:txBody>
            <a:bodyPr/>
            <a:lstStyle/>
            <a:p>
              <a:endParaRPr lang="en-US"/>
            </a:p>
          </p:txBody>
        </p:sp>
        <p:sp>
          <p:nvSpPr>
            <p:cNvPr id="2081" name="Freeform 33"/>
            <p:cNvSpPr>
              <a:spLocks/>
            </p:cNvSpPr>
            <p:nvPr/>
          </p:nvSpPr>
          <p:spPr bwMode="auto">
            <a:xfrm>
              <a:off x="3187" y="1851"/>
              <a:ext cx="37" cy="41"/>
            </a:xfrm>
            <a:custGeom>
              <a:avLst/>
              <a:gdLst/>
              <a:ahLst/>
              <a:cxnLst>
                <a:cxn ang="0">
                  <a:pos x="18" y="41"/>
                </a:cxn>
                <a:cxn ang="0">
                  <a:pos x="25" y="40"/>
                </a:cxn>
                <a:cxn ang="0">
                  <a:pos x="32" y="35"/>
                </a:cxn>
                <a:cxn ang="0">
                  <a:pos x="36" y="29"/>
                </a:cxn>
                <a:cxn ang="0">
                  <a:pos x="37" y="20"/>
                </a:cxn>
                <a:cxn ang="0">
                  <a:pos x="36" y="13"/>
                </a:cxn>
                <a:cxn ang="0">
                  <a:pos x="32" y="7"/>
                </a:cxn>
                <a:cxn ang="0">
                  <a:pos x="25" y="2"/>
                </a:cxn>
                <a:cxn ang="0">
                  <a:pos x="18" y="0"/>
                </a:cxn>
                <a:cxn ang="0">
                  <a:pos x="11" y="2"/>
                </a:cxn>
                <a:cxn ang="0">
                  <a:pos x="5" y="7"/>
                </a:cxn>
                <a:cxn ang="0">
                  <a:pos x="1" y="13"/>
                </a:cxn>
                <a:cxn ang="0">
                  <a:pos x="0" y="20"/>
                </a:cxn>
                <a:cxn ang="0">
                  <a:pos x="1" y="29"/>
                </a:cxn>
                <a:cxn ang="0">
                  <a:pos x="5" y="35"/>
                </a:cxn>
                <a:cxn ang="0">
                  <a:pos x="11" y="40"/>
                </a:cxn>
                <a:cxn ang="0">
                  <a:pos x="18" y="41"/>
                </a:cxn>
              </a:cxnLst>
              <a:rect l="0" t="0" r="r" b="b"/>
              <a:pathLst>
                <a:path w="37" h="41">
                  <a:moveTo>
                    <a:pt x="18" y="41"/>
                  </a:moveTo>
                  <a:lnTo>
                    <a:pt x="25" y="40"/>
                  </a:lnTo>
                  <a:lnTo>
                    <a:pt x="32" y="35"/>
                  </a:lnTo>
                  <a:lnTo>
                    <a:pt x="36" y="29"/>
                  </a:lnTo>
                  <a:lnTo>
                    <a:pt x="37" y="20"/>
                  </a:lnTo>
                  <a:lnTo>
                    <a:pt x="36" y="13"/>
                  </a:lnTo>
                  <a:lnTo>
                    <a:pt x="32" y="7"/>
                  </a:lnTo>
                  <a:lnTo>
                    <a:pt x="25" y="2"/>
                  </a:lnTo>
                  <a:lnTo>
                    <a:pt x="18" y="0"/>
                  </a:lnTo>
                  <a:lnTo>
                    <a:pt x="11" y="2"/>
                  </a:lnTo>
                  <a:lnTo>
                    <a:pt x="5" y="7"/>
                  </a:lnTo>
                  <a:lnTo>
                    <a:pt x="1" y="13"/>
                  </a:lnTo>
                  <a:lnTo>
                    <a:pt x="0" y="20"/>
                  </a:lnTo>
                  <a:lnTo>
                    <a:pt x="1" y="29"/>
                  </a:lnTo>
                  <a:lnTo>
                    <a:pt x="5" y="35"/>
                  </a:lnTo>
                  <a:lnTo>
                    <a:pt x="11" y="40"/>
                  </a:lnTo>
                  <a:lnTo>
                    <a:pt x="18" y="41"/>
                  </a:lnTo>
                  <a:close/>
                </a:path>
              </a:pathLst>
            </a:custGeom>
            <a:solidFill>
              <a:srgbClr val="999999"/>
            </a:solidFill>
            <a:ln w="9525">
              <a:noFill/>
              <a:round/>
              <a:headEnd/>
              <a:tailEnd/>
            </a:ln>
          </p:spPr>
          <p:txBody>
            <a:bodyPr/>
            <a:lstStyle/>
            <a:p>
              <a:endParaRPr lang="en-US"/>
            </a:p>
          </p:txBody>
        </p:sp>
        <p:sp>
          <p:nvSpPr>
            <p:cNvPr id="2082" name="Freeform 34"/>
            <p:cNvSpPr>
              <a:spLocks/>
            </p:cNvSpPr>
            <p:nvPr/>
          </p:nvSpPr>
          <p:spPr bwMode="auto">
            <a:xfrm>
              <a:off x="3780" y="1685"/>
              <a:ext cx="246" cy="326"/>
            </a:xfrm>
            <a:custGeom>
              <a:avLst/>
              <a:gdLst/>
              <a:ahLst/>
              <a:cxnLst>
                <a:cxn ang="0">
                  <a:pos x="121" y="32"/>
                </a:cxn>
                <a:cxn ang="0">
                  <a:pos x="115" y="21"/>
                </a:cxn>
                <a:cxn ang="0">
                  <a:pos x="104" y="10"/>
                </a:cxn>
                <a:cxn ang="0">
                  <a:pos x="93" y="1"/>
                </a:cxn>
                <a:cxn ang="0">
                  <a:pos x="80" y="3"/>
                </a:cxn>
                <a:cxn ang="0">
                  <a:pos x="63" y="15"/>
                </a:cxn>
                <a:cxn ang="0">
                  <a:pos x="58" y="17"/>
                </a:cxn>
                <a:cxn ang="0">
                  <a:pos x="45" y="16"/>
                </a:cxn>
                <a:cxn ang="0">
                  <a:pos x="33" y="18"/>
                </a:cxn>
                <a:cxn ang="0">
                  <a:pos x="23" y="24"/>
                </a:cxn>
                <a:cxn ang="0">
                  <a:pos x="11" y="33"/>
                </a:cxn>
                <a:cxn ang="0">
                  <a:pos x="2" y="40"/>
                </a:cxn>
                <a:cxn ang="0">
                  <a:pos x="1" y="51"/>
                </a:cxn>
                <a:cxn ang="0">
                  <a:pos x="12" y="71"/>
                </a:cxn>
                <a:cxn ang="0">
                  <a:pos x="17" y="80"/>
                </a:cxn>
                <a:cxn ang="0">
                  <a:pos x="26" y="79"/>
                </a:cxn>
                <a:cxn ang="0">
                  <a:pos x="39" y="73"/>
                </a:cxn>
                <a:cxn ang="0">
                  <a:pos x="49" y="68"/>
                </a:cxn>
                <a:cxn ang="0">
                  <a:pos x="58" y="64"/>
                </a:cxn>
                <a:cxn ang="0">
                  <a:pos x="71" y="68"/>
                </a:cxn>
                <a:cxn ang="0">
                  <a:pos x="76" y="81"/>
                </a:cxn>
                <a:cxn ang="0">
                  <a:pos x="92" y="112"/>
                </a:cxn>
                <a:cxn ang="0">
                  <a:pos x="108" y="137"/>
                </a:cxn>
                <a:cxn ang="0">
                  <a:pos x="125" y="154"/>
                </a:cxn>
                <a:cxn ang="0">
                  <a:pos x="132" y="172"/>
                </a:cxn>
                <a:cxn ang="0">
                  <a:pos x="154" y="238"/>
                </a:cxn>
                <a:cxn ang="0">
                  <a:pos x="163" y="270"/>
                </a:cxn>
                <a:cxn ang="0">
                  <a:pos x="177" y="316"/>
                </a:cxn>
                <a:cxn ang="0">
                  <a:pos x="203" y="320"/>
                </a:cxn>
                <a:cxn ang="0">
                  <a:pos x="203" y="265"/>
                </a:cxn>
                <a:cxn ang="0">
                  <a:pos x="223" y="258"/>
                </a:cxn>
                <a:cxn ang="0">
                  <a:pos x="227" y="240"/>
                </a:cxn>
                <a:cxn ang="0">
                  <a:pos x="211" y="189"/>
                </a:cxn>
                <a:cxn ang="0">
                  <a:pos x="209" y="177"/>
                </a:cxn>
                <a:cxn ang="0">
                  <a:pos x="220" y="173"/>
                </a:cxn>
                <a:cxn ang="0">
                  <a:pos x="235" y="164"/>
                </a:cxn>
                <a:cxn ang="0">
                  <a:pos x="245" y="150"/>
                </a:cxn>
                <a:cxn ang="0">
                  <a:pos x="244" y="134"/>
                </a:cxn>
                <a:cxn ang="0">
                  <a:pos x="237" y="115"/>
                </a:cxn>
                <a:cxn ang="0">
                  <a:pos x="227" y="97"/>
                </a:cxn>
                <a:cxn ang="0">
                  <a:pos x="218" y="85"/>
                </a:cxn>
                <a:cxn ang="0">
                  <a:pos x="211" y="81"/>
                </a:cxn>
                <a:cxn ang="0">
                  <a:pos x="197" y="71"/>
                </a:cxn>
                <a:cxn ang="0">
                  <a:pos x="176" y="59"/>
                </a:cxn>
                <a:cxn ang="0">
                  <a:pos x="151" y="48"/>
                </a:cxn>
                <a:cxn ang="0">
                  <a:pos x="132" y="41"/>
                </a:cxn>
                <a:cxn ang="0">
                  <a:pos x="122" y="36"/>
                </a:cxn>
              </a:cxnLst>
              <a:rect l="0" t="0" r="r" b="b"/>
              <a:pathLst>
                <a:path w="246" h="326">
                  <a:moveTo>
                    <a:pt x="120" y="35"/>
                  </a:moveTo>
                  <a:lnTo>
                    <a:pt x="121" y="32"/>
                  </a:lnTo>
                  <a:lnTo>
                    <a:pt x="118" y="27"/>
                  </a:lnTo>
                  <a:lnTo>
                    <a:pt x="115" y="21"/>
                  </a:lnTo>
                  <a:lnTo>
                    <a:pt x="110" y="15"/>
                  </a:lnTo>
                  <a:lnTo>
                    <a:pt x="104" y="10"/>
                  </a:lnTo>
                  <a:lnTo>
                    <a:pt x="98" y="4"/>
                  </a:lnTo>
                  <a:lnTo>
                    <a:pt x="93" y="1"/>
                  </a:lnTo>
                  <a:lnTo>
                    <a:pt x="89" y="0"/>
                  </a:lnTo>
                  <a:lnTo>
                    <a:pt x="80" y="3"/>
                  </a:lnTo>
                  <a:lnTo>
                    <a:pt x="72" y="8"/>
                  </a:lnTo>
                  <a:lnTo>
                    <a:pt x="63" y="15"/>
                  </a:lnTo>
                  <a:lnTo>
                    <a:pt x="60" y="17"/>
                  </a:lnTo>
                  <a:lnTo>
                    <a:pt x="58" y="17"/>
                  </a:lnTo>
                  <a:lnTo>
                    <a:pt x="52" y="16"/>
                  </a:lnTo>
                  <a:lnTo>
                    <a:pt x="45" y="16"/>
                  </a:lnTo>
                  <a:lnTo>
                    <a:pt x="37" y="17"/>
                  </a:lnTo>
                  <a:lnTo>
                    <a:pt x="33" y="18"/>
                  </a:lnTo>
                  <a:lnTo>
                    <a:pt x="28" y="21"/>
                  </a:lnTo>
                  <a:lnTo>
                    <a:pt x="23" y="24"/>
                  </a:lnTo>
                  <a:lnTo>
                    <a:pt x="16" y="29"/>
                  </a:lnTo>
                  <a:lnTo>
                    <a:pt x="11" y="33"/>
                  </a:lnTo>
                  <a:lnTo>
                    <a:pt x="7" y="36"/>
                  </a:lnTo>
                  <a:lnTo>
                    <a:pt x="2" y="40"/>
                  </a:lnTo>
                  <a:lnTo>
                    <a:pt x="0" y="44"/>
                  </a:lnTo>
                  <a:lnTo>
                    <a:pt x="1" y="51"/>
                  </a:lnTo>
                  <a:lnTo>
                    <a:pt x="6" y="62"/>
                  </a:lnTo>
                  <a:lnTo>
                    <a:pt x="12" y="71"/>
                  </a:lnTo>
                  <a:lnTo>
                    <a:pt x="15" y="79"/>
                  </a:lnTo>
                  <a:lnTo>
                    <a:pt x="17" y="80"/>
                  </a:lnTo>
                  <a:lnTo>
                    <a:pt x="20" y="80"/>
                  </a:lnTo>
                  <a:lnTo>
                    <a:pt x="26" y="79"/>
                  </a:lnTo>
                  <a:lnTo>
                    <a:pt x="32" y="77"/>
                  </a:lnTo>
                  <a:lnTo>
                    <a:pt x="39" y="73"/>
                  </a:lnTo>
                  <a:lnTo>
                    <a:pt x="44" y="70"/>
                  </a:lnTo>
                  <a:lnTo>
                    <a:pt x="49" y="68"/>
                  </a:lnTo>
                  <a:lnTo>
                    <a:pt x="52" y="66"/>
                  </a:lnTo>
                  <a:lnTo>
                    <a:pt x="58" y="64"/>
                  </a:lnTo>
                  <a:lnTo>
                    <a:pt x="64" y="65"/>
                  </a:lnTo>
                  <a:lnTo>
                    <a:pt x="71" y="68"/>
                  </a:lnTo>
                  <a:lnTo>
                    <a:pt x="73" y="72"/>
                  </a:lnTo>
                  <a:lnTo>
                    <a:pt x="76" y="81"/>
                  </a:lnTo>
                  <a:lnTo>
                    <a:pt x="83" y="96"/>
                  </a:lnTo>
                  <a:lnTo>
                    <a:pt x="92" y="112"/>
                  </a:lnTo>
                  <a:lnTo>
                    <a:pt x="99" y="126"/>
                  </a:lnTo>
                  <a:lnTo>
                    <a:pt x="108" y="137"/>
                  </a:lnTo>
                  <a:lnTo>
                    <a:pt x="117" y="147"/>
                  </a:lnTo>
                  <a:lnTo>
                    <a:pt x="125" y="154"/>
                  </a:lnTo>
                  <a:lnTo>
                    <a:pt x="128" y="157"/>
                  </a:lnTo>
                  <a:lnTo>
                    <a:pt x="132" y="172"/>
                  </a:lnTo>
                  <a:lnTo>
                    <a:pt x="143" y="205"/>
                  </a:lnTo>
                  <a:lnTo>
                    <a:pt x="154" y="238"/>
                  </a:lnTo>
                  <a:lnTo>
                    <a:pt x="159" y="256"/>
                  </a:lnTo>
                  <a:lnTo>
                    <a:pt x="163" y="270"/>
                  </a:lnTo>
                  <a:lnTo>
                    <a:pt x="171" y="293"/>
                  </a:lnTo>
                  <a:lnTo>
                    <a:pt x="177" y="316"/>
                  </a:lnTo>
                  <a:lnTo>
                    <a:pt x="180" y="326"/>
                  </a:lnTo>
                  <a:lnTo>
                    <a:pt x="203" y="320"/>
                  </a:lnTo>
                  <a:lnTo>
                    <a:pt x="198" y="266"/>
                  </a:lnTo>
                  <a:lnTo>
                    <a:pt x="203" y="265"/>
                  </a:lnTo>
                  <a:lnTo>
                    <a:pt x="212" y="262"/>
                  </a:lnTo>
                  <a:lnTo>
                    <a:pt x="223" y="258"/>
                  </a:lnTo>
                  <a:lnTo>
                    <a:pt x="229" y="254"/>
                  </a:lnTo>
                  <a:lnTo>
                    <a:pt x="227" y="240"/>
                  </a:lnTo>
                  <a:lnTo>
                    <a:pt x="220" y="214"/>
                  </a:lnTo>
                  <a:lnTo>
                    <a:pt x="211" y="189"/>
                  </a:lnTo>
                  <a:lnTo>
                    <a:pt x="207" y="178"/>
                  </a:lnTo>
                  <a:lnTo>
                    <a:pt x="209" y="177"/>
                  </a:lnTo>
                  <a:lnTo>
                    <a:pt x="213" y="176"/>
                  </a:lnTo>
                  <a:lnTo>
                    <a:pt x="220" y="173"/>
                  </a:lnTo>
                  <a:lnTo>
                    <a:pt x="227" y="168"/>
                  </a:lnTo>
                  <a:lnTo>
                    <a:pt x="235" y="164"/>
                  </a:lnTo>
                  <a:lnTo>
                    <a:pt x="241" y="158"/>
                  </a:lnTo>
                  <a:lnTo>
                    <a:pt x="245" y="150"/>
                  </a:lnTo>
                  <a:lnTo>
                    <a:pt x="246" y="143"/>
                  </a:lnTo>
                  <a:lnTo>
                    <a:pt x="244" y="134"/>
                  </a:lnTo>
                  <a:lnTo>
                    <a:pt x="241" y="125"/>
                  </a:lnTo>
                  <a:lnTo>
                    <a:pt x="237" y="115"/>
                  </a:lnTo>
                  <a:lnTo>
                    <a:pt x="232" y="105"/>
                  </a:lnTo>
                  <a:lnTo>
                    <a:pt x="227" y="97"/>
                  </a:lnTo>
                  <a:lnTo>
                    <a:pt x="222" y="91"/>
                  </a:lnTo>
                  <a:lnTo>
                    <a:pt x="218" y="85"/>
                  </a:lnTo>
                  <a:lnTo>
                    <a:pt x="214" y="83"/>
                  </a:lnTo>
                  <a:lnTo>
                    <a:pt x="211" y="81"/>
                  </a:lnTo>
                  <a:lnTo>
                    <a:pt x="205" y="77"/>
                  </a:lnTo>
                  <a:lnTo>
                    <a:pt x="197" y="71"/>
                  </a:lnTo>
                  <a:lnTo>
                    <a:pt x="188" y="65"/>
                  </a:lnTo>
                  <a:lnTo>
                    <a:pt x="176" y="59"/>
                  </a:lnTo>
                  <a:lnTo>
                    <a:pt x="164" y="53"/>
                  </a:lnTo>
                  <a:lnTo>
                    <a:pt x="151" y="48"/>
                  </a:lnTo>
                  <a:lnTo>
                    <a:pt x="139" y="44"/>
                  </a:lnTo>
                  <a:lnTo>
                    <a:pt x="132" y="41"/>
                  </a:lnTo>
                  <a:lnTo>
                    <a:pt x="126" y="38"/>
                  </a:lnTo>
                  <a:lnTo>
                    <a:pt x="122" y="36"/>
                  </a:lnTo>
                  <a:lnTo>
                    <a:pt x="120" y="35"/>
                  </a:lnTo>
                  <a:close/>
                </a:path>
              </a:pathLst>
            </a:custGeom>
            <a:solidFill>
              <a:srgbClr val="FFFFFF"/>
            </a:solidFill>
            <a:ln w="9525">
              <a:noFill/>
              <a:round/>
              <a:headEnd/>
              <a:tailEnd/>
            </a:ln>
          </p:spPr>
          <p:txBody>
            <a:bodyPr/>
            <a:lstStyle/>
            <a:p>
              <a:endParaRPr lang="en-US"/>
            </a:p>
          </p:txBody>
        </p:sp>
        <p:sp>
          <p:nvSpPr>
            <p:cNvPr id="2083" name="Freeform 35"/>
            <p:cNvSpPr>
              <a:spLocks/>
            </p:cNvSpPr>
            <p:nvPr/>
          </p:nvSpPr>
          <p:spPr bwMode="auto">
            <a:xfrm>
              <a:off x="3306" y="1912"/>
              <a:ext cx="32" cy="30"/>
            </a:xfrm>
            <a:custGeom>
              <a:avLst/>
              <a:gdLst/>
              <a:ahLst/>
              <a:cxnLst>
                <a:cxn ang="0">
                  <a:pos x="16" y="30"/>
                </a:cxn>
                <a:cxn ang="0">
                  <a:pos x="22" y="29"/>
                </a:cxn>
                <a:cxn ang="0">
                  <a:pos x="28" y="26"/>
                </a:cxn>
                <a:cxn ang="0">
                  <a:pos x="31" y="20"/>
                </a:cxn>
                <a:cxn ang="0">
                  <a:pos x="32" y="15"/>
                </a:cxn>
                <a:cxn ang="0">
                  <a:pos x="31" y="8"/>
                </a:cxn>
                <a:cxn ang="0">
                  <a:pos x="28" y="4"/>
                </a:cxn>
                <a:cxn ang="0">
                  <a:pos x="22" y="1"/>
                </a:cxn>
                <a:cxn ang="0">
                  <a:pos x="16" y="0"/>
                </a:cxn>
                <a:cxn ang="0">
                  <a:pos x="10" y="1"/>
                </a:cxn>
                <a:cxn ang="0">
                  <a:pos x="5" y="4"/>
                </a:cxn>
                <a:cxn ang="0">
                  <a:pos x="1" y="8"/>
                </a:cxn>
                <a:cxn ang="0">
                  <a:pos x="0" y="15"/>
                </a:cxn>
                <a:cxn ang="0">
                  <a:pos x="1" y="20"/>
                </a:cxn>
                <a:cxn ang="0">
                  <a:pos x="5" y="26"/>
                </a:cxn>
                <a:cxn ang="0">
                  <a:pos x="10" y="29"/>
                </a:cxn>
                <a:cxn ang="0">
                  <a:pos x="16" y="30"/>
                </a:cxn>
              </a:cxnLst>
              <a:rect l="0" t="0" r="r" b="b"/>
              <a:pathLst>
                <a:path w="32" h="30">
                  <a:moveTo>
                    <a:pt x="16" y="30"/>
                  </a:moveTo>
                  <a:lnTo>
                    <a:pt x="22" y="29"/>
                  </a:lnTo>
                  <a:lnTo>
                    <a:pt x="28" y="26"/>
                  </a:lnTo>
                  <a:lnTo>
                    <a:pt x="31" y="20"/>
                  </a:lnTo>
                  <a:lnTo>
                    <a:pt x="32" y="15"/>
                  </a:lnTo>
                  <a:lnTo>
                    <a:pt x="31" y="8"/>
                  </a:lnTo>
                  <a:lnTo>
                    <a:pt x="28" y="4"/>
                  </a:lnTo>
                  <a:lnTo>
                    <a:pt x="22" y="1"/>
                  </a:lnTo>
                  <a:lnTo>
                    <a:pt x="16" y="0"/>
                  </a:lnTo>
                  <a:lnTo>
                    <a:pt x="10" y="1"/>
                  </a:lnTo>
                  <a:lnTo>
                    <a:pt x="5" y="4"/>
                  </a:lnTo>
                  <a:lnTo>
                    <a:pt x="1" y="8"/>
                  </a:lnTo>
                  <a:lnTo>
                    <a:pt x="0" y="15"/>
                  </a:lnTo>
                  <a:lnTo>
                    <a:pt x="1" y="20"/>
                  </a:lnTo>
                  <a:lnTo>
                    <a:pt x="5" y="26"/>
                  </a:lnTo>
                  <a:lnTo>
                    <a:pt x="10" y="29"/>
                  </a:lnTo>
                  <a:lnTo>
                    <a:pt x="16" y="30"/>
                  </a:lnTo>
                  <a:close/>
                </a:path>
              </a:pathLst>
            </a:custGeom>
            <a:solidFill>
              <a:srgbClr val="F2F2F2"/>
            </a:solidFill>
            <a:ln w="9525">
              <a:noFill/>
              <a:round/>
              <a:headEnd/>
              <a:tailEnd/>
            </a:ln>
          </p:spPr>
          <p:txBody>
            <a:bodyPr/>
            <a:lstStyle/>
            <a:p>
              <a:endParaRPr lang="en-US"/>
            </a:p>
          </p:txBody>
        </p:sp>
        <p:sp>
          <p:nvSpPr>
            <p:cNvPr id="2084" name="Freeform 36"/>
            <p:cNvSpPr>
              <a:spLocks/>
            </p:cNvSpPr>
            <p:nvPr/>
          </p:nvSpPr>
          <p:spPr bwMode="auto">
            <a:xfrm>
              <a:off x="3403" y="1925"/>
              <a:ext cx="32" cy="29"/>
            </a:xfrm>
            <a:custGeom>
              <a:avLst/>
              <a:gdLst/>
              <a:ahLst/>
              <a:cxnLst>
                <a:cxn ang="0">
                  <a:pos x="16" y="29"/>
                </a:cxn>
                <a:cxn ang="0">
                  <a:pos x="22" y="27"/>
                </a:cxn>
                <a:cxn ang="0">
                  <a:pos x="28" y="24"/>
                </a:cxn>
                <a:cxn ang="0">
                  <a:pos x="31" y="20"/>
                </a:cxn>
                <a:cxn ang="0">
                  <a:pos x="32" y="14"/>
                </a:cxn>
                <a:cxn ang="0">
                  <a:pos x="31" y="8"/>
                </a:cxn>
                <a:cxn ang="0">
                  <a:pos x="28" y="4"/>
                </a:cxn>
                <a:cxn ang="0">
                  <a:pos x="22" y="1"/>
                </a:cxn>
                <a:cxn ang="0">
                  <a:pos x="16" y="0"/>
                </a:cxn>
                <a:cxn ang="0">
                  <a:pos x="10" y="1"/>
                </a:cxn>
                <a:cxn ang="0">
                  <a:pos x="5" y="4"/>
                </a:cxn>
                <a:cxn ang="0">
                  <a:pos x="1" y="8"/>
                </a:cxn>
                <a:cxn ang="0">
                  <a:pos x="0" y="14"/>
                </a:cxn>
                <a:cxn ang="0">
                  <a:pos x="1" y="20"/>
                </a:cxn>
                <a:cxn ang="0">
                  <a:pos x="5" y="24"/>
                </a:cxn>
                <a:cxn ang="0">
                  <a:pos x="10" y="27"/>
                </a:cxn>
                <a:cxn ang="0">
                  <a:pos x="16" y="29"/>
                </a:cxn>
              </a:cxnLst>
              <a:rect l="0" t="0" r="r" b="b"/>
              <a:pathLst>
                <a:path w="32" h="29">
                  <a:moveTo>
                    <a:pt x="16" y="29"/>
                  </a:moveTo>
                  <a:lnTo>
                    <a:pt x="22" y="27"/>
                  </a:lnTo>
                  <a:lnTo>
                    <a:pt x="28" y="24"/>
                  </a:lnTo>
                  <a:lnTo>
                    <a:pt x="31" y="20"/>
                  </a:lnTo>
                  <a:lnTo>
                    <a:pt x="32" y="14"/>
                  </a:lnTo>
                  <a:lnTo>
                    <a:pt x="31" y="8"/>
                  </a:lnTo>
                  <a:lnTo>
                    <a:pt x="28" y="4"/>
                  </a:lnTo>
                  <a:lnTo>
                    <a:pt x="22" y="1"/>
                  </a:lnTo>
                  <a:lnTo>
                    <a:pt x="16" y="0"/>
                  </a:lnTo>
                  <a:lnTo>
                    <a:pt x="10" y="1"/>
                  </a:lnTo>
                  <a:lnTo>
                    <a:pt x="5" y="4"/>
                  </a:lnTo>
                  <a:lnTo>
                    <a:pt x="1" y="8"/>
                  </a:lnTo>
                  <a:lnTo>
                    <a:pt x="0" y="14"/>
                  </a:lnTo>
                  <a:lnTo>
                    <a:pt x="1" y="20"/>
                  </a:lnTo>
                  <a:lnTo>
                    <a:pt x="5" y="24"/>
                  </a:lnTo>
                  <a:lnTo>
                    <a:pt x="10" y="27"/>
                  </a:lnTo>
                  <a:lnTo>
                    <a:pt x="16" y="29"/>
                  </a:lnTo>
                  <a:close/>
                </a:path>
              </a:pathLst>
            </a:custGeom>
            <a:solidFill>
              <a:srgbClr val="F2F2F2"/>
            </a:solidFill>
            <a:ln w="9525">
              <a:noFill/>
              <a:round/>
              <a:headEnd/>
              <a:tailEnd/>
            </a:ln>
          </p:spPr>
          <p:txBody>
            <a:bodyPr/>
            <a:lstStyle/>
            <a:p>
              <a:endParaRPr lang="en-US"/>
            </a:p>
          </p:txBody>
        </p:sp>
        <p:sp>
          <p:nvSpPr>
            <p:cNvPr id="2085" name="Freeform 37"/>
            <p:cNvSpPr>
              <a:spLocks/>
            </p:cNvSpPr>
            <p:nvPr/>
          </p:nvSpPr>
          <p:spPr bwMode="auto">
            <a:xfrm>
              <a:off x="3557" y="1790"/>
              <a:ext cx="32" cy="29"/>
            </a:xfrm>
            <a:custGeom>
              <a:avLst/>
              <a:gdLst/>
              <a:ahLst/>
              <a:cxnLst>
                <a:cxn ang="0">
                  <a:pos x="16" y="29"/>
                </a:cxn>
                <a:cxn ang="0">
                  <a:pos x="23" y="28"/>
                </a:cxn>
                <a:cxn ang="0">
                  <a:pos x="28" y="25"/>
                </a:cxn>
                <a:cxn ang="0">
                  <a:pos x="31" y="21"/>
                </a:cxn>
                <a:cxn ang="0">
                  <a:pos x="32" y="15"/>
                </a:cxn>
                <a:cxn ang="0">
                  <a:pos x="31" y="9"/>
                </a:cxn>
                <a:cxn ang="0">
                  <a:pos x="28" y="5"/>
                </a:cxn>
                <a:cxn ang="0">
                  <a:pos x="23" y="2"/>
                </a:cxn>
                <a:cxn ang="0">
                  <a:pos x="16" y="0"/>
                </a:cxn>
                <a:cxn ang="0">
                  <a:pos x="10" y="2"/>
                </a:cxn>
                <a:cxn ang="0">
                  <a:pos x="6" y="5"/>
                </a:cxn>
                <a:cxn ang="0">
                  <a:pos x="2" y="9"/>
                </a:cxn>
                <a:cxn ang="0">
                  <a:pos x="0" y="15"/>
                </a:cxn>
                <a:cxn ang="0">
                  <a:pos x="2" y="21"/>
                </a:cxn>
                <a:cxn ang="0">
                  <a:pos x="6" y="25"/>
                </a:cxn>
                <a:cxn ang="0">
                  <a:pos x="10" y="28"/>
                </a:cxn>
                <a:cxn ang="0">
                  <a:pos x="16" y="29"/>
                </a:cxn>
              </a:cxnLst>
              <a:rect l="0" t="0" r="r" b="b"/>
              <a:pathLst>
                <a:path w="32" h="29">
                  <a:moveTo>
                    <a:pt x="16" y="29"/>
                  </a:moveTo>
                  <a:lnTo>
                    <a:pt x="23" y="28"/>
                  </a:lnTo>
                  <a:lnTo>
                    <a:pt x="28" y="25"/>
                  </a:lnTo>
                  <a:lnTo>
                    <a:pt x="31" y="21"/>
                  </a:lnTo>
                  <a:lnTo>
                    <a:pt x="32" y="15"/>
                  </a:lnTo>
                  <a:lnTo>
                    <a:pt x="31" y="9"/>
                  </a:lnTo>
                  <a:lnTo>
                    <a:pt x="28" y="5"/>
                  </a:lnTo>
                  <a:lnTo>
                    <a:pt x="23" y="2"/>
                  </a:lnTo>
                  <a:lnTo>
                    <a:pt x="16" y="0"/>
                  </a:lnTo>
                  <a:lnTo>
                    <a:pt x="10" y="2"/>
                  </a:lnTo>
                  <a:lnTo>
                    <a:pt x="6" y="5"/>
                  </a:lnTo>
                  <a:lnTo>
                    <a:pt x="2" y="9"/>
                  </a:lnTo>
                  <a:lnTo>
                    <a:pt x="0" y="15"/>
                  </a:lnTo>
                  <a:lnTo>
                    <a:pt x="2" y="21"/>
                  </a:lnTo>
                  <a:lnTo>
                    <a:pt x="6" y="25"/>
                  </a:lnTo>
                  <a:lnTo>
                    <a:pt x="10" y="28"/>
                  </a:lnTo>
                  <a:lnTo>
                    <a:pt x="16" y="29"/>
                  </a:lnTo>
                  <a:close/>
                </a:path>
              </a:pathLst>
            </a:custGeom>
            <a:solidFill>
              <a:srgbClr val="F2F2F2"/>
            </a:solidFill>
            <a:ln w="9525">
              <a:noFill/>
              <a:round/>
              <a:headEnd/>
              <a:tailEnd/>
            </a:ln>
          </p:spPr>
          <p:txBody>
            <a:bodyPr/>
            <a:lstStyle/>
            <a:p>
              <a:endParaRPr lang="en-US"/>
            </a:p>
          </p:txBody>
        </p:sp>
        <p:sp>
          <p:nvSpPr>
            <p:cNvPr id="2086" name="Freeform 38"/>
            <p:cNvSpPr>
              <a:spLocks/>
            </p:cNvSpPr>
            <p:nvPr/>
          </p:nvSpPr>
          <p:spPr bwMode="auto">
            <a:xfrm>
              <a:off x="3423" y="1750"/>
              <a:ext cx="31" cy="30"/>
            </a:xfrm>
            <a:custGeom>
              <a:avLst/>
              <a:gdLst/>
              <a:ahLst/>
              <a:cxnLst>
                <a:cxn ang="0">
                  <a:pos x="15" y="30"/>
                </a:cxn>
                <a:cxn ang="0">
                  <a:pos x="22" y="29"/>
                </a:cxn>
                <a:cxn ang="0">
                  <a:pos x="27" y="26"/>
                </a:cxn>
                <a:cxn ang="0">
                  <a:pos x="30" y="20"/>
                </a:cxn>
                <a:cxn ang="0">
                  <a:pos x="31" y="15"/>
                </a:cxn>
                <a:cxn ang="0">
                  <a:pos x="30" y="8"/>
                </a:cxn>
                <a:cxn ang="0">
                  <a:pos x="27" y="4"/>
                </a:cxn>
                <a:cxn ang="0">
                  <a:pos x="22" y="1"/>
                </a:cxn>
                <a:cxn ang="0">
                  <a:pos x="15" y="0"/>
                </a:cxn>
                <a:cxn ang="0">
                  <a:pos x="9" y="1"/>
                </a:cxn>
                <a:cxn ang="0">
                  <a:pos x="4" y="4"/>
                </a:cxn>
                <a:cxn ang="0">
                  <a:pos x="1" y="8"/>
                </a:cxn>
                <a:cxn ang="0">
                  <a:pos x="0" y="15"/>
                </a:cxn>
                <a:cxn ang="0">
                  <a:pos x="1" y="20"/>
                </a:cxn>
                <a:cxn ang="0">
                  <a:pos x="4" y="26"/>
                </a:cxn>
                <a:cxn ang="0">
                  <a:pos x="9" y="29"/>
                </a:cxn>
                <a:cxn ang="0">
                  <a:pos x="15" y="30"/>
                </a:cxn>
              </a:cxnLst>
              <a:rect l="0" t="0" r="r" b="b"/>
              <a:pathLst>
                <a:path w="31" h="30">
                  <a:moveTo>
                    <a:pt x="15" y="30"/>
                  </a:moveTo>
                  <a:lnTo>
                    <a:pt x="22" y="29"/>
                  </a:lnTo>
                  <a:lnTo>
                    <a:pt x="27" y="26"/>
                  </a:lnTo>
                  <a:lnTo>
                    <a:pt x="30" y="20"/>
                  </a:lnTo>
                  <a:lnTo>
                    <a:pt x="31" y="15"/>
                  </a:lnTo>
                  <a:lnTo>
                    <a:pt x="30" y="8"/>
                  </a:lnTo>
                  <a:lnTo>
                    <a:pt x="27" y="4"/>
                  </a:lnTo>
                  <a:lnTo>
                    <a:pt x="22" y="1"/>
                  </a:lnTo>
                  <a:lnTo>
                    <a:pt x="15" y="0"/>
                  </a:lnTo>
                  <a:lnTo>
                    <a:pt x="9" y="1"/>
                  </a:lnTo>
                  <a:lnTo>
                    <a:pt x="4" y="4"/>
                  </a:lnTo>
                  <a:lnTo>
                    <a:pt x="1" y="8"/>
                  </a:lnTo>
                  <a:lnTo>
                    <a:pt x="0" y="15"/>
                  </a:lnTo>
                  <a:lnTo>
                    <a:pt x="1" y="20"/>
                  </a:lnTo>
                  <a:lnTo>
                    <a:pt x="4" y="26"/>
                  </a:lnTo>
                  <a:lnTo>
                    <a:pt x="9" y="29"/>
                  </a:lnTo>
                  <a:lnTo>
                    <a:pt x="15" y="30"/>
                  </a:lnTo>
                  <a:close/>
                </a:path>
              </a:pathLst>
            </a:custGeom>
            <a:solidFill>
              <a:srgbClr val="F2F2F2"/>
            </a:solidFill>
            <a:ln w="9525">
              <a:noFill/>
              <a:round/>
              <a:headEnd/>
              <a:tailEnd/>
            </a:ln>
          </p:spPr>
          <p:txBody>
            <a:bodyPr/>
            <a:lstStyle/>
            <a:p>
              <a:endParaRPr lang="en-US"/>
            </a:p>
          </p:txBody>
        </p:sp>
        <p:sp>
          <p:nvSpPr>
            <p:cNvPr id="2087" name="Freeform 39"/>
            <p:cNvSpPr>
              <a:spLocks/>
            </p:cNvSpPr>
            <p:nvPr/>
          </p:nvSpPr>
          <p:spPr bwMode="auto">
            <a:xfrm>
              <a:off x="3302" y="1766"/>
              <a:ext cx="32" cy="29"/>
            </a:xfrm>
            <a:custGeom>
              <a:avLst/>
              <a:gdLst/>
              <a:ahLst/>
              <a:cxnLst>
                <a:cxn ang="0">
                  <a:pos x="16" y="29"/>
                </a:cxn>
                <a:cxn ang="0">
                  <a:pos x="22" y="28"/>
                </a:cxn>
                <a:cxn ang="0">
                  <a:pos x="27" y="24"/>
                </a:cxn>
                <a:cxn ang="0">
                  <a:pos x="31" y="20"/>
                </a:cxn>
                <a:cxn ang="0">
                  <a:pos x="32" y="14"/>
                </a:cxn>
                <a:cxn ang="0">
                  <a:pos x="31" y="8"/>
                </a:cxn>
                <a:cxn ang="0">
                  <a:pos x="27" y="4"/>
                </a:cxn>
                <a:cxn ang="0">
                  <a:pos x="22" y="1"/>
                </a:cxn>
                <a:cxn ang="0">
                  <a:pos x="16" y="0"/>
                </a:cxn>
                <a:cxn ang="0">
                  <a:pos x="9" y="1"/>
                </a:cxn>
                <a:cxn ang="0">
                  <a:pos x="5" y="4"/>
                </a:cxn>
                <a:cxn ang="0">
                  <a:pos x="1" y="8"/>
                </a:cxn>
                <a:cxn ang="0">
                  <a:pos x="0" y="14"/>
                </a:cxn>
                <a:cxn ang="0">
                  <a:pos x="1" y="20"/>
                </a:cxn>
                <a:cxn ang="0">
                  <a:pos x="5" y="24"/>
                </a:cxn>
                <a:cxn ang="0">
                  <a:pos x="9" y="28"/>
                </a:cxn>
                <a:cxn ang="0">
                  <a:pos x="16" y="29"/>
                </a:cxn>
              </a:cxnLst>
              <a:rect l="0" t="0" r="r" b="b"/>
              <a:pathLst>
                <a:path w="32" h="29">
                  <a:moveTo>
                    <a:pt x="16" y="29"/>
                  </a:moveTo>
                  <a:lnTo>
                    <a:pt x="22" y="28"/>
                  </a:lnTo>
                  <a:lnTo>
                    <a:pt x="27" y="24"/>
                  </a:lnTo>
                  <a:lnTo>
                    <a:pt x="31" y="20"/>
                  </a:lnTo>
                  <a:lnTo>
                    <a:pt x="32" y="14"/>
                  </a:lnTo>
                  <a:lnTo>
                    <a:pt x="31" y="8"/>
                  </a:lnTo>
                  <a:lnTo>
                    <a:pt x="27" y="4"/>
                  </a:lnTo>
                  <a:lnTo>
                    <a:pt x="22" y="1"/>
                  </a:lnTo>
                  <a:lnTo>
                    <a:pt x="16" y="0"/>
                  </a:lnTo>
                  <a:lnTo>
                    <a:pt x="9" y="1"/>
                  </a:lnTo>
                  <a:lnTo>
                    <a:pt x="5" y="4"/>
                  </a:lnTo>
                  <a:lnTo>
                    <a:pt x="1" y="8"/>
                  </a:lnTo>
                  <a:lnTo>
                    <a:pt x="0" y="14"/>
                  </a:lnTo>
                  <a:lnTo>
                    <a:pt x="1" y="20"/>
                  </a:lnTo>
                  <a:lnTo>
                    <a:pt x="5" y="24"/>
                  </a:lnTo>
                  <a:lnTo>
                    <a:pt x="9" y="28"/>
                  </a:lnTo>
                  <a:lnTo>
                    <a:pt x="16" y="29"/>
                  </a:lnTo>
                  <a:close/>
                </a:path>
              </a:pathLst>
            </a:custGeom>
            <a:solidFill>
              <a:srgbClr val="F2F2F2"/>
            </a:solidFill>
            <a:ln w="9525">
              <a:noFill/>
              <a:round/>
              <a:headEnd/>
              <a:tailEnd/>
            </a:ln>
          </p:spPr>
          <p:txBody>
            <a:bodyPr/>
            <a:lstStyle/>
            <a:p>
              <a:endParaRPr lang="en-US"/>
            </a:p>
          </p:txBody>
        </p:sp>
        <p:sp>
          <p:nvSpPr>
            <p:cNvPr id="2088" name="Freeform 40"/>
            <p:cNvSpPr>
              <a:spLocks/>
            </p:cNvSpPr>
            <p:nvPr/>
          </p:nvSpPr>
          <p:spPr bwMode="auto">
            <a:xfrm>
              <a:off x="4092" y="1861"/>
              <a:ext cx="338" cy="111"/>
            </a:xfrm>
            <a:custGeom>
              <a:avLst/>
              <a:gdLst/>
              <a:ahLst/>
              <a:cxnLst>
                <a:cxn ang="0">
                  <a:pos x="0" y="111"/>
                </a:cxn>
                <a:cxn ang="0">
                  <a:pos x="3" y="107"/>
                </a:cxn>
                <a:cxn ang="0">
                  <a:pos x="9" y="101"/>
                </a:cxn>
                <a:cxn ang="0">
                  <a:pos x="19" y="90"/>
                </a:cxn>
                <a:cxn ang="0">
                  <a:pos x="30" y="79"/>
                </a:cxn>
                <a:cxn ang="0">
                  <a:pos x="42" y="66"/>
                </a:cxn>
                <a:cxn ang="0">
                  <a:pos x="53" y="56"/>
                </a:cxn>
                <a:cxn ang="0">
                  <a:pos x="62" y="48"/>
                </a:cxn>
                <a:cxn ang="0">
                  <a:pos x="70" y="45"/>
                </a:cxn>
                <a:cxn ang="0">
                  <a:pos x="78" y="43"/>
                </a:cxn>
                <a:cxn ang="0">
                  <a:pos x="91" y="41"/>
                </a:cxn>
                <a:cxn ang="0">
                  <a:pos x="108" y="39"/>
                </a:cxn>
                <a:cxn ang="0">
                  <a:pos x="127" y="36"/>
                </a:cxn>
                <a:cxn ang="0">
                  <a:pos x="147" y="33"/>
                </a:cxn>
                <a:cxn ang="0">
                  <a:pos x="169" y="30"/>
                </a:cxn>
                <a:cxn ang="0">
                  <a:pos x="188" y="26"/>
                </a:cxn>
                <a:cxn ang="0">
                  <a:pos x="206" y="24"/>
                </a:cxn>
                <a:cxn ang="0">
                  <a:pos x="224" y="22"/>
                </a:cxn>
                <a:cxn ang="0">
                  <a:pos x="243" y="19"/>
                </a:cxn>
                <a:cxn ang="0">
                  <a:pos x="265" y="15"/>
                </a:cxn>
                <a:cxn ang="0">
                  <a:pos x="284" y="10"/>
                </a:cxn>
                <a:cxn ang="0">
                  <a:pos x="302" y="6"/>
                </a:cxn>
                <a:cxn ang="0">
                  <a:pos x="317" y="3"/>
                </a:cxn>
                <a:cxn ang="0">
                  <a:pos x="326" y="1"/>
                </a:cxn>
                <a:cxn ang="0">
                  <a:pos x="330" y="0"/>
                </a:cxn>
                <a:cxn ang="0">
                  <a:pos x="332" y="1"/>
                </a:cxn>
                <a:cxn ang="0">
                  <a:pos x="336" y="5"/>
                </a:cxn>
                <a:cxn ang="0">
                  <a:pos x="338" y="16"/>
                </a:cxn>
                <a:cxn ang="0">
                  <a:pos x="332" y="35"/>
                </a:cxn>
                <a:cxn ang="0">
                  <a:pos x="325" y="46"/>
                </a:cxn>
                <a:cxn ang="0">
                  <a:pos x="319" y="54"/>
                </a:cxn>
                <a:cxn ang="0">
                  <a:pos x="310" y="61"/>
                </a:cxn>
                <a:cxn ang="0">
                  <a:pos x="303" y="65"/>
                </a:cxn>
                <a:cxn ang="0">
                  <a:pos x="296" y="68"/>
                </a:cxn>
                <a:cxn ang="0">
                  <a:pos x="290" y="69"/>
                </a:cxn>
                <a:cxn ang="0">
                  <a:pos x="286" y="70"/>
                </a:cxn>
                <a:cxn ang="0">
                  <a:pos x="285" y="70"/>
                </a:cxn>
                <a:cxn ang="0">
                  <a:pos x="283" y="70"/>
                </a:cxn>
                <a:cxn ang="0">
                  <a:pos x="276" y="72"/>
                </a:cxn>
                <a:cxn ang="0">
                  <a:pos x="267" y="73"/>
                </a:cxn>
                <a:cxn ang="0">
                  <a:pos x="253" y="77"/>
                </a:cxn>
                <a:cxn ang="0">
                  <a:pos x="238" y="80"/>
                </a:cxn>
                <a:cxn ang="0">
                  <a:pos x="221" y="83"/>
                </a:cxn>
                <a:cxn ang="0">
                  <a:pos x="203" y="86"/>
                </a:cxn>
                <a:cxn ang="0">
                  <a:pos x="184" y="90"/>
                </a:cxn>
                <a:cxn ang="0">
                  <a:pos x="163" y="94"/>
                </a:cxn>
                <a:cxn ang="0">
                  <a:pos x="145" y="97"/>
                </a:cxn>
                <a:cxn ang="0">
                  <a:pos x="127" y="101"/>
                </a:cxn>
                <a:cxn ang="0">
                  <a:pos x="110" y="103"/>
                </a:cxn>
                <a:cxn ang="0">
                  <a:pos x="96" y="105"/>
                </a:cxn>
                <a:cxn ang="0">
                  <a:pos x="85" y="107"/>
                </a:cxn>
                <a:cxn ang="0">
                  <a:pos x="76" y="108"/>
                </a:cxn>
                <a:cxn ang="0">
                  <a:pos x="72" y="108"/>
                </a:cxn>
                <a:cxn ang="0">
                  <a:pos x="65" y="108"/>
                </a:cxn>
                <a:cxn ang="0">
                  <a:pos x="56" y="108"/>
                </a:cxn>
                <a:cxn ang="0">
                  <a:pos x="44" y="108"/>
                </a:cxn>
                <a:cxn ang="0">
                  <a:pos x="31" y="110"/>
                </a:cxn>
                <a:cxn ang="0">
                  <a:pos x="20" y="110"/>
                </a:cxn>
                <a:cxn ang="0">
                  <a:pos x="10" y="111"/>
                </a:cxn>
                <a:cxn ang="0">
                  <a:pos x="3" y="111"/>
                </a:cxn>
                <a:cxn ang="0">
                  <a:pos x="0" y="111"/>
                </a:cxn>
              </a:cxnLst>
              <a:rect l="0" t="0" r="r" b="b"/>
              <a:pathLst>
                <a:path w="338" h="111">
                  <a:moveTo>
                    <a:pt x="0" y="111"/>
                  </a:moveTo>
                  <a:lnTo>
                    <a:pt x="3" y="107"/>
                  </a:lnTo>
                  <a:lnTo>
                    <a:pt x="9" y="101"/>
                  </a:lnTo>
                  <a:lnTo>
                    <a:pt x="19" y="90"/>
                  </a:lnTo>
                  <a:lnTo>
                    <a:pt x="30" y="79"/>
                  </a:lnTo>
                  <a:lnTo>
                    <a:pt x="42" y="66"/>
                  </a:lnTo>
                  <a:lnTo>
                    <a:pt x="53" y="56"/>
                  </a:lnTo>
                  <a:lnTo>
                    <a:pt x="62" y="48"/>
                  </a:lnTo>
                  <a:lnTo>
                    <a:pt x="70" y="45"/>
                  </a:lnTo>
                  <a:lnTo>
                    <a:pt x="78" y="43"/>
                  </a:lnTo>
                  <a:lnTo>
                    <a:pt x="91" y="41"/>
                  </a:lnTo>
                  <a:lnTo>
                    <a:pt x="108" y="39"/>
                  </a:lnTo>
                  <a:lnTo>
                    <a:pt x="127" y="36"/>
                  </a:lnTo>
                  <a:lnTo>
                    <a:pt x="147" y="33"/>
                  </a:lnTo>
                  <a:lnTo>
                    <a:pt x="169" y="30"/>
                  </a:lnTo>
                  <a:lnTo>
                    <a:pt x="188" y="26"/>
                  </a:lnTo>
                  <a:lnTo>
                    <a:pt x="206" y="24"/>
                  </a:lnTo>
                  <a:lnTo>
                    <a:pt x="224" y="22"/>
                  </a:lnTo>
                  <a:lnTo>
                    <a:pt x="243" y="19"/>
                  </a:lnTo>
                  <a:lnTo>
                    <a:pt x="265" y="15"/>
                  </a:lnTo>
                  <a:lnTo>
                    <a:pt x="284" y="10"/>
                  </a:lnTo>
                  <a:lnTo>
                    <a:pt x="302" y="6"/>
                  </a:lnTo>
                  <a:lnTo>
                    <a:pt x="317" y="3"/>
                  </a:lnTo>
                  <a:lnTo>
                    <a:pt x="326" y="1"/>
                  </a:lnTo>
                  <a:lnTo>
                    <a:pt x="330" y="0"/>
                  </a:lnTo>
                  <a:lnTo>
                    <a:pt x="332" y="1"/>
                  </a:lnTo>
                  <a:lnTo>
                    <a:pt x="336" y="5"/>
                  </a:lnTo>
                  <a:lnTo>
                    <a:pt x="338" y="16"/>
                  </a:lnTo>
                  <a:lnTo>
                    <a:pt x="332" y="35"/>
                  </a:lnTo>
                  <a:lnTo>
                    <a:pt x="325" y="46"/>
                  </a:lnTo>
                  <a:lnTo>
                    <a:pt x="319" y="54"/>
                  </a:lnTo>
                  <a:lnTo>
                    <a:pt x="310" y="61"/>
                  </a:lnTo>
                  <a:lnTo>
                    <a:pt x="303" y="65"/>
                  </a:lnTo>
                  <a:lnTo>
                    <a:pt x="296" y="68"/>
                  </a:lnTo>
                  <a:lnTo>
                    <a:pt x="290" y="69"/>
                  </a:lnTo>
                  <a:lnTo>
                    <a:pt x="286" y="70"/>
                  </a:lnTo>
                  <a:lnTo>
                    <a:pt x="285" y="70"/>
                  </a:lnTo>
                  <a:lnTo>
                    <a:pt x="283" y="70"/>
                  </a:lnTo>
                  <a:lnTo>
                    <a:pt x="276" y="72"/>
                  </a:lnTo>
                  <a:lnTo>
                    <a:pt x="267" y="73"/>
                  </a:lnTo>
                  <a:lnTo>
                    <a:pt x="253" y="77"/>
                  </a:lnTo>
                  <a:lnTo>
                    <a:pt x="238" y="80"/>
                  </a:lnTo>
                  <a:lnTo>
                    <a:pt x="221" y="83"/>
                  </a:lnTo>
                  <a:lnTo>
                    <a:pt x="203" y="86"/>
                  </a:lnTo>
                  <a:lnTo>
                    <a:pt x="184" y="90"/>
                  </a:lnTo>
                  <a:lnTo>
                    <a:pt x="163" y="94"/>
                  </a:lnTo>
                  <a:lnTo>
                    <a:pt x="145" y="97"/>
                  </a:lnTo>
                  <a:lnTo>
                    <a:pt x="127" y="101"/>
                  </a:lnTo>
                  <a:lnTo>
                    <a:pt x="110" y="103"/>
                  </a:lnTo>
                  <a:lnTo>
                    <a:pt x="96" y="105"/>
                  </a:lnTo>
                  <a:lnTo>
                    <a:pt x="85" y="107"/>
                  </a:lnTo>
                  <a:lnTo>
                    <a:pt x="76" y="108"/>
                  </a:lnTo>
                  <a:lnTo>
                    <a:pt x="72" y="108"/>
                  </a:lnTo>
                  <a:lnTo>
                    <a:pt x="65" y="108"/>
                  </a:lnTo>
                  <a:lnTo>
                    <a:pt x="56" y="108"/>
                  </a:lnTo>
                  <a:lnTo>
                    <a:pt x="44" y="108"/>
                  </a:lnTo>
                  <a:lnTo>
                    <a:pt x="31" y="110"/>
                  </a:lnTo>
                  <a:lnTo>
                    <a:pt x="20" y="110"/>
                  </a:lnTo>
                  <a:lnTo>
                    <a:pt x="10" y="111"/>
                  </a:lnTo>
                  <a:lnTo>
                    <a:pt x="3" y="111"/>
                  </a:lnTo>
                  <a:lnTo>
                    <a:pt x="0" y="111"/>
                  </a:lnTo>
                  <a:close/>
                </a:path>
              </a:pathLst>
            </a:custGeom>
            <a:solidFill>
              <a:srgbClr val="A5A5A5"/>
            </a:solidFill>
            <a:ln w="9525">
              <a:noFill/>
              <a:round/>
              <a:headEnd/>
              <a:tailEnd/>
            </a:ln>
          </p:spPr>
          <p:txBody>
            <a:bodyPr/>
            <a:lstStyle/>
            <a:p>
              <a:endParaRPr lang="en-US"/>
            </a:p>
          </p:txBody>
        </p:sp>
        <p:sp>
          <p:nvSpPr>
            <p:cNvPr id="2089" name="Freeform 41"/>
            <p:cNvSpPr>
              <a:spLocks/>
            </p:cNvSpPr>
            <p:nvPr/>
          </p:nvSpPr>
          <p:spPr bwMode="auto">
            <a:xfrm>
              <a:off x="3900" y="1593"/>
              <a:ext cx="464" cy="243"/>
            </a:xfrm>
            <a:custGeom>
              <a:avLst/>
              <a:gdLst/>
              <a:ahLst/>
              <a:cxnLst>
                <a:cxn ang="0">
                  <a:pos x="87" y="149"/>
                </a:cxn>
                <a:cxn ang="0">
                  <a:pos x="108" y="165"/>
                </a:cxn>
                <a:cxn ang="0">
                  <a:pos x="133" y="188"/>
                </a:cxn>
                <a:cxn ang="0">
                  <a:pos x="154" y="208"/>
                </a:cxn>
                <a:cxn ang="0">
                  <a:pos x="170" y="222"/>
                </a:cxn>
                <a:cxn ang="0">
                  <a:pos x="188" y="232"/>
                </a:cxn>
                <a:cxn ang="0">
                  <a:pos x="207" y="239"/>
                </a:cxn>
                <a:cxn ang="0">
                  <a:pos x="224" y="243"/>
                </a:cxn>
                <a:cxn ang="0">
                  <a:pos x="242" y="243"/>
                </a:cxn>
                <a:cxn ang="0">
                  <a:pos x="271" y="240"/>
                </a:cxn>
                <a:cxn ang="0">
                  <a:pos x="303" y="237"/>
                </a:cxn>
                <a:cxn ang="0">
                  <a:pos x="328" y="232"/>
                </a:cxn>
                <a:cxn ang="0">
                  <a:pos x="339" y="223"/>
                </a:cxn>
                <a:cxn ang="0">
                  <a:pos x="357" y="205"/>
                </a:cxn>
                <a:cxn ang="0">
                  <a:pos x="377" y="183"/>
                </a:cxn>
                <a:cxn ang="0">
                  <a:pos x="392" y="164"/>
                </a:cxn>
                <a:cxn ang="0">
                  <a:pos x="400" y="156"/>
                </a:cxn>
                <a:cxn ang="0">
                  <a:pos x="420" y="141"/>
                </a:cxn>
                <a:cxn ang="0">
                  <a:pos x="444" y="124"/>
                </a:cxn>
                <a:cxn ang="0">
                  <a:pos x="461" y="111"/>
                </a:cxn>
                <a:cxn ang="0">
                  <a:pos x="463" y="100"/>
                </a:cxn>
                <a:cxn ang="0">
                  <a:pos x="456" y="59"/>
                </a:cxn>
                <a:cxn ang="0">
                  <a:pos x="452" y="27"/>
                </a:cxn>
                <a:cxn ang="0">
                  <a:pos x="443" y="0"/>
                </a:cxn>
                <a:cxn ang="0">
                  <a:pos x="428" y="8"/>
                </a:cxn>
                <a:cxn ang="0">
                  <a:pos x="416" y="22"/>
                </a:cxn>
                <a:cxn ang="0">
                  <a:pos x="406" y="40"/>
                </a:cxn>
                <a:cxn ang="0">
                  <a:pos x="398" y="61"/>
                </a:cxn>
                <a:cxn ang="0">
                  <a:pos x="394" y="83"/>
                </a:cxn>
                <a:cxn ang="0">
                  <a:pos x="381" y="109"/>
                </a:cxn>
                <a:cxn ang="0">
                  <a:pos x="363" y="131"/>
                </a:cxn>
                <a:cxn ang="0">
                  <a:pos x="349" y="146"/>
                </a:cxn>
                <a:cxn ang="0">
                  <a:pos x="339" y="151"/>
                </a:cxn>
                <a:cxn ang="0">
                  <a:pos x="318" y="160"/>
                </a:cxn>
                <a:cxn ang="0">
                  <a:pos x="290" y="174"/>
                </a:cxn>
                <a:cxn ang="0">
                  <a:pos x="268" y="184"/>
                </a:cxn>
                <a:cxn ang="0">
                  <a:pos x="255" y="184"/>
                </a:cxn>
                <a:cxn ang="0">
                  <a:pos x="231" y="177"/>
                </a:cxn>
                <a:cxn ang="0">
                  <a:pos x="199" y="165"/>
                </a:cxn>
                <a:cxn ang="0">
                  <a:pos x="168" y="153"/>
                </a:cxn>
                <a:cxn ang="0">
                  <a:pos x="147" y="140"/>
                </a:cxn>
                <a:cxn ang="0">
                  <a:pos x="124" y="125"/>
                </a:cxn>
                <a:cxn ang="0">
                  <a:pos x="100" y="111"/>
                </a:cxn>
                <a:cxn ang="0">
                  <a:pos x="78" y="103"/>
                </a:cxn>
                <a:cxn ang="0">
                  <a:pos x="61" y="100"/>
                </a:cxn>
                <a:cxn ang="0">
                  <a:pos x="39" y="100"/>
                </a:cxn>
                <a:cxn ang="0">
                  <a:pos x="17" y="103"/>
                </a:cxn>
                <a:cxn ang="0">
                  <a:pos x="2" y="105"/>
                </a:cxn>
                <a:cxn ang="0">
                  <a:pos x="81" y="146"/>
                </a:cxn>
              </a:cxnLst>
              <a:rect l="0" t="0" r="r" b="b"/>
              <a:pathLst>
                <a:path w="464" h="243">
                  <a:moveTo>
                    <a:pt x="81" y="146"/>
                  </a:moveTo>
                  <a:lnTo>
                    <a:pt x="87" y="149"/>
                  </a:lnTo>
                  <a:lnTo>
                    <a:pt x="97" y="156"/>
                  </a:lnTo>
                  <a:lnTo>
                    <a:pt x="108" y="165"/>
                  </a:lnTo>
                  <a:lnTo>
                    <a:pt x="120" y="176"/>
                  </a:lnTo>
                  <a:lnTo>
                    <a:pt x="133" y="188"/>
                  </a:lnTo>
                  <a:lnTo>
                    <a:pt x="144" y="199"/>
                  </a:lnTo>
                  <a:lnTo>
                    <a:pt x="154" y="208"/>
                  </a:lnTo>
                  <a:lnTo>
                    <a:pt x="163" y="216"/>
                  </a:lnTo>
                  <a:lnTo>
                    <a:pt x="170" y="222"/>
                  </a:lnTo>
                  <a:lnTo>
                    <a:pt x="179" y="227"/>
                  </a:lnTo>
                  <a:lnTo>
                    <a:pt x="188" y="232"/>
                  </a:lnTo>
                  <a:lnTo>
                    <a:pt x="198" y="236"/>
                  </a:lnTo>
                  <a:lnTo>
                    <a:pt x="207" y="239"/>
                  </a:lnTo>
                  <a:lnTo>
                    <a:pt x="216" y="241"/>
                  </a:lnTo>
                  <a:lnTo>
                    <a:pt x="224" y="243"/>
                  </a:lnTo>
                  <a:lnTo>
                    <a:pt x="233" y="243"/>
                  </a:lnTo>
                  <a:lnTo>
                    <a:pt x="242" y="243"/>
                  </a:lnTo>
                  <a:lnTo>
                    <a:pt x="256" y="242"/>
                  </a:lnTo>
                  <a:lnTo>
                    <a:pt x="271" y="240"/>
                  </a:lnTo>
                  <a:lnTo>
                    <a:pt x="287" y="239"/>
                  </a:lnTo>
                  <a:lnTo>
                    <a:pt x="303" y="237"/>
                  </a:lnTo>
                  <a:lnTo>
                    <a:pt x="317" y="234"/>
                  </a:lnTo>
                  <a:lnTo>
                    <a:pt x="328" y="232"/>
                  </a:lnTo>
                  <a:lnTo>
                    <a:pt x="334" y="228"/>
                  </a:lnTo>
                  <a:lnTo>
                    <a:pt x="339" y="223"/>
                  </a:lnTo>
                  <a:lnTo>
                    <a:pt x="347" y="214"/>
                  </a:lnTo>
                  <a:lnTo>
                    <a:pt x="357" y="205"/>
                  </a:lnTo>
                  <a:lnTo>
                    <a:pt x="367" y="193"/>
                  </a:lnTo>
                  <a:lnTo>
                    <a:pt x="377" y="183"/>
                  </a:lnTo>
                  <a:lnTo>
                    <a:pt x="385" y="172"/>
                  </a:lnTo>
                  <a:lnTo>
                    <a:pt x="392" y="164"/>
                  </a:lnTo>
                  <a:lnTo>
                    <a:pt x="396" y="160"/>
                  </a:lnTo>
                  <a:lnTo>
                    <a:pt x="400" y="156"/>
                  </a:lnTo>
                  <a:lnTo>
                    <a:pt x="410" y="149"/>
                  </a:lnTo>
                  <a:lnTo>
                    <a:pt x="420" y="141"/>
                  </a:lnTo>
                  <a:lnTo>
                    <a:pt x="432" y="132"/>
                  </a:lnTo>
                  <a:lnTo>
                    <a:pt x="444" y="124"/>
                  </a:lnTo>
                  <a:lnTo>
                    <a:pt x="455" y="116"/>
                  </a:lnTo>
                  <a:lnTo>
                    <a:pt x="461" y="111"/>
                  </a:lnTo>
                  <a:lnTo>
                    <a:pt x="464" y="109"/>
                  </a:lnTo>
                  <a:lnTo>
                    <a:pt x="463" y="100"/>
                  </a:lnTo>
                  <a:lnTo>
                    <a:pt x="460" y="81"/>
                  </a:lnTo>
                  <a:lnTo>
                    <a:pt x="456" y="59"/>
                  </a:lnTo>
                  <a:lnTo>
                    <a:pt x="453" y="42"/>
                  </a:lnTo>
                  <a:lnTo>
                    <a:pt x="452" y="27"/>
                  </a:lnTo>
                  <a:lnTo>
                    <a:pt x="448" y="11"/>
                  </a:lnTo>
                  <a:lnTo>
                    <a:pt x="443" y="0"/>
                  </a:lnTo>
                  <a:lnTo>
                    <a:pt x="433" y="2"/>
                  </a:lnTo>
                  <a:lnTo>
                    <a:pt x="428" y="8"/>
                  </a:lnTo>
                  <a:lnTo>
                    <a:pt x="422" y="14"/>
                  </a:lnTo>
                  <a:lnTo>
                    <a:pt x="416" y="22"/>
                  </a:lnTo>
                  <a:lnTo>
                    <a:pt x="410" y="30"/>
                  </a:lnTo>
                  <a:lnTo>
                    <a:pt x="406" y="40"/>
                  </a:lnTo>
                  <a:lnTo>
                    <a:pt x="400" y="50"/>
                  </a:lnTo>
                  <a:lnTo>
                    <a:pt x="398" y="61"/>
                  </a:lnTo>
                  <a:lnTo>
                    <a:pt x="396" y="72"/>
                  </a:lnTo>
                  <a:lnTo>
                    <a:pt x="394" y="83"/>
                  </a:lnTo>
                  <a:lnTo>
                    <a:pt x="388" y="96"/>
                  </a:lnTo>
                  <a:lnTo>
                    <a:pt x="381" y="109"/>
                  </a:lnTo>
                  <a:lnTo>
                    <a:pt x="372" y="121"/>
                  </a:lnTo>
                  <a:lnTo>
                    <a:pt x="363" y="131"/>
                  </a:lnTo>
                  <a:lnTo>
                    <a:pt x="355" y="140"/>
                  </a:lnTo>
                  <a:lnTo>
                    <a:pt x="349" y="146"/>
                  </a:lnTo>
                  <a:lnTo>
                    <a:pt x="345" y="148"/>
                  </a:lnTo>
                  <a:lnTo>
                    <a:pt x="339" y="151"/>
                  </a:lnTo>
                  <a:lnTo>
                    <a:pt x="331" y="155"/>
                  </a:lnTo>
                  <a:lnTo>
                    <a:pt x="318" y="160"/>
                  </a:lnTo>
                  <a:lnTo>
                    <a:pt x="305" y="167"/>
                  </a:lnTo>
                  <a:lnTo>
                    <a:pt x="290" y="174"/>
                  </a:lnTo>
                  <a:lnTo>
                    <a:pt x="279" y="179"/>
                  </a:lnTo>
                  <a:lnTo>
                    <a:pt x="268" y="184"/>
                  </a:lnTo>
                  <a:lnTo>
                    <a:pt x="262" y="185"/>
                  </a:lnTo>
                  <a:lnTo>
                    <a:pt x="255" y="184"/>
                  </a:lnTo>
                  <a:lnTo>
                    <a:pt x="245" y="180"/>
                  </a:lnTo>
                  <a:lnTo>
                    <a:pt x="231" y="177"/>
                  </a:lnTo>
                  <a:lnTo>
                    <a:pt x="215" y="172"/>
                  </a:lnTo>
                  <a:lnTo>
                    <a:pt x="199" y="165"/>
                  </a:lnTo>
                  <a:lnTo>
                    <a:pt x="183" y="159"/>
                  </a:lnTo>
                  <a:lnTo>
                    <a:pt x="168" y="153"/>
                  </a:lnTo>
                  <a:lnTo>
                    <a:pt x="157" y="146"/>
                  </a:lnTo>
                  <a:lnTo>
                    <a:pt x="147" y="140"/>
                  </a:lnTo>
                  <a:lnTo>
                    <a:pt x="136" y="132"/>
                  </a:lnTo>
                  <a:lnTo>
                    <a:pt x="124" y="125"/>
                  </a:lnTo>
                  <a:lnTo>
                    <a:pt x="112" y="118"/>
                  </a:lnTo>
                  <a:lnTo>
                    <a:pt x="100" y="111"/>
                  </a:lnTo>
                  <a:lnTo>
                    <a:pt x="89" y="106"/>
                  </a:lnTo>
                  <a:lnTo>
                    <a:pt x="78" y="103"/>
                  </a:lnTo>
                  <a:lnTo>
                    <a:pt x="70" y="100"/>
                  </a:lnTo>
                  <a:lnTo>
                    <a:pt x="61" y="100"/>
                  </a:lnTo>
                  <a:lnTo>
                    <a:pt x="51" y="100"/>
                  </a:lnTo>
                  <a:lnTo>
                    <a:pt x="39" y="100"/>
                  </a:lnTo>
                  <a:lnTo>
                    <a:pt x="27" y="102"/>
                  </a:lnTo>
                  <a:lnTo>
                    <a:pt x="17" y="103"/>
                  </a:lnTo>
                  <a:lnTo>
                    <a:pt x="8" y="104"/>
                  </a:lnTo>
                  <a:lnTo>
                    <a:pt x="2" y="105"/>
                  </a:lnTo>
                  <a:lnTo>
                    <a:pt x="0" y="105"/>
                  </a:lnTo>
                  <a:lnTo>
                    <a:pt x="81" y="146"/>
                  </a:lnTo>
                  <a:close/>
                </a:path>
              </a:pathLst>
            </a:custGeom>
            <a:solidFill>
              <a:srgbClr val="A5A5A5"/>
            </a:solidFill>
            <a:ln w="9525">
              <a:noFill/>
              <a:round/>
              <a:headEnd/>
              <a:tailEnd/>
            </a:ln>
          </p:spPr>
          <p:txBody>
            <a:bodyPr/>
            <a:lstStyle/>
            <a:p>
              <a:endParaRPr lang="en-US"/>
            </a:p>
          </p:txBody>
        </p:sp>
        <p:sp>
          <p:nvSpPr>
            <p:cNvPr id="2090" name="Freeform 42"/>
            <p:cNvSpPr>
              <a:spLocks/>
            </p:cNvSpPr>
            <p:nvPr/>
          </p:nvSpPr>
          <p:spPr bwMode="auto">
            <a:xfrm>
              <a:off x="3661" y="1507"/>
              <a:ext cx="223" cy="105"/>
            </a:xfrm>
            <a:custGeom>
              <a:avLst/>
              <a:gdLst/>
              <a:ahLst/>
              <a:cxnLst>
                <a:cxn ang="0">
                  <a:pos x="21" y="103"/>
                </a:cxn>
                <a:cxn ang="0">
                  <a:pos x="22" y="102"/>
                </a:cxn>
                <a:cxn ang="0">
                  <a:pos x="26" y="98"/>
                </a:cxn>
                <a:cxn ang="0">
                  <a:pos x="32" y="94"/>
                </a:cxn>
                <a:cxn ang="0">
                  <a:pos x="40" y="87"/>
                </a:cxn>
                <a:cxn ang="0">
                  <a:pos x="50" y="81"/>
                </a:cxn>
                <a:cxn ang="0">
                  <a:pos x="61" y="75"/>
                </a:cxn>
                <a:cxn ang="0">
                  <a:pos x="72" y="69"/>
                </a:cxn>
                <a:cxn ang="0">
                  <a:pos x="84" y="66"/>
                </a:cxn>
                <a:cxn ang="0">
                  <a:pos x="99" y="64"/>
                </a:cxn>
                <a:cxn ang="0">
                  <a:pos x="116" y="63"/>
                </a:cxn>
                <a:cxn ang="0">
                  <a:pos x="136" y="63"/>
                </a:cxn>
                <a:cxn ang="0">
                  <a:pos x="156" y="63"/>
                </a:cxn>
                <a:cxn ang="0">
                  <a:pos x="175" y="63"/>
                </a:cxn>
                <a:cxn ang="0">
                  <a:pos x="192" y="63"/>
                </a:cxn>
                <a:cxn ang="0">
                  <a:pos x="204" y="63"/>
                </a:cxn>
                <a:cxn ang="0">
                  <a:pos x="212" y="62"/>
                </a:cxn>
                <a:cxn ang="0">
                  <a:pos x="219" y="54"/>
                </a:cxn>
                <a:cxn ang="0">
                  <a:pos x="223" y="40"/>
                </a:cxn>
                <a:cxn ang="0">
                  <a:pos x="220" y="27"/>
                </a:cxn>
                <a:cxn ang="0">
                  <a:pos x="214" y="18"/>
                </a:cxn>
                <a:cxn ang="0">
                  <a:pos x="209" y="15"/>
                </a:cxn>
                <a:cxn ang="0">
                  <a:pos x="202" y="13"/>
                </a:cxn>
                <a:cxn ang="0">
                  <a:pos x="194" y="8"/>
                </a:cxn>
                <a:cxn ang="0">
                  <a:pos x="185" y="5"/>
                </a:cxn>
                <a:cxn ang="0">
                  <a:pos x="177" y="3"/>
                </a:cxn>
                <a:cxn ang="0">
                  <a:pos x="169" y="1"/>
                </a:cxn>
                <a:cxn ang="0">
                  <a:pos x="162" y="0"/>
                </a:cxn>
                <a:cxn ang="0">
                  <a:pos x="156" y="0"/>
                </a:cxn>
                <a:cxn ang="0">
                  <a:pos x="151" y="1"/>
                </a:cxn>
                <a:cxn ang="0">
                  <a:pos x="144" y="3"/>
                </a:cxn>
                <a:cxn ang="0">
                  <a:pos x="134" y="5"/>
                </a:cxn>
                <a:cxn ang="0">
                  <a:pos x="125" y="8"/>
                </a:cxn>
                <a:cxn ang="0">
                  <a:pos x="114" y="12"/>
                </a:cxn>
                <a:cxn ang="0">
                  <a:pos x="104" y="16"/>
                </a:cxn>
                <a:cxn ang="0">
                  <a:pos x="94" y="19"/>
                </a:cxn>
                <a:cxn ang="0">
                  <a:pos x="84" y="22"/>
                </a:cxn>
                <a:cxn ang="0">
                  <a:pos x="73" y="29"/>
                </a:cxn>
                <a:cxn ang="0">
                  <a:pos x="61" y="39"/>
                </a:cxn>
                <a:cxn ang="0">
                  <a:pos x="47" y="52"/>
                </a:cxn>
                <a:cxn ang="0">
                  <a:pos x="33" y="67"/>
                </a:cxn>
                <a:cxn ang="0">
                  <a:pos x="20" y="81"/>
                </a:cxn>
                <a:cxn ang="0">
                  <a:pos x="9" y="94"/>
                </a:cxn>
                <a:cxn ang="0">
                  <a:pos x="2" y="102"/>
                </a:cxn>
                <a:cxn ang="0">
                  <a:pos x="0" y="105"/>
                </a:cxn>
                <a:cxn ang="0">
                  <a:pos x="21" y="103"/>
                </a:cxn>
              </a:cxnLst>
              <a:rect l="0" t="0" r="r" b="b"/>
              <a:pathLst>
                <a:path w="223" h="105">
                  <a:moveTo>
                    <a:pt x="21" y="103"/>
                  </a:moveTo>
                  <a:lnTo>
                    <a:pt x="22" y="102"/>
                  </a:lnTo>
                  <a:lnTo>
                    <a:pt x="26" y="98"/>
                  </a:lnTo>
                  <a:lnTo>
                    <a:pt x="32" y="94"/>
                  </a:lnTo>
                  <a:lnTo>
                    <a:pt x="40" y="87"/>
                  </a:lnTo>
                  <a:lnTo>
                    <a:pt x="50" y="81"/>
                  </a:lnTo>
                  <a:lnTo>
                    <a:pt x="61" y="75"/>
                  </a:lnTo>
                  <a:lnTo>
                    <a:pt x="72" y="69"/>
                  </a:lnTo>
                  <a:lnTo>
                    <a:pt x="84" y="66"/>
                  </a:lnTo>
                  <a:lnTo>
                    <a:pt x="99" y="64"/>
                  </a:lnTo>
                  <a:lnTo>
                    <a:pt x="116" y="63"/>
                  </a:lnTo>
                  <a:lnTo>
                    <a:pt x="136" y="63"/>
                  </a:lnTo>
                  <a:lnTo>
                    <a:pt x="156" y="63"/>
                  </a:lnTo>
                  <a:lnTo>
                    <a:pt x="175" y="63"/>
                  </a:lnTo>
                  <a:lnTo>
                    <a:pt x="192" y="63"/>
                  </a:lnTo>
                  <a:lnTo>
                    <a:pt x="204" y="63"/>
                  </a:lnTo>
                  <a:lnTo>
                    <a:pt x="212" y="62"/>
                  </a:lnTo>
                  <a:lnTo>
                    <a:pt x="219" y="54"/>
                  </a:lnTo>
                  <a:lnTo>
                    <a:pt x="223" y="40"/>
                  </a:lnTo>
                  <a:lnTo>
                    <a:pt x="220" y="27"/>
                  </a:lnTo>
                  <a:lnTo>
                    <a:pt x="214" y="18"/>
                  </a:lnTo>
                  <a:lnTo>
                    <a:pt x="209" y="15"/>
                  </a:lnTo>
                  <a:lnTo>
                    <a:pt x="202" y="13"/>
                  </a:lnTo>
                  <a:lnTo>
                    <a:pt x="194" y="8"/>
                  </a:lnTo>
                  <a:lnTo>
                    <a:pt x="185" y="5"/>
                  </a:lnTo>
                  <a:lnTo>
                    <a:pt x="177" y="3"/>
                  </a:lnTo>
                  <a:lnTo>
                    <a:pt x="169" y="1"/>
                  </a:lnTo>
                  <a:lnTo>
                    <a:pt x="162" y="0"/>
                  </a:lnTo>
                  <a:lnTo>
                    <a:pt x="156" y="0"/>
                  </a:lnTo>
                  <a:lnTo>
                    <a:pt x="151" y="1"/>
                  </a:lnTo>
                  <a:lnTo>
                    <a:pt x="144" y="3"/>
                  </a:lnTo>
                  <a:lnTo>
                    <a:pt x="134" y="5"/>
                  </a:lnTo>
                  <a:lnTo>
                    <a:pt x="125" y="8"/>
                  </a:lnTo>
                  <a:lnTo>
                    <a:pt x="114" y="12"/>
                  </a:lnTo>
                  <a:lnTo>
                    <a:pt x="104" y="16"/>
                  </a:lnTo>
                  <a:lnTo>
                    <a:pt x="94" y="19"/>
                  </a:lnTo>
                  <a:lnTo>
                    <a:pt x="84" y="22"/>
                  </a:lnTo>
                  <a:lnTo>
                    <a:pt x="73" y="29"/>
                  </a:lnTo>
                  <a:lnTo>
                    <a:pt x="61" y="39"/>
                  </a:lnTo>
                  <a:lnTo>
                    <a:pt x="47" y="52"/>
                  </a:lnTo>
                  <a:lnTo>
                    <a:pt x="33" y="67"/>
                  </a:lnTo>
                  <a:lnTo>
                    <a:pt x="20" y="81"/>
                  </a:lnTo>
                  <a:lnTo>
                    <a:pt x="9" y="94"/>
                  </a:lnTo>
                  <a:lnTo>
                    <a:pt x="2" y="102"/>
                  </a:lnTo>
                  <a:lnTo>
                    <a:pt x="0" y="105"/>
                  </a:lnTo>
                  <a:lnTo>
                    <a:pt x="21" y="103"/>
                  </a:lnTo>
                  <a:close/>
                </a:path>
              </a:pathLst>
            </a:custGeom>
            <a:solidFill>
              <a:srgbClr val="A5A5A5"/>
            </a:solidFill>
            <a:ln w="9525">
              <a:noFill/>
              <a:round/>
              <a:headEnd/>
              <a:tailEnd/>
            </a:ln>
          </p:spPr>
          <p:txBody>
            <a:bodyPr/>
            <a:lstStyle/>
            <a:p>
              <a:endParaRPr lang="en-US"/>
            </a:p>
          </p:txBody>
        </p:sp>
        <p:sp>
          <p:nvSpPr>
            <p:cNvPr id="2091" name="Freeform 43"/>
            <p:cNvSpPr>
              <a:spLocks/>
            </p:cNvSpPr>
            <p:nvPr/>
          </p:nvSpPr>
          <p:spPr bwMode="auto">
            <a:xfrm>
              <a:off x="3572" y="1489"/>
              <a:ext cx="368" cy="200"/>
            </a:xfrm>
            <a:custGeom>
              <a:avLst/>
              <a:gdLst/>
              <a:ahLst/>
              <a:cxnLst>
                <a:cxn ang="0">
                  <a:pos x="353" y="112"/>
                </a:cxn>
                <a:cxn ang="0">
                  <a:pos x="322" y="79"/>
                </a:cxn>
                <a:cxn ang="0">
                  <a:pos x="298" y="31"/>
                </a:cxn>
                <a:cxn ang="0">
                  <a:pos x="251" y="13"/>
                </a:cxn>
                <a:cxn ang="0">
                  <a:pos x="175" y="35"/>
                </a:cxn>
                <a:cxn ang="0">
                  <a:pos x="123" y="62"/>
                </a:cxn>
                <a:cxn ang="0">
                  <a:pos x="92" y="2"/>
                </a:cxn>
                <a:cxn ang="0">
                  <a:pos x="48" y="4"/>
                </a:cxn>
                <a:cxn ang="0">
                  <a:pos x="16" y="19"/>
                </a:cxn>
                <a:cxn ang="0">
                  <a:pos x="4" y="50"/>
                </a:cxn>
                <a:cxn ang="0">
                  <a:pos x="41" y="89"/>
                </a:cxn>
                <a:cxn ang="0">
                  <a:pos x="50" y="107"/>
                </a:cxn>
                <a:cxn ang="0">
                  <a:pos x="24" y="110"/>
                </a:cxn>
                <a:cxn ang="0">
                  <a:pos x="0" y="129"/>
                </a:cxn>
                <a:cxn ang="0">
                  <a:pos x="14" y="140"/>
                </a:cxn>
                <a:cxn ang="0">
                  <a:pos x="34" y="122"/>
                </a:cxn>
                <a:cxn ang="0">
                  <a:pos x="61" y="118"/>
                </a:cxn>
                <a:cxn ang="0">
                  <a:pos x="37" y="51"/>
                </a:cxn>
                <a:cxn ang="0">
                  <a:pos x="31" y="66"/>
                </a:cxn>
                <a:cxn ang="0">
                  <a:pos x="27" y="35"/>
                </a:cxn>
                <a:cxn ang="0">
                  <a:pos x="60" y="21"/>
                </a:cxn>
                <a:cxn ang="0">
                  <a:pos x="96" y="26"/>
                </a:cxn>
                <a:cxn ang="0">
                  <a:pos x="106" y="78"/>
                </a:cxn>
                <a:cxn ang="0">
                  <a:pos x="123" y="90"/>
                </a:cxn>
                <a:cxn ang="0">
                  <a:pos x="193" y="44"/>
                </a:cxn>
                <a:cxn ang="0">
                  <a:pos x="238" y="32"/>
                </a:cxn>
                <a:cxn ang="0">
                  <a:pos x="285" y="48"/>
                </a:cxn>
                <a:cxn ang="0">
                  <a:pos x="259" y="67"/>
                </a:cxn>
                <a:cxn ang="0">
                  <a:pos x="195" y="72"/>
                </a:cxn>
                <a:cxn ang="0">
                  <a:pos x="138" y="96"/>
                </a:cxn>
                <a:cxn ang="0">
                  <a:pos x="111" y="127"/>
                </a:cxn>
                <a:cxn ang="0">
                  <a:pos x="86" y="131"/>
                </a:cxn>
                <a:cxn ang="0">
                  <a:pos x="37" y="138"/>
                </a:cxn>
                <a:cxn ang="0">
                  <a:pos x="84" y="155"/>
                </a:cxn>
                <a:cxn ang="0">
                  <a:pos x="122" y="167"/>
                </a:cxn>
                <a:cxn ang="0">
                  <a:pos x="115" y="175"/>
                </a:cxn>
                <a:cxn ang="0">
                  <a:pos x="127" y="180"/>
                </a:cxn>
                <a:cxn ang="0">
                  <a:pos x="127" y="160"/>
                </a:cxn>
                <a:cxn ang="0">
                  <a:pos x="102" y="148"/>
                </a:cxn>
                <a:cxn ang="0">
                  <a:pos x="120" y="143"/>
                </a:cxn>
                <a:cxn ang="0">
                  <a:pos x="162" y="156"/>
                </a:cxn>
                <a:cxn ang="0">
                  <a:pos x="162" y="179"/>
                </a:cxn>
                <a:cxn ang="0">
                  <a:pos x="113" y="191"/>
                </a:cxn>
                <a:cxn ang="0">
                  <a:pos x="73" y="168"/>
                </a:cxn>
                <a:cxn ang="0">
                  <a:pos x="30" y="153"/>
                </a:cxn>
                <a:cxn ang="0">
                  <a:pos x="73" y="180"/>
                </a:cxn>
                <a:cxn ang="0">
                  <a:pos x="117" y="199"/>
                </a:cxn>
                <a:cxn ang="0">
                  <a:pos x="179" y="182"/>
                </a:cxn>
                <a:cxn ang="0">
                  <a:pos x="170" y="143"/>
                </a:cxn>
                <a:cxn ang="0">
                  <a:pos x="117" y="128"/>
                </a:cxn>
                <a:cxn ang="0">
                  <a:pos x="196" y="86"/>
                </a:cxn>
                <a:cxn ang="0">
                  <a:pos x="281" y="97"/>
                </a:cxn>
                <a:cxn ang="0">
                  <a:pos x="345" y="148"/>
                </a:cxn>
              </a:cxnLst>
              <a:rect l="0" t="0" r="r" b="b"/>
              <a:pathLst>
                <a:path w="368" h="200">
                  <a:moveTo>
                    <a:pt x="368" y="144"/>
                  </a:moveTo>
                  <a:lnTo>
                    <a:pt x="366" y="135"/>
                  </a:lnTo>
                  <a:lnTo>
                    <a:pt x="363" y="127"/>
                  </a:lnTo>
                  <a:lnTo>
                    <a:pt x="358" y="119"/>
                  </a:lnTo>
                  <a:lnTo>
                    <a:pt x="353" y="112"/>
                  </a:lnTo>
                  <a:lnTo>
                    <a:pt x="347" y="105"/>
                  </a:lnTo>
                  <a:lnTo>
                    <a:pt x="339" y="100"/>
                  </a:lnTo>
                  <a:lnTo>
                    <a:pt x="331" y="94"/>
                  </a:lnTo>
                  <a:lnTo>
                    <a:pt x="323" y="89"/>
                  </a:lnTo>
                  <a:lnTo>
                    <a:pt x="322" y="79"/>
                  </a:lnTo>
                  <a:lnTo>
                    <a:pt x="319" y="69"/>
                  </a:lnTo>
                  <a:lnTo>
                    <a:pt x="315" y="58"/>
                  </a:lnTo>
                  <a:lnTo>
                    <a:pt x="309" y="48"/>
                  </a:lnTo>
                  <a:lnTo>
                    <a:pt x="304" y="39"/>
                  </a:lnTo>
                  <a:lnTo>
                    <a:pt x="298" y="31"/>
                  </a:lnTo>
                  <a:lnTo>
                    <a:pt x="289" y="24"/>
                  </a:lnTo>
                  <a:lnTo>
                    <a:pt x="281" y="19"/>
                  </a:lnTo>
                  <a:lnTo>
                    <a:pt x="271" y="16"/>
                  </a:lnTo>
                  <a:lnTo>
                    <a:pt x="261" y="14"/>
                  </a:lnTo>
                  <a:lnTo>
                    <a:pt x="251" y="13"/>
                  </a:lnTo>
                  <a:lnTo>
                    <a:pt x="240" y="14"/>
                  </a:lnTo>
                  <a:lnTo>
                    <a:pt x="224" y="17"/>
                  </a:lnTo>
                  <a:lnTo>
                    <a:pt x="207" y="22"/>
                  </a:lnTo>
                  <a:lnTo>
                    <a:pt x="191" y="29"/>
                  </a:lnTo>
                  <a:lnTo>
                    <a:pt x="175" y="35"/>
                  </a:lnTo>
                  <a:lnTo>
                    <a:pt x="160" y="44"/>
                  </a:lnTo>
                  <a:lnTo>
                    <a:pt x="146" y="54"/>
                  </a:lnTo>
                  <a:lnTo>
                    <a:pt x="134" y="66"/>
                  </a:lnTo>
                  <a:lnTo>
                    <a:pt x="122" y="79"/>
                  </a:lnTo>
                  <a:lnTo>
                    <a:pt x="123" y="62"/>
                  </a:lnTo>
                  <a:lnTo>
                    <a:pt x="120" y="42"/>
                  </a:lnTo>
                  <a:lnTo>
                    <a:pt x="114" y="25"/>
                  </a:lnTo>
                  <a:lnTo>
                    <a:pt x="107" y="10"/>
                  </a:lnTo>
                  <a:lnTo>
                    <a:pt x="99" y="5"/>
                  </a:lnTo>
                  <a:lnTo>
                    <a:pt x="92" y="2"/>
                  </a:lnTo>
                  <a:lnTo>
                    <a:pt x="84" y="1"/>
                  </a:lnTo>
                  <a:lnTo>
                    <a:pt x="75" y="0"/>
                  </a:lnTo>
                  <a:lnTo>
                    <a:pt x="65" y="1"/>
                  </a:lnTo>
                  <a:lnTo>
                    <a:pt x="57" y="3"/>
                  </a:lnTo>
                  <a:lnTo>
                    <a:pt x="48" y="4"/>
                  </a:lnTo>
                  <a:lnTo>
                    <a:pt x="40" y="6"/>
                  </a:lnTo>
                  <a:lnTo>
                    <a:pt x="33" y="8"/>
                  </a:lnTo>
                  <a:lnTo>
                    <a:pt x="28" y="12"/>
                  </a:lnTo>
                  <a:lnTo>
                    <a:pt x="22" y="15"/>
                  </a:lnTo>
                  <a:lnTo>
                    <a:pt x="16" y="19"/>
                  </a:lnTo>
                  <a:lnTo>
                    <a:pt x="11" y="23"/>
                  </a:lnTo>
                  <a:lnTo>
                    <a:pt x="8" y="29"/>
                  </a:lnTo>
                  <a:lnTo>
                    <a:pt x="5" y="34"/>
                  </a:lnTo>
                  <a:lnTo>
                    <a:pt x="3" y="40"/>
                  </a:lnTo>
                  <a:lnTo>
                    <a:pt x="4" y="50"/>
                  </a:lnTo>
                  <a:lnTo>
                    <a:pt x="9" y="58"/>
                  </a:lnTo>
                  <a:lnTo>
                    <a:pt x="16" y="68"/>
                  </a:lnTo>
                  <a:lnTo>
                    <a:pt x="25" y="75"/>
                  </a:lnTo>
                  <a:lnTo>
                    <a:pt x="33" y="83"/>
                  </a:lnTo>
                  <a:lnTo>
                    <a:pt x="41" y="89"/>
                  </a:lnTo>
                  <a:lnTo>
                    <a:pt x="46" y="94"/>
                  </a:lnTo>
                  <a:lnTo>
                    <a:pt x="49" y="96"/>
                  </a:lnTo>
                  <a:lnTo>
                    <a:pt x="50" y="100"/>
                  </a:lnTo>
                  <a:lnTo>
                    <a:pt x="50" y="103"/>
                  </a:lnTo>
                  <a:lnTo>
                    <a:pt x="50" y="107"/>
                  </a:lnTo>
                  <a:lnTo>
                    <a:pt x="48" y="111"/>
                  </a:lnTo>
                  <a:lnTo>
                    <a:pt x="43" y="111"/>
                  </a:lnTo>
                  <a:lnTo>
                    <a:pt x="37" y="110"/>
                  </a:lnTo>
                  <a:lnTo>
                    <a:pt x="30" y="110"/>
                  </a:lnTo>
                  <a:lnTo>
                    <a:pt x="24" y="110"/>
                  </a:lnTo>
                  <a:lnTo>
                    <a:pt x="19" y="111"/>
                  </a:lnTo>
                  <a:lnTo>
                    <a:pt x="12" y="113"/>
                  </a:lnTo>
                  <a:lnTo>
                    <a:pt x="8" y="116"/>
                  </a:lnTo>
                  <a:lnTo>
                    <a:pt x="4" y="120"/>
                  </a:lnTo>
                  <a:lnTo>
                    <a:pt x="0" y="129"/>
                  </a:lnTo>
                  <a:lnTo>
                    <a:pt x="0" y="136"/>
                  </a:lnTo>
                  <a:lnTo>
                    <a:pt x="4" y="144"/>
                  </a:lnTo>
                  <a:lnTo>
                    <a:pt x="8" y="151"/>
                  </a:lnTo>
                  <a:lnTo>
                    <a:pt x="13" y="148"/>
                  </a:lnTo>
                  <a:lnTo>
                    <a:pt x="14" y="140"/>
                  </a:lnTo>
                  <a:lnTo>
                    <a:pt x="16" y="133"/>
                  </a:lnTo>
                  <a:lnTo>
                    <a:pt x="24" y="129"/>
                  </a:lnTo>
                  <a:lnTo>
                    <a:pt x="25" y="127"/>
                  </a:lnTo>
                  <a:lnTo>
                    <a:pt x="28" y="125"/>
                  </a:lnTo>
                  <a:lnTo>
                    <a:pt x="34" y="122"/>
                  </a:lnTo>
                  <a:lnTo>
                    <a:pt x="41" y="121"/>
                  </a:lnTo>
                  <a:lnTo>
                    <a:pt x="47" y="120"/>
                  </a:lnTo>
                  <a:lnTo>
                    <a:pt x="54" y="119"/>
                  </a:lnTo>
                  <a:lnTo>
                    <a:pt x="58" y="119"/>
                  </a:lnTo>
                  <a:lnTo>
                    <a:pt x="61" y="118"/>
                  </a:lnTo>
                  <a:lnTo>
                    <a:pt x="61" y="98"/>
                  </a:lnTo>
                  <a:lnTo>
                    <a:pt x="54" y="74"/>
                  </a:lnTo>
                  <a:lnTo>
                    <a:pt x="43" y="55"/>
                  </a:lnTo>
                  <a:lnTo>
                    <a:pt x="39" y="48"/>
                  </a:lnTo>
                  <a:lnTo>
                    <a:pt x="37" y="51"/>
                  </a:lnTo>
                  <a:lnTo>
                    <a:pt x="38" y="59"/>
                  </a:lnTo>
                  <a:lnTo>
                    <a:pt x="39" y="68"/>
                  </a:lnTo>
                  <a:lnTo>
                    <a:pt x="39" y="71"/>
                  </a:lnTo>
                  <a:lnTo>
                    <a:pt x="36" y="69"/>
                  </a:lnTo>
                  <a:lnTo>
                    <a:pt x="31" y="66"/>
                  </a:lnTo>
                  <a:lnTo>
                    <a:pt x="28" y="63"/>
                  </a:lnTo>
                  <a:lnTo>
                    <a:pt x="26" y="58"/>
                  </a:lnTo>
                  <a:lnTo>
                    <a:pt x="25" y="50"/>
                  </a:lnTo>
                  <a:lnTo>
                    <a:pt x="25" y="42"/>
                  </a:lnTo>
                  <a:lnTo>
                    <a:pt x="27" y="35"/>
                  </a:lnTo>
                  <a:lnTo>
                    <a:pt x="34" y="30"/>
                  </a:lnTo>
                  <a:lnTo>
                    <a:pt x="40" y="28"/>
                  </a:lnTo>
                  <a:lnTo>
                    <a:pt x="46" y="24"/>
                  </a:lnTo>
                  <a:lnTo>
                    <a:pt x="53" y="23"/>
                  </a:lnTo>
                  <a:lnTo>
                    <a:pt x="60" y="21"/>
                  </a:lnTo>
                  <a:lnTo>
                    <a:pt x="66" y="20"/>
                  </a:lnTo>
                  <a:lnTo>
                    <a:pt x="74" y="20"/>
                  </a:lnTo>
                  <a:lnTo>
                    <a:pt x="80" y="20"/>
                  </a:lnTo>
                  <a:lnTo>
                    <a:pt x="87" y="21"/>
                  </a:lnTo>
                  <a:lnTo>
                    <a:pt x="96" y="26"/>
                  </a:lnTo>
                  <a:lnTo>
                    <a:pt x="103" y="35"/>
                  </a:lnTo>
                  <a:lnTo>
                    <a:pt x="106" y="45"/>
                  </a:lnTo>
                  <a:lnTo>
                    <a:pt x="107" y="55"/>
                  </a:lnTo>
                  <a:lnTo>
                    <a:pt x="107" y="66"/>
                  </a:lnTo>
                  <a:lnTo>
                    <a:pt x="106" y="78"/>
                  </a:lnTo>
                  <a:lnTo>
                    <a:pt x="106" y="88"/>
                  </a:lnTo>
                  <a:lnTo>
                    <a:pt x="106" y="98"/>
                  </a:lnTo>
                  <a:lnTo>
                    <a:pt x="111" y="98"/>
                  </a:lnTo>
                  <a:lnTo>
                    <a:pt x="117" y="96"/>
                  </a:lnTo>
                  <a:lnTo>
                    <a:pt x="123" y="90"/>
                  </a:lnTo>
                  <a:lnTo>
                    <a:pt x="130" y="83"/>
                  </a:lnTo>
                  <a:lnTo>
                    <a:pt x="141" y="74"/>
                  </a:lnTo>
                  <a:lnTo>
                    <a:pt x="154" y="65"/>
                  </a:lnTo>
                  <a:lnTo>
                    <a:pt x="171" y="54"/>
                  </a:lnTo>
                  <a:lnTo>
                    <a:pt x="193" y="44"/>
                  </a:lnTo>
                  <a:lnTo>
                    <a:pt x="202" y="40"/>
                  </a:lnTo>
                  <a:lnTo>
                    <a:pt x="210" y="37"/>
                  </a:lnTo>
                  <a:lnTo>
                    <a:pt x="220" y="35"/>
                  </a:lnTo>
                  <a:lnTo>
                    <a:pt x="228" y="33"/>
                  </a:lnTo>
                  <a:lnTo>
                    <a:pt x="238" y="32"/>
                  </a:lnTo>
                  <a:lnTo>
                    <a:pt x="247" y="32"/>
                  </a:lnTo>
                  <a:lnTo>
                    <a:pt x="256" y="33"/>
                  </a:lnTo>
                  <a:lnTo>
                    <a:pt x="265" y="35"/>
                  </a:lnTo>
                  <a:lnTo>
                    <a:pt x="275" y="40"/>
                  </a:lnTo>
                  <a:lnTo>
                    <a:pt x="285" y="48"/>
                  </a:lnTo>
                  <a:lnTo>
                    <a:pt x="292" y="58"/>
                  </a:lnTo>
                  <a:lnTo>
                    <a:pt x="296" y="71"/>
                  </a:lnTo>
                  <a:lnTo>
                    <a:pt x="284" y="69"/>
                  </a:lnTo>
                  <a:lnTo>
                    <a:pt x="272" y="68"/>
                  </a:lnTo>
                  <a:lnTo>
                    <a:pt x="259" y="67"/>
                  </a:lnTo>
                  <a:lnTo>
                    <a:pt x="247" y="67"/>
                  </a:lnTo>
                  <a:lnTo>
                    <a:pt x="234" y="67"/>
                  </a:lnTo>
                  <a:lnTo>
                    <a:pt x="221" y="68"/>
                  </a:lnTo>
                  <a:lnTo>
                    <a:pt x="208" y="69"/>
                  </a:lnTo>
                  <a:lnTo>
                    <a:pt x="195" y="72"/>
                  </a:lnTo>
                  <a:lnTo>
                    <a:pt x="184" y="75"/>
                  </a:lnTo>
                  <a:lnTo>
                    <a:pt x="171" y="79"/>
                  </a:lnTo>
                  <a:lnTo>
                    <a:pt x="159" y="84"/>
                  </a:lnTo>
                  <a:lnTo>
                    <a:pt x="149" y="89"/>
                  </a:lnTo>
                  <a:lnTo>
                    <a:pt x="138" y="96"/>
                  </a:lnTo>
                  <a:lnTo>
                    <a:pt x="128" y="103"/>
                  </a:lnTo>
                  <a:lnTo>
                    <a:pt x="119" y="112"/>
                  </a:lnTo>
                  <a:lnTo>
                    <a:pt x="110" y="121"/>
                  </a:lnTo>
                  <a:lnTo>
                    <a:pt x="110" y="123"/>
                  </a:lnTo>
                  <a:lnTo>
                    <a:pt x="111" y="127"/>
                  </a:lnTo>
                  <a:lnTo>
                    <a:pt x="112" y="128"/>
                  </a:lnTo>
                  <a:lnTo>
                    <a:pt x="114" y="129"/>
                  </a:lnTo>
                  <a:lnTo>
                    <a:pt x="105" y="130"/>
                  </a:lnTo>
                  <a:lnTo>
                    <a:pt x="95" y="131"/>
                  </a:lnTo>
                  <a:lnTo>
                    <a:pt x="86" y="131"/>
                  </a:lnTo>
                  <a:lnTo>
                    <a:pt x="76" y="132"/>
                  </a:lnTo>
                  <a:lnTo>
                    <a:pt x="65" y="132"/>
                  </a:lnTo>
                  <a:lnTo>
                    <a:pt x="56" y="134"/>
                  </a:lnTo>
                  <a:lnTo>
                    <a:pt x="46" y="135"/>
                  </a:lnTo>
                  <a:lnTo>
                    <a:pt x="37" y="138"/>
                  </a:lnTo>
                  <a:lnTo>
                    <a:pt x="40" y="142"/>
                  </a:lnTo>
                  <a:lnTo>
                    <a:pt x="47" y="145"/>
                  </a:lnTo>
                  <a:lnTo>
                    <a:pt x="58" y="149"/>
                  </a:lnTo>
                  <a:lnTo>
                    <a:pt x="71" y="152"/>
                  </a:lnTo>
                  <a:lnTo>
                    <a:pt x="84" y="155"/>
                  </a:lnTo>
                  <a:lnTo>
                    <a:pt x="96" y="160"/>
                  </a:lnTo>
                  <a:lnTo>
                    <a:pt x="108" y="162"/>
                  </a:lnTo>
                  <a:lnTo>
                    <a:pt x="118" y="164"/>
                  </a:lnTo>
                  <a:lnTo>
                    <a:pt x="120" y="166"/>
                  </a:lnTo>
                  <a:lnTo>
                    <a:pt x="122" y="167"/>
                  </a:lnTo>
                  <a:lnTo>
                    <a:pt x="123" y="169"/>
                  </a:lnTo>
                  <a:lnTo>
                    <a:pt x="124" y="171"/>
                  </a:lnTo>
                  <a:lnTo>
                    <a:pt x="122" y="174"/>
                  </a:lnTo>
                  <a:lnTo>
                    <a:pt x="119" y="175"/>
                  </a:lnTo>
                  <a:lnTo>
                    <a:pt x="115" y="175"/>
                  </a:lnTo>
                  <a:lnTo>
                    <a:pt x="114" y="178"/>
                  </a:lnTo>
                  <a:lnTo>
                    <a:pt x="118" y="180"/>
                  </a:lnTo>
                  <a:lnTo>
                    <a:pt x="121" y="181"/>
                  </a:lnTo>
                  <a:lnTo>
                    <a:pt x="124" y="180"/>
                  </a:lnTo>
                  <a:lnTo>
                    <a:pt x="127" y="180"/>
                  </a:lnTo>
                  <a:lnTo>
                    <a:pt x="130" y="177"/>
                  </a:lnTo>
                  <a:lnTo>
                    <a:pt x="133" y="172"/>
                  </a:lnTo>
                  <a:lnTo>
                    <a:pt x="134" y="167"/>
                  </a:lnTo>
                  <a:lnTo>
                    <a:pt x="131" y="163"/>
                  </a:lnTo>
                  <a:lnTo>
                    <a:pt x="127" y="160"/>
                  </a:lnTo>
                  <a:lnTo>
                    <a:pt x="122" y="156"/>
                  </a:lnTo>
                  <a:lnTo>
                    <a:pt x="118" y="153"/>
                  </a:lnTo>
                  <a:lnTo>
                    <a:pt x="112" y="151"/>
                  </a:lnTo>
                  <a:lnTo>
                    <a:pt x="107" y="149"/>
                  </a:lnTo>
                  <a:lnTo>
                    <a:pt x="102" y="148"/>
                  </a:lnTo>
                  <a:lnTo>
                    <a:pt x="96" y="146"/>
                  </a:lnTo>
                  <a:lnTo>
                    <a:pt x="91" y="145"/>
                  </a:lnTo>
                  <a:lnTo>
                    <a:pt x="101" y="144"/>
                  </a:lnTo>
                  <a:lnTo>
                    <a:pt x="110" y="143"/>
                  </a:lnTo>
                  <a:lnTo>
                    <a:pt x="120" y="143"/>
                  </a:lnTo>
                  <a:lnTo>
                    <a:pt x="128" y="144"/>
                  </a:lnTo>
                  <a:lnTo>
                    <a:pt x="137" y="146"/>
                  </a:lnTo>
                  <a:lnTo>
                    <a:pt x="145" y="148"/>
                  </a:lnTo>
                  <a:lnTo>
                    <a:pt x="154" y="152"/>
                  </a:lnTo>
                  <a:lnTo>
                    <a:pt x="162" y="156"/>
                  </a:lnTo>
                  <a:lnTo>
                    <a:pt x="169" y="161"/>
                  </a:lnTo>
                  <a:lnTo>
                    <a:pt x="171" y="165"/>
                  </a:lnTo>
                  <a:lnTo>
                    <a:pt x="171" y="170"/>
                  </a:lnTo>
                  <a:lnTo>
                    <a:pt x="170" y="175"/>
                  </a:lnTo>
                  <a:lnTo>
                    <a:pt x="162" y="179"/>
                  </a:lnTo>
                  <a:lnTo>
                    <a:pt x="153" y="183"/>
                  </a:lnTo>
                  <a:lnTo>
                    <a:pt x="143" y="186"/>
                  </a:lnTo>
                  <a:lnTo>
                    <a:pt x="134" y="190"/>
                  </a:lnTo>
                  <a:lnTo>
                    <a:pt x="123" y="191"/>
                  </a:lnTo>
                  <a:lnTo>
                    <a:pt x="113" y="191"/>
                  </a:lnTo>
                  <a:lnTo>
                    <a:pt x="105" y="188"/>
                  </a:lnTo>
                  <a:lnTo>
                    <a:pt x="96" y="183"/>
                  </a:lnTo>
                  <a:lnTo>
                    <a:pt x="89" y="178"/>
                  </a:lnTo>
                  <a:lnTo>
                    <a:pt x="80" y="174"/>
                  </a:lnTo>
                  <a:lnTo>
                    <a:pt x="73" y="168"/>
                  </a:lnTo>
                  <a:lnTo>
                    <a:pt x="65" y="163"/>
                  </a:lnTo>
                  <a:lnTo>
                    <a:pt x="57" y="160"/>
                  </a:lnTo>
                  <a:lnTo>
                    <a:pt x="48" y="156"/>
                  </a:lnTo>
                  <a:lnTo>
                    <a:pt x="40" y="154"/>
                  </a:lnTo>
                  <a:lnTo>
                    <a:pt x="30" y="153"/>
                  </a:lnTo>
                  <a:lnTo>
                    <a:pt x="38" y="164"/>
                  </a:lnTo>
                  <a:lnTo>
                    <a:pt x="47" y="164"/>
                  </a:lnTo>
                  <a:lnTo>
                    <a:pt x="57" y="168"/>
                  </a:lnTo>
                  <a:lnTo>
                    <a:pt x="65" y="174"/>
                  </a:lnTo>
                  <a:lnTo>
                    <a:pt x="73" y="180"/>
                  </a:lnTo>
                  <a:lnTo>
                    <a:pt x="80" y="186"/>
                  </a:lnTo>
                  <a:lnTo>
                    <a:pt x="88" y="193"/>
                  </a:lnTo>
                  <a:lnTo>
                    <a:pt x="96" y="198"/>
                  </a:lnTo>
                  <a:lnTo>
                    <a:pt x="106" y="200"/>
                  </a:lnTo>
                  <a:lnTo>
                    <a:pt x="117" y="199"/>
                  </a:lnTo>
                  <a:lnTo>
                    <a:pt x="128" y="198"/>
                  </a:lnTo>
                  <a:lnTo>
                    <a:pt x="142" y="196"/>
                  </a:lnTo>
                  <a:lnTo>
                    <a:pt x="156" y="193"/>
                  </a:lnTo>
                  <a:lnTo>
                    <a:pt x="169" y="188"/>
                  </a:lnTo>
                  <a:lnTo>
                    <a:pt x="179" y="182"/>
                  </a:lnTo>
                  <a:lnTo>
                    <a:pt x="188" y="176"/>
                  </a:lnTo>
                  <a:lnTo>
                    <a:pt x="191" y="167"/>
                  </a:lnTo>
                  <a:lnTo>
                    <a:pt x="186" y="156"/>
                  </a:lnTo>
                  <a:lnTo>
                    <a:pt x="179" y="149"/>
                  </a:lnTo>
                  <a:lnTo>
                    <a:pt x="170" y="143"/>
                  </a:lnTo>
                  <a:lnTo>
                    <a:pt x="160" y="137"/>
                  </a:lnTo>
                  <a:lnTo>
                    <a:pt x="150" y="134"/>
                  </a:lnTo>
                  <a:lnTo>
                    <a:pt x="138" y="131"/>
                  </a:lnTo>
                  <a:lnTo>
                    <a:pt x="127" y="130"/>
                  </a:lnTo>
                  <a:lnTo>
                    <a:pt x="117" y="128"/>
                  </a:lnTo>
                  <a:lnTo>
                    <a:pt x="129" y="116"/>
                  </a:lnTo>
                  <a:lnTo>
                    <a:pt x="144" y="106"/>
                  </a:lnTo>
                  <a:lnTo>
                    <a:pt x="161" y="98"/>
                  </a:lnTo>
                  <a:lnTo>
                    <a:pt x="178" y="90"/>
                  </a:lnTo>
                  <a:lnTo>
                    <a:pt x="196" y="86"/>
                  </a:lnTo>
                  <a:lnTo>
                    <a:pt x="216" y="84"/>
                  </a:lnTo>
                  <a:lnTo>
                    <a:pt x="235" y="84"/>
                  </a:lnTo>
                  <a:lnTo>
                    <a:pt x="253" y="87"/>
                  </a:lnTo>
                  <a:lnTo>
                    <a:pt x="267" y="91"/>
                  </a:lnTo>
                  <a:lnTo>
                    <a:pt x="281" y="97"/>
                  </a:lnTo>
                  <a:lnTo>
                    <a:pt x="296" y="104"/>
                  </a:lnTo>
                  <a:lnTo>
                    <a:pt x="310" y="113"/>
                  </a:lnTo>
                  <a:lnTo>
                    <a:pt x="323" y="123"/>
                  </a:lnTo>
                  <a:lnTo>
                    <a:pt x="335" y="135"/>
                  </a:lnTo>
                  <a:lnTo>
                    <a:pt x="345" y="148"/>
                  </a:lnTo>
                  <a:lnTo>
                    <a:pt x="351" y="162"/>
                  </a:lnTo>
                  <a:lnTo>
                    <a:pt x="368" y="144"/>
                  </a:lnTo>
                  <a:close/>
                </a:path>
              </a:pathLst>
            </a:custGeom>
            <a:solidFill>
              <a:srgbClr val="000000"/>
            </a:solidFill>
            <a:ln w="9525">
              <a:noFill/>
              <a:round/>
              <a:headEnd/>
              <a:tailEnd/>
            </a:ln>
          </p:spPr>
          <p:txBody>
            <a:bodyPr/>
            <a:lstStyle/>
            <a:p>
              <a:endParaRPr lang="en-US"/>
            </a:p>
          </p:txBody>
        </p:sp>
        <p:sp>
          <p:nvSpPr>
            <p:cNvPr id="2092" name="Freeform 44"/>
            <p:cNvSpPr>
              <a:spLocks/>
            </p:cNvSpPr>
            <p:nvPr/>
          </p:nvSpPr>
          <p:spPr bwMode="auto">
            <a:xfrm>
              <a:off x="3457" y="1522"/>
              <a:ext cx="1020" cy="601"/>
            </a:xfrm>
            <a:custGeom>
              <a:avLst/>
              <a:gdLst/>
              <a:ahLst/>
              <a:cxnLst>
                <a:cxn ang="0">
                  <a:pos x="374" y="211"/>
                </a:cxn>
                <a:cxn ang="0">
                  <a:pos x="388" y="234"/>
                </a:cxn>
                <a:cxn ang="0">
                  <a:pos x="421" y="299"/>
                </a:cxn>
                <a:cxn ang="0">
                  <a:pos x="506" y="419"/>
                </a:cxn>
                <a:cxn ang="0">
                  <a:pos x="457" y="348"/>
                </a:cxn>
                <a:cxn ang="0">
                  <a:pos x="521" y="461"/>
                </a:cxn>
                <a:cxn ang="0">
                  <a:pos x="502" y="490"/>
                </a:cxn>
                <a:cxn ang="0">
                  <a:pos x="536" y="426"/>
                </a:cxn>
                <a:cxn ang="0">
                  <a:pos x="547" y="317"/>
                </a:cxn>
                <a:cxn ang="0">
                  <a:pos x="446" y="208"/>
                </a:cxn>
                <a:cxn ang="0">
                  <a:pos x="530" y="279"/>
                </a:cxn>
                <a:cxn ang="0">
                  <a:pos x="460" y="311"/>
                </a:cxn>
                <a:cxn ang="0">
                  <a:pos x="449" y="261"/>
                </a:cxn>
                <a:cxn ang="0">
                  <a:pos x="486" y="289"/>
                </a:cxn>
                <a:cxn ang="0">
                  <a:pos x="391" y="210"/>
                </a:cxn>
                <a:cxn ang="0">
                  <a:pos x="419" y="183"/>
                </a:cxn>
                <a:cxn ang="0">
                  <a:pos x="527" y="192"/>
                </a:cxn>
                <a:cxn ang="0">
                  <a:pos x="678" y="258"/>
                </a:cxn>
                <a:cxn ang="0">
                  <a:pos x="812" y="214"/>
                </a:cxn>
                <a:cxn ang="0">
                  <a:pos x="899" y="81"/>
                </a:cxn>
                <a:cxn ang="0">
                  <a:pos x="992" y="304"/>
                </a:cxn>
                <a:cxn ang="0">
                  <a:pos x="919" y="420"/>
                </a:cxn>
                <a:cxn ang="0">
                  <a:pos x="714" y="462"/>
                </a:cxn>
                <a:cxn ang="0">
                  <a:pos x="544" y="491"/>
                </a:cxn>
                <a:cxn ang="0">
                  <a:pos x="378" y="521"/>
                </a:cxn>
                <a:cxn ang="0">
                  <a:pos x="103" y="498"/>
                </a:cxn>
                <a:cxn ang="0">
                  <a:pos x="201" y="526"/>
                </a:cxn>
                <a:cxn ang="0">
                  <a:pos x="480" y="538"/>
                </a:cxn>
                <a:cxn ang="0">
                  <a:pos x="649" y="477"/>
                </a:cxn>
                <a:cxn ang="0">
                  <a:pos x="830" y="458"/>
                </a:cxn>
                <a:cxn ang="0">
                  <a:pos x="955" y="449"/>
                </a:cxn>
                <a:cxn ang="0">
                  <a:pos x="743" y="486"/>
                </a:cxn>
                <a:cxn ang="0">
                  <a:pos x="596" y="502"/>
                </a:cxn>
                <a:cxn ang="0">
                  <a:pos x="351" y="556"/>
                </a:cxn>
                <a:cxn ang="0">
                  <a:pos x="63" y="519"/>
                </a:cxn>
                <a:cxn ang="0">
                  <a:pos x="6" y="498"/>
                </a:cxn>
                <a:cxn ang="0">
                  <a:pos x="145" y="564"/>
                </a:cxn>
                <a:cxn ang="0">
                  <a:pos x="122" y="578"/>
                </a:cxn>
                <a:cxn ang="0">
                  <a:pos x="290" y="572"/>
                </a:cxn>
                <a:cxn ang="0">
                  <a:pos x="244" y="580"/>
                </a:cxn>
                <a:cxn ang="0">
                  <a:pos x="313" y="575"/>
                </a:cxn>
                <a:cxn ang="0">
                  <a:pos x="440" y="580"/>
                </a:cxn>
                <a:cxn ang="0">
                  <a:pos x="405" y="599"/>
                </a:cxn>
                <a:cxn ang="0">
                  <a:pos x="499" y="560"/>
                </a:cxn>
                <a:cxn ang="0">
                  <a:pos x="717" y="501"/>
                </a:cxn>
                <a:cxn ang="0">
                  <a:pos x="721" y="508"/>
                </a:cxn>
                <a:cxn ang="0">
                  <a:pos x="787" y="513"/>
                </a:cxn>
                <a:cxn ang="0">
                  <a:pos x="888" y="484"/>
                </a:cxn>
                <a:cxn ang="0">
                  <a:pos x="847" y="503"/>
                </a:cxn>
                <a:cxn ang="0">
                  <a:pos x="903" y="501"/>
                </a:cxn>
                <a:cxn ang="0">
                  <a:pos x="986" y="420"/>
                </a:cxn>
                <a:cxn ang="0">
                  <a:pos x="984" y="219"/>
                </a:cxn>
                <a:cxn ang="0">
                  <a:pos x="917" y="60"/>
                </a:cxn>
                <a:cxn ang="0">
                  <a:pos x="838" y="83"/>
                </a:cxn>
                <a:cxn ang="0">
                  <a:pos x="753" y="231"/>
                </a:cxn>
                <a:cxn ang="0">
                  <a:pos x="590" y="195"/>
                </a:cxn>
                <a:cxn ang="0">
                  <a:pos x="612" y="40"/>
                </a:cxn>
                <a:cxn ang="0">
                  <a:pos x="544" y="13"/>
                </a:cxn>
                <a:cxn ang="0">
                  <a:pos x="486" y="149"/>
                </a:cxn>
                <a:cxn ang="0">
                  <a:pos x="581" y="35"/>
                </a:cxn>
                <a:cxn ang="0">
                  <a:pos x="569" y="149"/>
                </a:cxn>
                <a:cxn ang="0">
                  <a:pos x="441" y="176"/>
                </a:cxn>
                <a:cxn ang="0">
                  <a:pos x="371" y="177"/>
                </a:cxn>
              </a:cxnLst>
              <a:rect l="0" t="0" r="r" b="b"/>
              <a:pathLst>
                <a:path w="1020" h="601">
                  <a:moveTo>
                    <a:pt x="337" y="217"/>
                  </a:moveTo>
                  <a:lnTo>
                    <a:pt x="341" y="211"/>
                  </a:lnTo>
                  <a:lnTo>
                    <a:pt x="344" y="206"/>
                  </a:lnTo>
                  <a:lnTo>
                    <a:pt x="348" y="200"/>
                  </a:lnTo>
                  <a:lnTo>
                    <a:pt x="352" y="197"/>
                  </a:lnTo>
                  <a:lnTo>
                    <a:pt x="355" y="194"/>
                  </a:lnTo>
                  <a:lnTo>
                    <a:pt x="359" y="193"/>
                  </a:lnTo>
                  <a:lnTo>
                    <a:pt x="365" y="192"/>
                  </a:lnTo>
                  <a:lnTo>
                    <a:pt x="370" y="193"/>
                  </a:lnTo>
                  <a:lnTo>
                    <a:pt x="371" y="199"/>
                  </a:lnTo>
                  <a:lnTo>
                    <a:pt x="373" y="204"/>
                  </a:lnTo>
                  <a:lnTo>
                    <a:pt x="374" y="211"/>
                  </a:lnTo>
                  <a:lnTo>
                    <a:pt x="372" y="217"/>
                  </a:lnTo>
                  <a:lnTo>
                    <a:pt x="365" y="225"/>
                  </a:lnTo>
                  <a:lnTo>
                    <a:pt x="356" y="231"/>
                  </a:lnTo>
                  <a:lnTo>
                    <a:pt x="350" y="238"/>
                  </a:lnTo>
                  <a:lnTo>
                    <a:pt x="349" y="247"/>
                  </a:lnTo>
                  <a:lnTo>
                    <a:pt x="355" y="250"/>
                  </a:lnTo>
                  <a:lnTo>
                    <a:pt x="363" y="248"/>
                  </a:lnTo>
                  <a:lnTo>
                    <a:pt x="369" y="243"/>
                  </a:lnTo>
                  <a:lnTo>
                    <a:pt x="375" y="236"/>
                  </a:lnTo>
                  <a:lnTo>
                    <a:pt x="381" y="232"/>
                  </a:lnTo>
                  <a:lnTo>
                    <a:pt x="385" y="231"/>
                  </a:lnTo>
                  <a:lnTo>
                    <a:pt x="388" y="234"/>
                  </a:lnTo>
                  <a:lnTo>
                    <a:pt x="390" y="246"/>
                  </a:lnTo>
                  <a:lnTo>
                    <a:pt x="386" y="255"/>
                  </a:lnTo>
                  <a:lnTo>
                    <a:pt x="383" y="264"/>
                  </a:lnTo>
                  <a:lnTo>
                    <a:pt x="381" y="274"/>
                  </a:lnTo>
                  <a:lnTo>
                    <a:pt x="382" y="283"/>
                  </a:lnTo>
                  <a:lnTo>
                    <a:pt x="387" y="284"/>
                  </a:lnTo>
                  <a:lnTo>
                    <a:pt x="392" y="281"/>
                  </a:lnTo>
                  <a:lnTo>
                    <a:pt x="396" y="275"/>
                  </a:lnTo>
                  <a:lnTo>
                    <a:pt x="400" y="270"/>
                  </a:lnTo>
                  <a:lnTo>
                    <a:pt x="406" y="279"/>
                  </a:lnTo>
                  <a:lnTo>
                    <a:pt x="414" y="290"/>
                  </a:lnTo>
                  <a:lnTo>
                    <a:pt x="421" y="299"/>
                  </a:lnTo>
                  <a:lnTo>
                    <a:pt x="429" y="309"/>
                  </a:lnTo>
                  <a:lnTo>
                    <a:pt x="437" y="317"/>
                  </a:lnTo>
                  <a:lnTo>
                    <a:pt x="447" y="325"/>
                  </a:lnTo>
                  <a:lnTo>
                    <a:pt x="457" y="331"/>
                  </a:lnTo>
                  <a:lnTo>
                    <a:pt x="469" y="337"/>
                  </a:lnTo>
                  <a:lnTo>
                    <a:pt x="499" y="337"/>
                  </a:lnTo>
                  <a:lnTo>
                    <a:pt x="509" y="355"/>
                  </a:lnTo>
                  <a:lnTo>
                    <a:pt x="517" y="375"/>
                  </a:lnTo>
                  <a:lnTo>
                    <a:pt x="521" y="395"/>
                  </a:lnTo>
                  <a:lnTo>
                    <a:pt x="519" y="417"/>
                  </a:lnTo>
                  <a:lnTo>
                    <a:pt x="513" y="418"/>
                  </a:lnTo>
                  <a:lnTo>
                    <a:pt x="506" y="419"/>
                  </a:lnTo>
                  <a:lnTo>
                    <a:pt x="499" y="419"/>
                  </a:lnTo>
                  <a:lnTo>
                    <a:pt x="493" y="417"/>
                  </a:lnTo>
                  <a:lnTo>
                    <a:pt x="492" y="406"/>
                  </a:lnTo>
                  <a:lnTo>
                    <a:pt x="488" y="396"/>
                  </a:lnTo>
                  <a:lnTo>
                    <a:pt x="486" y="387"/>
                  </a:lnTo>
                  <a:lnTo>
                    <a:pt x="482" y="378"/>
                  </a:lnTo>
                  <a:lnTo>
                    <a:pt x="478" y="370"/>
                  </a:lnTo>
                  <a:lnTo>
                    <a:pt x="472" y="362"/>
                  </a:lnTo>
                  <a:lnTo>
                    <a:pt x="467" y="355"/>
                  </a:lnTo>
                  <a:lnTo>
                    <a:pt x="461" y="347"/>
                  </a:lnTo>
                  <a:lnTo>
                    <a:pt x="460" y="347"/>
                  </a:lnTo>
                  <a:lnTo>
                    <a:pt x="457" y="348"/>
                  </a:lnTo>
                  <a:lnTo>
                    <a:pt x="456" y="349"/>
                  </a:lnTo>
                  <a:lnTo>
                    <a:pt x="454" y="351"/>
                  </a:lnTo>
                  <a:lnTo>
                    <a:pt x="462" y="371"/>
                  </a:lnTo>
                  <a:lnTo>
                    <a:pt x="468" y="393"/>
                  </a:lnTo>
                  <a:lnTo>
                    <a:pt x="474" y="413"/>
                  </a:lnTo>
                  <a:lnTo>
                    <a:pt x="485" y="433"/>
                  </a:lnTo>
                  <a:lnTo>
                    <a:pt x="492" y="435"/>
                  </a:lnTo>
                  <a:lnTo>
                    <a:pt x="498" y="436"/>
                  </a:lnTo>
                  <a:lnTo>
                    <a:pt x="504" y="436"/>
                  </a:lnTo>
                  <a:lnTo>
                    <a:pt x="510" y="436"/>
                  </a:lnTo>
                  <a:lnTo>
                    <a:pt x="515" y="449"/>
                  </a:lnTo>
                  <a:lnTo>
                    <a:pt x="521" y="461"/>
                  </a:lnTo>
                  <a:lnTo>
                    <a:pt x="521" y="473"/>
                  </a:lnTo>
                  <a:lnTo>
                    <a:pt x="513" y="478"/>
                  </a:lnTo>
                  <a:lnTo>
                    <a:pt x="509" y="474"/>
                  </a:lnTo>
                  <a:lnTo>
                    <a:pt x="508" y="467"/>
                  </a:lnTo>
                  <a:lnTo>
                    <a:pt x="508" y="459"/>
                  </a:lnTo>
                  <a:lnTo>
                    <a:pt x="505" y="452"/>
                  </a:lnTo>
                  <a:lnTo>
                    <a:pt x="499" y="456"/>
                  </a:lnTo>
                  <a:lnTo>
                    <a:pt x="496" y="462"/>
                  </a:lnTo>
                  <a:lnTo>
                    <a:pt x="495" y="471"/>
                  </a:lnTo>
                  <a:lnTo>
                    <a:pt x="495" y="479"/>
                  </a:lnTo>
                  <a:lnTo>
                    <a:pt x="497" y="487"/>
                  </a:lnTo>
                  <a:lnTo>
                    <a:pt x="502" y="490"/>
                  </a:lnTo>
                  <a:lnTo>
                    <a:pt x="509" y="491"/>
                  </a:lnTo>
                  <a:lnTo>
                    <a:pt x="516" y="491"/>
                  </a:lnTo>
                  <a:lnTo>
                    <a:pt x="522" y="490"/>
                  </a:lnTo>
                  <a:lnTo>
                    <a:pt x="528" y="487"/>
                  </a:lnTo>
                  <a:lnTo>
                    <a:pt x="531" y="483"/>
                  </a:lnTo>
                  <a:lnTo>
                    <a:pt x="533" y="477"/>
                  </a:lnTo>
                  <a:lnTo>
                    <a:pt x="533" y="467"/>
                  </a:lnTo>
                  <a:lnTo>
                    <a:pt x="531" y="456"/>
                  </a:lnTo>
                  <a:lnTo>
                    <a:pt x="529" y="445"/>
                  </a:lnTo>
                  <a:lnTo>
                    <a:pt x="526" y="435"/>
                  </a:lnTo>
                  <a:lnTo>
                    <a:pt x="531" y="430"/>
                  </a:lnTo>
                  <a:lnTo>
                    <a:pt x="536" y="426"/>
                  </a:lnTo>
                  <a:lnTo>
                    <a:pt x="541" y="422"/>
                  </a:lnTo>
                  <a:lnTo>
                    <a:pt x="544" y="416"/>
                  </a:lnTo>
                  <a:lnTo>
                    <a:pt x="541" y="393"/>
                  </a:lnTo>
                  <a:lnTo>
                    <a:pt x="534" y="373"/>
                  </a:lnTo>
                  <a:lnTo>
                    <a:pt x="524" y="354"/>
                  </a:lnTo>
                  <a:lnTo>
                    <a:pt x="514" y="335"/>
                  </a:lnTo>
                  <a:lnTo>
                    <a:pt x="520" y="333"/>
                  </a:lnTo>
                  <a:lnTo>
                    <a:pt x="526" y="331"/>
                  </a:lnTo>
                  <a:lnTo>
                    <a:pt x="532" y="329"/>
                  </a:lnTo>
                  <a:lnTo>
                    <a:pt x="537" y="326"/>
                  </a:lnTo>
                  <a:lnTo>
                    <a:pt x="543" y="322"/>
                  </a:lnTo>
                  <a:lnTo>
                    <a:pt x="547" y="317"/>
                  </a:lnTo>
                  <a:lnTo>
                    <a:pt x="551" y="313"/>
                  </a:lnTo>
                  <a:lnTo>
                    <a:pt x="553" y="307"/>
                  </a:lnTo>
                  <a:lnTo>
                    <a:pt x="554" y="291"/>
                  </a:lnTo>
                  <a:lnTo>
                    <a:pt x="550" y="275"/>
                  </a:lnTo>
                  <a:lnTo>
                    <a:pt x="542" y="261"/>
                  </a:lnTo>
                  <a:lnTo>
                    <a:pt x="531" y="248"/>
                  </a:lnTo>
                  <a:lnTo>
                    <a:pt x="517" y="239"/>
                  </a:lnTo>
                  <a:lnTo>
                    <a:pt x="503" y="231"/>
                  </a:lnTo>
                  <a:lnTo>
                    <a:pt x="488" y="224"/>
                  </a:lnTo>
                  <a:lnTo>
                    <a:pt x="474" y="217"/>
                  </a:lnTo>
                  <a:lnTo>
                    <a:pt x="460" y="212"/>
                  </a:lnTo>
                  <a:lnTo>
                    <a:pt x="446" y="208"/>
                  </a:lnTo>
                  <a:lnTo>
                    <a:pt x="430" y="203"/>
                  </a:lnTo>
                  <a:lnTo>
                    <a:pt x="415" y="201"/>
                  </a:lnTo>
                  <a:lnTo>
                    <a:pt x="416" y="208"/>
                  </a:lnTo>
                  <a:lnTo>
                    <a:pt x="432" y="212"/>
                  </a:lnTo>
                  <a:lnTo>
                    <a:pt x="449" y="218"/>
                  </a:lnTo>
                  <a:lnTo>
                    <a:pt x="466" y="226"/>
                  </a:lnTo>
                  <a:lnTo>
                    <a:pt x="483" y="234"/>
                  </a:lnTo>
                  <a:lnTo>
                    <a:pt x="498" y="243"/>
                  </a:lnTo>
                  <a:lnTo>
                    <a:pt x="511" y="252"/>
                  </a:lnTo>
                  <a:lnTo>
                    <a:pt x="521" y="262"/>
                  </a:lnTo>
                  <a:lnTo>
                    <a:pt x="528" y="272"/>
                  </a:lnTo>
                  <a:lnTo>
                    <a:pt x="530" y="279"/>
                  </a:lnTo>
                  <a:lnTo>
                    <a:pt x="531" y="287"/>
                  </a:lnTo>
                  <a:lnTo>
                    <a:pt x="531" y="294"/>
                  </a:lnTo>
                  <a:lnTo>
                    <a:pt x="530" y="300"/>
                  </a:lnTo>
                  <a:lnTo>
                    <a:pt x="525" y="307"/>
                  </a:lnTo>
                  <a:lnTo>
                    <a:pt x="519" y="310"/>
                  </a:lnTo>
                  <a:lnTo>
                    <a:pt x="514" y="313"/>
                  </a:lnTo>
                  <a:lnTo>
                    <a:pt x="506" y="315"/>
                  </a:lnTo>
                  <a:lnTo>
                    <a:pt x="500" y="315"/>
                  </a:lnTo>
                  <a:lnTo>
                    <a:pt x="492" y="316"/>
                  </a:lnTo>
                  <a:lnTo>
                    <a:pt x="483" y="315"/>
                  </a:lnTo>
                  <a:lnTo>
                    <a:pt x="473" y="315"/>
                  </a:lnTo>
                  <a:lnTo>
                    <a:pt x="460" y="311"/>
                  </a:lnTo>
                  <a:lnTo>
                    <a:pt x="448" y="304"/>
                  </a:lnTo>
                  <a:lnTo>
                    <a:pt x="437" y="294"/>
                  </a:lnTo>
                  <a:lnTo>
                    <a:pt x="428" y="282"/>
                  </a:lnTo>
                  <a:lnTo>
                    <a:pt x="420" y="271"/>
                  </a:lnTo>
                  <a:lnTo>
                    <a:pt x="413" y="258"/>
                  </a:lnTo>
                  <a:lnTo>
                    <a:pt x="406" y="245"/>
                  </a:lnTo>
                  <a:lnTo>
                    <a:pt x="401" y="233"/>
                  </a:lnTo>
                  <a:lnTo>
                    <a:pt x="405" y="235"/>
                  </a:lnTo>
                  <a:lnTo>
                    <a:pt x="413" y="240"/>
                  </a:lnTo>
                  <a:lnTo>
                    <a:pt x="423" y="246"/>
                  </a:lnTo>
                  <a:lnTo>
                    <a:pt x="436" y="252"/>
                  </a:lnTo>
                  <a:lnTo>
                    <a:pt x="449" y="261"/>
                  </a:lnTo>
                  <a:lnTo>
                    <a:pt x="461" y="268"/>
                  </a:lnTo>
                  <a:lnTo>
                    <a:pt x="470" y="276"/>
                  </a:lnTo>
                  <a:lnTo>
                    <a:pt x="477" y="283"/>
                  </a:lnTo>
                  <a:lnTo>
                    <a:pt x="473" y="289"/>
                  </a:lnTo>
                  <a:lnTo>
                    <a:pt x="468" y="292"/>
                  </a:lnTo>
                  <a:lnTo>
                    <a:pt x="465" y="293"/>
                  </a:lnTo>
                  <a:lnTo>
                    <a:pt x="465" y="294"/>
                  </a:lnTo>
                  <a:lnTo>
                    <a:pt x="470" y="295"/>
                  </a:lnTo>
                  <a:lnTo>
                    <a:pt x="474" y="295"/>
                  </a:lnTo>
                  <a:lnTo>
                    <a:pt x="479" y="295"/>
                  </a:lnTo>
                  <a:lnTo>
                    <a:pt x="483" y="294"/>
                  </a:lnTo>
                  <a:lnTo>
                    <a:pt x="486" y="289"/>
                  </a:lnTo>
                  <a:lnTo>
                    <a:pt x="486" y="283"/>
                  </a:lnTo>
                  <a:lnTo>
                    <a:pt x="485" y="277"/>
                  </a:lnTo>
                  <a:lnTo>
                    <a:pt x="485" y="272"/>
                  </a:lnTo>
                  <a:lnTo>
                    <a:pt x="479" y="265"/>
                  </a:lnTo>
                  <a:lnTo>
                    <a:pt x="469" y="257"/>
                  </a:lnTo>
                  <a:lnTo>
                    <a:pt x="459" y="248"/>
                  </a:lnTo>
                  <a:lnTo>
                    <a:pt x="447" y="240"/>
                  </a:lnTo>
                  <a:lnTo>
                    <a:pt x="434" y="232"/>
                  </a:lnTo>
                  <a:lnTo>
                    <a:pt x="420" y="225"/>
                  </a:lnTo>
                  <a:lnTo>
                    <a:pt x="407" y="219"/>
                  </a:lnTo>
                  <a:lnTo>
                    <a:pt x="396" y="215"/>
                  </a:lnTo>
                  <a:lnTo>
                    <a:pt x="391" y="210"/>
                  </a:lnTo>
                  <a:lnTo>
                    <a:pt x="390" y="204"/>
                  </a:lnTo>
                  <a:lnTo>
                    <a:pt x="390" y="198"/>
                  </a:lnTo>
                  <a:lnTo>
                    <a:pt x="391" y="193"/>
                  </a:lnTo>
                  <a:lnTo>
                    <a:pt x="392" y="191"/>
                  </a:lnTo>
                  <a:lnTo>
                    <a:pt x="394" y="189"/>
                  </a:lnTo>
                  <a:lnTo>
                    <a:pt x="395" y="185"/>
                  </a:lnTo>
                  <a:lnTo>
                    <a:pt x="396" y="183"/>
                  </a:lnTo>
                  <a:lnTo>
                    <a:pt x="401" y="183"/>
                  </a:lnTo>
                  <a:lnTo>
                    <a:pt x="405" y="183"/>
                  </a:lnTo>
                  <a:lnTo>
                    <a:pt x="411" y="183"/>
                  </a:lnTo>
                  <a:lnTo>
                    <a:pt x="415" y="183"/>
                  </a:lnTo>
                  <a:lnTo>
                    <a:pt x="419" y="183"/>
                  </a:lnTo>
                  <a:lnTo>
                    <a:pt x="424" y="184"/>
                  </a:lnTo>
                  <a:lnTo>
                    <a:pt x="428" y="186"/>
                  </a:lnTo>
                  <a:lnTo>
                    <a:pt x="432" y="190"/>
                  </a:lnTo>
                  <a:lnTo>
                    <a:pt x="436" y="187"/>
                  </a:lnTo>
                  <a:lnTo>
                    <a:pt x="443" y="184"/>
                  </a:lnTo>
                  <a:lnTo>
                    <a:pt x="452" y="181"/>
                  </a:lnTo>
                  <a:lnTo>
                    <a:pt x="463" y="179"/>
                  </a:lnTo>
                  <a:lnTo>
                    <a:pt x="474" y="177"/>
                  </a:lnTo>
                  <a:lnTo>
                    <a:pt x="487" y="177"/>
                  </a:lnTo>
                  <a:lnTo>
                    <a:pt x="500" y="179"/>
                  </a:lnTo>
                  <a:lnTo>
                    <a:pt x="513" y="184"/>
                  </a:lnTo>
                  <a:lnTo>
                    <a:pt x="527" y="192"/>
                  </a:lnTo>
                  <a:lnTo>
                    <a:pt x="543" y="200"/>
                  </a:lnTo>
                  <a:lnTo>
                    <a:pt x="559" y="210"/>
                  </a:lnTo>
                  <a:lnTo>
                    <a:pt x="576" y="218"/>
                  </a:lnTo>
                  <a:lnTo>
                    <a:pt x="592" y="227"/>
                  </a:lnTo>
                  <a:lnTo>
                    <a:pt x="605" y="233"/>
                  </a:lnTo>
                  <a:lnTo>
                    <a:pt x="615" y="239"/>
                  </a:lnTo>
                  <a:lnTo>
                    <a:pt x="620" y="242"/>
                  </a:lnTo>
                  <a:lnTo>
                    <a:pt x="631" y="246"/>
                  </a:lnTo>
                  <a:lnTo>
                    <a:pt x="643" y="250"/>
                  </a:lnTo>
                  <a:lnTo>
                    <a:pt x="655" y="254"/>
                  </a:lnTo>
                  <a:lnTo>
                    <a:pt x="666" y="256"/>
                  </a:lnTo>
                  <a:lnTo>
                    <a:pt x="678" y="258"/>
                  </a:lnTo>
                  <a:lnTo>
                    <a:pt x="691" y="259"/>
                  </a:lnTo>
                  <a:lnTo>
                    <a:pt x="703" y="259"/>
                  </a:lnTo>
                  <a:lnTo>
                    <a:pt x="714" y="259"/>
                  </a:lnTo>
                  <a:lnTo>
                    <a:pt x="726" y="258"/>
                  </a:lnTo>
                  <a:lnTo>
                    <a:pt x="738" y="256"/>
                  </a:lnTo>
                  <a:lnTo>
                    <a:pt x="749" y="254"/>
                  </a:lnTo>
                  <a:lnTo>
                    <a:pt x="760" y="249"/>
                  </a:lnTo>
                  <a:lnTo>
                    <a:pt x="771" y="245"/>
                  </a:lnTo>
                  <a:lnTo>
                    <a:pt x="781" y="239"/>
                  </a:lnTo>
                  <a:lnTo>
                    <a:pt x="791" y="232"/>
                  </a:lnTo>
                  <a:lnTo>
                    <a:pt x="800" y="225"/>
                  </a:lnTo>
                  <a:lnTo>
                    <a:pt x="812" y="214"/>
                  </a:lnTo>
                  <a:lnTo>
                    <a:pt x="824" y="202"/>
                  </a:lnTo>
                  <a:lnTo>
                    <a:pt x="833" y="190"/>
                  </a:lnTo>
                  <a:lnTo>
                    <a:pt x="840" y="176"/>
                  </a:lnTo>
                  <a:lnTo>
                    <a:pt x="846" y="162"/>
                  </a:lnTo>
                  <a:lnTo>
                    <a:pt x="851" y="147"/>
                  </a:lnTo>
                  <a:lnTo>
                    <a:pt x="854" y="132"/>
                  </a:lnTo>
                  <a:lnTo>
                    <a:pt x="855" y="116"/>
                  </a:lnTo>
                  <a:lnTo>
                    <a:pt x="858" y="101"/>
                  </a:lnTo>
                  <a:lnTo>
                    <a:pt x="863" y="85"/>
                  </a:lnTo>
                  <a:lnTo>
                    <a:pt x="872" y="72"/>
                  </a:lnTo>
                  <a:lnTo>
                    <a:pt x="884" y="65"/>
                  </a:lnTo>
                  <a:lnTo>
                    <a:pt x="899" y="81"/>
                  </a:lnTo>
                  <a:lnTo>
                    <a:pt x="907" y="107"/>
                  </a:lnTo>
                  <a:lnTo>
                    <a:pt x="911" y="133"/>
                  </a:lnTo>
                  <a:lnTo>
                    <a:pt x="914" y="146"/>
                  </a:lnTo>
                  <a:lnTo>
                    <a:pt x="915" y="145"/>
                  </a:lnTo>
                  <a:lnTo>
                    <a:pt x="921" y="166"/>
                  </a:lnTo>
                  <a:lnTo>
                    <a:pt x="932" y="185"/>
                  </a:lnTo>
                  <a:lnTo>
                    <a:pt x="944" y="203"/>
                  </a:lnTo>
                  <a:lnTo>
                    <a:pt x="958" y="220"/>
                  </a:lnTo>
                  <a:lnTo>
                    <a:pt x="972" y="239"/>
                  </a:lnTo>
                  <a:lnTo>
                    <a:pt x="983" y="258"/>
                  </a:lnTo>
                  <a:lnTo>
                    <a:pt x="990" y="279"/>
                  </a:lnTo>
                  <a:lnTo>
                    <a:pt x="992" y="304"/>
                  </a:lnTo>
                  <a:lnTo>
                    <a:pt x="993" y="320"/>
                  </a:lnTo>
                  <a:lnTo>
                    <a:pt x="992" y="335"/>
                  </a:lnTo>
                  <a:lnTo>
                    <a:pt x="991" y="351"/>
                  </a:lnTo>
                  <a:lnTo>
                    <a:pt x="988" y="365"/>
                  </a:lnTo>
                  <a:lnTo>
                    <a:pt x="983" y="379"/>
                  </a:lnTo>
                  <a:lnTo>
                    <a:pt x="975" y="392"/>
                  </a:lnTo>
                  <a:lnTo>
                    <a:pt x="966" y="404"/>
                  </a:lnTo>
                  <a:lnTo>
                    <a:pt x="952" y="412"/>
                  </a:lnTo>
                  <a:lnTo>
                    <a:pt x="950" y="413"/>
                  </a:lnTo>
                  <a:lnTo>
                    <a:pt x="942" y="414"/>
                  </a:lnTo>
                  <a:lnTo>
                    <a:pt x="933" y="417"/>
                  </a:lnTo>
                  <a:lnTo>
                    <a:pt x="919" y="420"/>
                  </a:lnTo>
                  <a:lnTo>
                    <a:pt x="902" y="424"/>
                  </a:lnTo>
                  <a:lnTo>
                    <a:pt x="884" y="428"/>
                  </a:lnTo>
                  <a:lnTo>
                    <a:pt x="863" y="433"/>
                  </a:lnTo>
                  <a:lnTo>
                    <a:pt x="843" y="437"/>
                  </a:lnTo>
                  <a:lnTo>
                    <a:pt x="822" y="442"/>
                  </a:lnTo>
                  <a:lnTo>
                    <a:pt x="802" y="446"/>
                  </a:lnTo>
                  <a:lnTo>
                    <a:pt x="781" y="451"/>
                  </a:lnTo>
                  <a:lnTo>
                    <a:pt x="762" y="455"/>
                  </a:lnTo>
                  <a:lnTo>
                    <a:pt x="746" y="458"/>
                  </a:lnTo>
                  <a:lnTo>
                    <a:pt x="732" y="460"/>
                  </a:lnTo>
                  <a:lnTo>
                    <a:pt x="722" y="461"/>
                  </a:lnTo>
                  <a:lnTo>
                    <a:pt x="714" y="462"/>
                  </a:lnTo>
                  <a:lnTo>
                    <a:pt x="700" y="462"/>
                  </a:lnTo>
                  <a:lnTo>
                    <a:pt x="687" y="461"/>
                  </a:lnTo>
                  <a:lnTo>
                    <a:pt x="673" y="459"/>
                  </a:lnTo>
                  <a:lnTo>
                    <a:pt x="659" y="458"/>
                  </a:lnTo>
                  <a:lnTo>
                    <a:pt x="645" y="456"/>
                  </a:lnTo>
                  <a:lnTo>
                    <a:pt x="631" y="455"/>
                  </a:lnTo>
                  <a:lnTo>
                    <a:pt x="619" y="456"/>
                  </a:lnTo>
                  <a:lnTo>
                    <a:pt x="609" y="457"/>
                  </a:lnTo>
                  <a:lnTo>
                    <a:pt x="597" y="462"/>
                  </a:lnTo>
                  <a:lnTo>
                    <a:pt x="581" y="470"/>
                  </a:lnTo>
                  <a:lnTo>
                    <a:pt x="564" y="479"/>
                  </a:lnTo>
                  <a:lnTo>
                    <a:pt x="544" y="491"/>
                  </a:lnTo>
                  <a:lnTo>
                    <a:pt x="524" y="502"/>
                  </a:lnTo>
                  <a:lnTo>
                    <a:pt x="503" y="510"/>
                  </a:lnTo>
                  <a:lnTo>
                    <a:pt x="484" y="517"/>
                  </a:lnTo>
                  <a:lnTo>
                    <a:pt x="466" y="520"/>
                  </a:lnTo>
                  <a:lnTo>
                    <a:pt x="464" y="520"/>
                  </a:lnTo>
                  <a:lnTo>
                    <a:pt x="460" y="520"/>
                  </a:lnTo>
                  <a:lnTo>
                    <a:pt x="451" y="520"/>
                  </a:lnTo>
                  <a:lnTo>
                    <a:pt x="440" y="520"/>
                  </a:lnTo>
                  <a:lnTo>
                    <a:pt x="428" y="521"/>
                  </a:lnTo>
                  <a:lnTo>
                    <a:pt x="413" y="521"/>
                  </a:lnTo>
                  <a:lnTo>
                    <a:pt x="396" y="521"/>
                  </a:lnTo>
                  <a:lnTo>
                    <a:pt x="378" y="521"/>
                  </a:lnTo>
                  <a:lnTo>
                    <a:pt x="357" y="521"/>
                  </a:lnTo>
                  <a:lnTo>
                    <a:pt x="337" y="520"/>
                  </a:lnTo>
                  <a:lnTo>
                    <a:pt x="317" y="520"/>
                  </a:lnTo>
                  <a:lnTo>
                    <a:pt x="295" y="519"/>
                  </a:lnTo>
                  <a:lnTo>
                    <a:pt x="274" y="518"/>
                  </a:lnTo>
                  <a:lnTo>
                    <a:pt x="254" y="517"/>
                  </a:lnTo>
                  <a:lnTo>
                    <a:pt x="235" y="516"/>
                  </a:lnTo>
                  <a:lnTo>
                    <a:pt x="216" y="514"/>
                  </a:lnTo>
                  <a:lnTo>
                    <a:pt x="180" y="509"/>
                  </a:lnTo>
                  <a:lnTo>
                    <a:pt x="151" y="505"/>
                  </a:lnTo>
                  <a:lnTo>
                    <a:pt x="124" y="502"/>
                  </a:lnTo>
                  <a:lnTo>
                    <a:pt x="103" y="498"/>
                  </a:lnTo>
                  <a:lnTo>
                    <a:pt x="84" y="494"/>
                  </a:lnTo>
                  <a:lnTo>
                    <a:pt x="73" y="492"/>
                  </a:lnTo>
                  <a:lnTo>
                    <a:pt x="64" y="491"/>
                  </a:lnTo>
                  <a:lnTo>
                    <a:pt x="62" y="490"/>
                  </a:lnTo>
                  <a:lnTo>
                    <a:pt x="55" y="491"/>
                  </a:lnTo>
                  <a:lnTo>
                    <a:pt x="51" y="494"/>
                  </a:lnTo>
                  <a:lnTo>
                    <a:pt x="49" y="498"/>
                  </a:lnTo>
                  <a:lnTo>
                    <a:pt x="49" y="499"/>
                  </a:lnTo>
                  <a:lnTo>
                    <a:pt x="87" y="507"/>
                  </a:lnTo>
                  <a:lnTo>
                    <a:pt x="125" y="515"/>
                  </a:lnTo>
                  <a:lnTo>
                    <a:pt x="162" y="521"/>
                  </a:lnTo>
                  <a:lnTo>
                    <a:pt x="201" y="526"/>
                  </a:lnTo>
                  <a:lnTo>
                    <a:pt x="237" y="530"/>
                  </a:lnTo>
                  <a:lnTo>
                    <a:pt x="273" y="533"/>
                  </a:lnTo>
                  <a:lnTo>
                    <a:pt x="307" y="536"/>
                  </a:lnTo>
                  <a:lnTo>
                    <a:pt x="339" y="537"/>
                  </a:lnTo>
                  <a:lnTo>
                    <a:pt x="369" y="538"/>
                  </a:lnTo>
                  <a:lnTo>
                    <a:pt x="396" y="539"/>
                  </a:lnTo>
                  <a:lnTo>
                    <a:pt x="420" y="539"/>
                  </a:lnTo>
                  <a:lnTo>
                    <a:pt x="440" y="539"/>
                  </a:lnTo>
                  <a:lnTo>
                    <a:pt x="457" y="539"/>
                  </a:lnTo>
                  <a:lnTo>
                    <a:pt x="469" y="538"/>
                  </a:lnTo>
                  <a:lnTo>
                    <a:pt x="478" y="538"/>
                  </a:lnTo>
                  <a:lnTo>
                    <a:pt x="480" y="538"/>
                  </a:lnTo>
                  <a:lnTo>
                    <a:pt x="497" y="533"/>
                  </a:lnTo>
                  <a:lnTo>
                    <a:pt x="514" y="525"/>
                  </a:lnTo>
                  <a:lnTo>
                    <a:pt x="531" y="516"/>
                  </a:lnTo>
                  <a:lnTo>
                    <a:pt x="548" y="507"/>
                  </a:lnTo>
                  <a:lnTo>
                    <a:pt x="563" y="498"/>
                  </a:lnTo>
                  <a:lnTo>
                    <a:pt x="578" y="490"/>
                  </a:lnTo>
                  <a:lnTo>
                    <a:pt x="591" y="484"/>
                  </a:lnTo>
                  <a:lnTo>
                    <a:pt x="601" y="479"/>
                  </a:lnTo>
                  <a:lnTo>
                    <a:pt x="612" y="477"/>
                  </a:lnTo>
                  <a:lnTo>
                    <a:pt x="624" y="477"/>
                  </a:lnTo>
                  <a:lnTo>
                    <a:pt x="636" y="477"/>
                  </a:lnTo>
                  <a:lnTo>
                    <a:pt x="649" y="477"/>
                  </a:lnTo>
                  <a:lnTo>
                    <a:pt x="663" y="478"/>
                  </a:lnTo>
                  <a:lnTo>
                    <a:pt x="677" y="479"/>
                  </a:lnTo>
                  <a:lnTo>
                    <a:pt x="691" y="481"/>
                  </a:lnTo>
                  <a:lnTo>
                    <a:pt x="704" y="481"/>
                  </a:lnTo>
                  <a:lnTo>
                    <a:pt x="709" y="481"/>
                  </a:lnTo>
                  <a:lnTo>
                    <a:pt x="717" y="479"/>
                  </a:lnTo>
                  <a:lnTo>
                    <a:pt x="730" y="477"/>
                  </a:lnTo>
                  <a:lnTo>
                    <a:pt x="747" y="474"/>
                  </a:lnTo>
                  <a:lnTo>
                    <a:pt x="765" y="471"/>
                  </a:lnTo>
                  <a:lnTo>
                    <a:pt x="786" y="467"/>
                  </a:lnTo>
                  <a:lnTo>
                    <a:pt x="808" y="462"/>
                  </a:lnTo>
                  <a:lnTo>
                    <a:pt x="830" y="458"/>
                  </a:lnTo>
                  <a:lnTo>
                    <a:pt x="852" y="454"/>
                  </a:lnTo>
                  <a:lnTo>
                    <a:pt x="874" y="450"/>
                  </a:lnTo>
                  <a:lnTo>
                    <a:pt x="894" y="444"/>
                  </a:lnTo>
                  <a:lnTo>
                    <a:pt x="912" y="441"/>
                  </a:lnTo>
                  <a:lnTo>
                    <a:pt x="927" y="437"/>
                  </a:lnTo>
                  <a:lnTo>
                    <a:pt x="940" y="434"/>
                  </a:lnTo>
                  <a:lnTo>
                    <a:pt x="949" y="432"/>
                  </a:lnTo>
                  <a:lnTo>
                    <a:pt x="953" y="429"/>
                  </a:lnTo>
                  <a:lnTo>
                    <a:pt x="956" y="434"/>
                  </a:lnTo>
                  <a:lnTo>
                    <a:pt x="958" y="438"/>
                  </a:lnTo>
                  <a:lnTo>
                    <a:pt x="958" y="443"/>
                  </a:lnTo>
                  <a:lnTo>
                    <a:pt x="955" y="449"/>
                  </a:lnTo>
                  <a:lnTo>
                    <a:pt x="942" y="453"/>
                  </a:lnTo>
                  <a:lnTo>
                    <a:pt x="927" y="457"/>
                  </a:lnTo>
                  <a:lnTo>
                    <a:pt x="910" y="460"/>
                  </a:lnTo>
                  <a:lnTo>
                    <a:pt x="892" y="465"/>
                  </a:lnTo>
                  <a:lnTo>
                    <a:pt x="873" y="468"/>
                  </a:lnTo>
                  <a:lnTo>
                    <a:pt x="853" y="471"/>
                  </a:lnTo>
                  <a:lnTo>
                    <a:pt x="833" y="474"/>
                  </a:lnTo>
                  <a:lnTo>
                    <a:pt x="812" y="477"/>
                  </a:lnTo>
                  <a:lnTo>
                    <a:pt x="793" y="479"/>
                  </a:lnTo>
                  <a:lnTo>
                    <a:pt x="775" y="483"/>
                  </a:lnTo>
                  <a:lnTo>
                    <a:pt x="758" y="484"/>
                  </a:lnTo>
                  <a:lnTo>
                    <a:pt x="743" y="486"/>
                  </a:lnTo>
                  <a:lnTo>
                    <a:pt x="731" y="487"/>
                  </a:lnTo>
                  <a:lnTo>
                    <a:pt x="722" y="488"/>
                  </a:lnTo>
                  <a:lnTo>
                    <a:pt x="716" y="489"/>
                  </a:lnTo>
                  <a:lnTo>
                    <a:pt x="714" y="489"/>
                  </a:lnTo>
                  <a:lnTo>
                    <a:pt x="698" y="490"/>
                  </a:lnTo>
                  <a:lnTo>
                    <a:pt x="683" y="490"/>
                  </a:lnTo>
                  <a:lnTo>
                    <a:pt x="667" y="490"/>
                  </a:lnTo>
                  <a:lnTo>
                    <a:pt x="652" y="490"/>
                  </a:lnTo>
                  <a:lnTo>
                    <a:pt x="638" y="491"/>
                  </a:lnTo>
                  <a:lnTo>
                    <a:pt x="624" y="493"/>
                  </a:lnTo>
                  <a:lnTo>
                    <a:pt x="610" y="497"/>
                  </a:lnTo>
                  <a:lnTo>
                    <a:pt x="596" y="502"/>
                  </a:lnTo>
                  <a:lnTo>
                    <a:pt x="515" y="539"/>
                  </a:lnTo>
                  <a:lnTo>
                    <a:pt x="498" y="547"/>
                  </a:lnTo>
                  <a:lnTo>
                    <a:pt x="481" y="552"/>
                  </a:lnTo>
                  <a:lnTo>
                    <a:pt x="464" y="555"/>
                  </a:lnTo>
                  <a:lnTo>
                    <a:pt x="446" y="557"/>
                  </a:lnTo>
                  <a:lnTo>
                    <a:pt x="429" y="557"/>
                  </a:lnTo>
                  <a:lnTo>
                    <a:pt x="411" y="558"/>
                  </a:lnTo>
                  <a:lnTo>
                    <a:pt x="392" y="558"/>
                  </a:lnTo>
                  <a:lnTo>
                    <a:pt x="375" y="558"/>
                  </a:lnTo>
                  <a:lnTo>
                    <a:pt x="372" y="558"/>
                  </a:lnTo>
                  <a:lnTo>
                    <a:pt x="364" y="557"/>
                  </a:lnTo>
                  <a:lnTo>
                    <a:pt x="351" y="556"/>
                  </a:lnTo>
                  <a:lnTo>
                    <a:pt x="333" y="555"/>
                  </a:lnTo>
                  <a:lnTo>
                    <a:pt x="313" y="553"/>
                  </a:lnTo>
                  <a:lnTo>
                    <a:pt x="288" y="551"/>
                  </a:lnTo>
                  <a:lnTo>
                    <a:pt x="262" y="548"/>
                  </a:lnTo>
                  <a:lnTo>
                    <a:pt x="236" y="546"/>
                  </a:lnTo>
                  <a:lnTo>
                    <a:pt x="208" y="542"/>
                  </a:lnTo>
                  <a:lnTo>
                    <a:pt x="179" y="539"/>
                  </a:lnTo>
                  <a:lnTo>
                    <a:pt x="153" y="535"/>
                  </a:lnTo>
                  <a:lnTo>
                    <a:pt x="126" y="532"/>
                  </a:lnTo>
                  <a:lnTo>
                    <a:pt x="103" y="527"/>
                  </a:lnTo>
                  <a:lnTo>
                    <a:pt x="81" y="523"/>
                  </a:lnTo>
                  <a:lnTo>
                    <a:pt x="63" y="519"/>
                  </a:lnTo>
                  <a:lnTo>
                    <a:pt x="49" y="515"/>
                  </a:lnTo>
                  <a:lnTo>
                    <a:pt x="39" y="507"/>
                  </a:lnTo>
                  <a:lnTo>
                    <a:pt x="30" y="498"/>
                  </a:lnTo>
                  <a:lnTo>
                    <a:pt x="23" y="486"/>
                  </a:lnTo>
                  <a:lnTo>
                    <a:pt x="17" y="474"/>
                  </a:lnTo>
                  <a:lnTo>
                    <a:pt x="12" y="463"/>
                  </a:lnTo>
                  <a:lnTo>
                    <a:pt x="9" y="454"/>
                  </a:lnTo>
                  <a:lnTo>
                    <a:pt x="6" y="447"/>
                  </a:lnTo>
                  <a:lnTo>
                    <a:pt x="4" y="445"/>
                  </a:lnTo>
                  <a:lnTo>
                    <a:pt x="0" y="462"/>
                  </a:lnTo>
                  <a:lnTo>
                    <a:pt x="0" y="481"/>
                  </a:lnTo>
                  <a:lnTo>
                    <a:pt x="6" y="498"/>
                  </a:lnTo>
                  <a:lnTo>
                    <a:pt x="15" y="513"/>
                  </a:lnTo>
                  <a:lnTo>
                    <a:pt x="29" y="524"/>
                  </a:lnTo>
                  <a:lnTo>
                    <a:pt x="44" y="534"/>
                  </a:lnTo>
                  <a:lnTo>
                    <a:pt x="60" y="540"/>
                  </a:lnTo>
                  <a:lnTo>
                    <a:pt x="77" y="544"/>
                  </a:lnTo>
                  <a:lnTo>
                    <a:pt x="94" y="548"/>
                  </a:lnTo>
                  <a:lnTo>
                    <a:pt x="112" y="551"/>
                  </a:lnTo>
                  <a:lnTo>
                    <a:pt x="129" y="553"/>
                  </a:lnTo>
                  <a:lnTo>
                    <a:pt x="146" y="556"/>
                  </a:lnTo>
                  <a:lnTo>
                    <a:pt x="147" y="558"/>
                  </a:lnTo>
                  <a:lnTo>
                    <a:pt x="146" y="562"/>
                  </a:lnTo>
                  <a:lnTo>
                    <a:pt x="145" y="564"/>
                  </a:lnTo>
                  <a:lnTo>
                    <a:pt x="143" y="566"/>
                  </a:lnTo>
                  <a:lnTo>
                    <a:pt x="139" y="569"/>
                  </a:lnTo>
                  <a:lnTo>
                    <a:pt x="135" y="570"/>
                  </a:lnTo>
                  <a:lnTo>
                    <a:pt x="129" y="571"/>
                  </a:lnTo>
                  <a:lnTo>
                    <a:pt x="125" y="571"/>
                  </a:lnTo>
                  <a:lnTo>
                    <a:pt x="120" y="570"/>
                  </a:lnTo>
                  <a:lnTo>
                    <a:pt x="114" y="570"/>
                  </a:lnTo>
                  <a:lnTo>
                    <a:pt x="110" y="569"/>
                  </a:lnTo>
                  <a:lnTo>
                    <a:pt x="106" y="570"/>
                  </a:lnTo>
                  <a:lnTo>
                    <a:pt x="108" y="572"/>
                  </a:lnTo>
                  <a:lnTo>
                    <a:pt x="114" y="574"/>
                  </a:lnTo>
                  <a:lnTo>
                    <a:pt x="122" y="578"/>
                  </a:lnTo>
                  <a:lnTo>
                    <a:pt x="131" y="580"/>
                  </a:lnTo>
                  <a:lnTo>
                    <a:pt x="141" y="581"/>
                  </a:lnTo>
                  <a:lnTo>
                    <a:pt x="149" y="582"/>
                  </a:lnTo>
                  <a:lnTo>
                    <a:pt x="157" y="582"/>
                  </a:lnTo>
                  <a:lnTo>
                    <a:pt x="161" y="581"/>
                  </a:lnTo>
                  <a:lnTo>
                    <a:pt x="165" y="576"/>
                  </a:lnTo>
                  <a:lnTo>
                    <a:pt x="170" y="570"/>
                  </a:lnTo>
                  <a:lnTo>
                    <a:pt x="172" y="563"/>
                  </a:lnTo>
                  <a:lnTo>
                    <a:pt x="174" y="557"/>
                  </a:lnTo>
                  <a:lnTo>
                    <a:pt x="290" y="567"/>
                  </a:lnTo>
                  <a:lnTo>
                    <a:pt x="290" y="569"/>
                  </a:lnTo>
                  <a:lnTo>
                    <a:pt x="290" y="572"/>
                  </a:lnTo>
                  <a:lnTo>
                    <a:pt x="289" y="575"/>
                  </a:lnTo>
                  <a:lnTo>
                    <a:pt x="288" y="578"/>
                  </a:lnTo>
                  <a:lnTo>
                    <a:pt x="284" y="580"/>
                  </a:lnTo>
                  <a:lnTo>
                    <a:pt x="278" y="581"/>
                  </a:lnTo>
                  <a:lnTo>
                    <a:pt x="273" y="581"/>
                  </a:lnTo>
                  <a:lnTo>
                    <a:pt x="269" y="582"/>
                  </a:lnTo>
                  <a:lnTo>
                    <a:pt x="264" y="581"/>
                  </a:lnTo>
                  <a:lnTo>
                    <a:pt x="258" y="580"/>
                  </a:lnTo>
                  <a:lnTo>
                    <a:pt x="253" y="579"/>
                  </a:lnTo>
                  <a:lnTo>
                    <a:pt x="249" y="576"/>
                  </a:lnTo>
                  <a:lnTo>
                    <a:pt x="246" y="578"/>
                  </a:lnTo>
                  <a:lnTo>
                    <a:pt x="244" y="580"/>
                  </a:lnTo>
                  <a:lnTo>
                    <a:pt x="243" y="583"/>
                  </a:lnTo>
                  <a:lnTo>
                    <a:pt x="245" y="586"/>
                  </a:lnTo>
                  <a:lnTo>
                    <a:pt x="253" y="589"/>
                  </a:lnTo>
                  <a:lnTo>
                    <a:pt x="260" y="592"/>
                  </a:lnTo>
                  <a:lnTo>
                    <a:pt x="268" y="595"/>
                  </a:lnTo>
                  <a:lnTo>
                    <a:pt x="276" y="597"/>
                  </a:lnTo>
                  <a:lnTo>
                    <a:pt x="285" y="597"/>
                  </a:lnTo>
                  <a:lnTo>
                    <a:pt x="292" y="596"/>
                  </a:lnTo>
                  <a:lnTo>
                    <a:pt x="300" y="592"/>
                  </a:lnTo>
                  <a:lnTo>
                    <a:pt x="307" y="588"/>
                  </a:lnTo>
                  <a:lnTo>
                    <a:pt x="310" y="583"/>
                  </a:lnTo>
                  <a:lnTo>
                    <a:pt x="313" y="575"/>
                  </a:lnTo>
                  <a:lnTo>
                    <a:pt x="316" y="569"/>
                  </a:lnTo>
                  <a:lnTo>
                    <a:pt x="323" y="567"/>
                  </a:lnTo>
                  <a:lnTo>
                    <a:pt x="338" y="569"/>
                  </a:lnTo>
                  <a:lnTo>
                    <a:pt x="352" y="570"/>
                  </a:lnTo>
                  <a:lnTo>
                    <a:pt x="367" y="571"/>
                  </a:lnTo>
                  <a:lnTo>
                    <a:pt x="381" y="571"/>
                  </a:lnTo>
                  <a:lnTo>
                    <a:pt x="396" y="572"/>
                  </a:lnTo>
                  <a:lnTo>
                    <a:pt x="409" y="572"/>
                  </a:lnTo>
                  <a:lnTo>
                    <a:pt x="424" y="572"/>
                  </a:lnTo>
                  <a:lnTo>
                    <a:pt x="439" y="572"/>
                  </a:lnTo>
                  <a:lnTo>
                    <a:pt x="440" y="575"/>
                  </a:lnTo>
                  <a:lnTo>
                    <a:pt x="440" y="580"/>
                  </a:lnTo>
                  <a:lnTo>
                    <a:pt x="438" y="583"/>
                  </a:lnTo>
                  <a:lnTo>
                    <a:pt x="435" y="586"/>
                  </a:lnTo>
                  <a:lnTo>
                    <a:pt x="428" y="588"/>
                  </a:lnTo>
                  <a:lnTo>
                    <a:pt x="420" y="589"/>
                  </a:lnTo>
                  <a:lnTo>
                    <a:pt x="412" y="588"/>
                  </a:lnTo>
                  <a:lnTo>
                    <a:pt x="404" y="587"/>
                  </a:lnTo>
                  <a:lnTo>
                    <a:pt x="401" y="586"/>
                  </a:lnTo>
                  <a:lnTo>
                    <a:pt x="398" y="586"/>
                  </a:lnTo>
                  <a:lnTo>
                    <a:pt x="395" y="588"/>
                  </a:lnTo>
                  <a:lnTo>
                    <a:pt x="395" y="590"/>
                  </a:lnTo>
                  <a:lnTo>
                    <a:pt x="400" y="596"/>
                  </a:lnTo>
                  <a:lnTo>
                    <a:pt x="405" y="599"/>
                  </a:lnTo>
                  <a:lnTo>
                    <a:pt x="412" y="601"/>
                  </a:lnTo>
                  <a:lnTo>
                    <a:pt x="419" y="601"/>
                  </a:lnTo>
                  <a:lnTo>
                    <a:pt x="427" y="601"/>
                  </a:lnTo>
                  <a:lnTo>
                    <a:pt x="435" y="600"/>
                  </a:lnTo>
                  <a:lnTo>
                    <a:pt x="443" y="599"/>
                  </a:lnTo>
                  <a:lnTo>
                    <a:pt x="451" y="598"/>
                  </a:lnTo>
                  <a:lnTo>
                    <a:pt x="454" y="592"/>
                  </a:lnTo>
                  <a:lnTo>
                    <a:pt x="459" y="585"/>
                  </a:lnTo>
                  <a:lnTo>
                    <a:pt x="463" y="578"/>
                  </a:lnTo>
                  <a:lnTo>
                    <a:pt x="465" y="573"/>
                  </a:lnTo>
                  <a:lnTo>
                    <a:pt x="482" y="567"/>
                  </a:lnTo>
                  <a:lnTo>
                    <a:pt x="499" y="560"/>
                  </a:lnTo>
                  <a:lnTo>
                    <a:pt x="516" y="554"/>
                  </a:lnTo>
                  <a:lnTo>
                    <a:pt x="533" y="548"/>
                  </a:lnTo>
                  <a:lnTo>
                    <a:pt x="550" y="540"/>
                  </a:lnTo>
                  <a:lnTo>
                    <a:pt x="566" y="533"/>
                  </a:lnTo>
                  <a:lnTo>
                    <a:pt x="582" y="523"/>
                  </a:lnTo>
                  <a:lnTo>
                    <a:pt x="597" y="514"/>
                  </a:lnTo>
                  <a:lnTo>
                    <a:pt x="610" y="508"/>
                  </a:lnTo>
                  <a:lnTo>
                    <a:pt x="626" y="505"/>
                  </a:lnTo>
                  <a:lnTo>
                    <a:pt x="646" y="503"/>
                  </a:lnTo>
                  <a:lnTo>
                    <a:pt x="670" y="502"/>
                  </a:lnTo>
                  <a:lnTo>
                    <a:pt x="693" y="502"/>
                  </a:lnTo>
                  <a:lnTo>
                    <a:pt x="717" y="501"/>
                  </a:lnTo>
                  <a:lnTo>
                    <a:pt x="741" y="500"/>
                  </a:lnTo>
                  <a:lnTo>
                    <a:pt x="763" y="498"/>
                  </a:lnTo>
                  <a:lnTo>
                    <a:pt x="765" y="503"/>
                  </a:lnTo>
                  <a:lnTo>
                    <a:pt x="765" y="507"/>
                  </a:lnTo>
                  <a:lnTo>
                    <a:pt x="760" y="510"/>
                  </a:lnTo>
                  <a:lnTo>
                    <a:pt x="749" y="514"/>
                  </a:lnTo>
                  <a:lnTo>
                    <a:pt x="743" y="515"/>
                  </a:lnTo>
                  <a:lnTo>
                    <a:pt x="737" y="514"/>
                  </a:lnTo>
                  <a:lnTo>
                    <a:pt x="732" y="511"/>
                  </a:lnTo>
                  <a:lnTo>
                    <a:pt x="728" y="509"/>
                  </a:lnTo>
                  <a:lnTo>
                    <a:pt x="724" y="508"/>
                  </a:lnTo>
                  <a:lnTo>
                    <a:pt x="721" y="508"/>
                  </a:lnTo>
                  <a:lnTo>
                    <a:pt x="717" y="509"/>
                  </a:lnTo>
                  <a:lnTo>
                    <a:pt x="714" y="513"/>
                  </a:lnTo>
                  <a:lnTo>
                    <a:pt x="721" y="519"/>
                  </a:lnTo>
                  <a:lnTo>
                    <a:pt x="728" y="523"/>
                  </a:lnTo>
                  <a:lnTo>
                    <a:pt x="737" y="525"/>
                  </a:lnTo>
                  <a:lnTo>
                    <a:pt x="745" y="525"/>
                  </a:lnTo>
                  <a:lnTo>
                    <a:pt x="755" y="524"/>
                  </a:lnTo>
                  <a:lnTo>
                    <a:pt x="763" y="523"/>
                  </a:lnTo>
                  <a:lnTo>
                    <a:pt x="773" y="521"/>
                  </a:lnTo>
                  <a:lnTo>
                    <a:pt x="781" y="519"/>
                  </a:lnTo>
                  <a:lnTo>
                    <a:pt x="785" y="516"/>
                  </a:lnTo>
                  <a:lnTo>
                    <a:pt x="787" y="513"/>
                  </a:lnTo>
                  <a:lnTo>
                    <a:pt x="788" y="508"/>
                  </a:lnTo>
                  <a:lnTo>
                    <a:pt x="789" y="504"/>
                  </a:lnTo>
                  <a:lnTo>
                    <a:pt x="788" y="495"/>
                  </a:lnTo>
                  <a:lnTo>
                    <a:pt x="801" y="493"/>
                  </a:lnTo>
                  <a:lnTo>
                    <a:pt x="813" y="491"/>
                  </a:lnTo>
                  <a:lnTo>
                    <a:pt x="826" y="489"/>
                  </a:lnTo>
                  <a:lnTo>
                    <a:pt x="839" y="486"/>
                  </a:lnTo>
                  <a:lnTo>
                    <a:pt x="851" y="484"/>
                  </a:lnTo>
                  <a:lnTo>
                    <a:pt x="863" y="482"/>
                  </a:lnTo>
                  <a:lnTo>
                    <a:pt x="875" y="481"/>
                  </a:lnTo>
                  <a:lnTo>
                    <a:pt x="888" y="479"/>
                  </a:lnTo>
                  <a:lnTo>
                    <a:pt x="888" y="484"/>
                  </a:lnTo>
                  <a:lnTo>
                    <a:pt x="887" y="489"/>
                  </a:lnTo>
                  <a:lnTo>
                    <a:pt x="885" y="493"/>
                  </a:lnTo>
                  <a:lnTo>
                    <a:pt x="880" y="497"/>
                  </a:lnTo>
                  <a:lnTo>
                    <a:pt x="877" y="497"/>
                  </a:lnTo>
                  <a:lnTo>
                    <a:pt x="869" y="497"/>
                  </a:lnTo>
                  <a:lnTo>
                    <a:pt x="859" y="497"/>
                  </a:lnTo>
                  <a:lnTo>
                    <a:pt x="852" y="494"/>
                  </a:lnTo>
                  <a:lnTo>
                    <a:pt x="850" y="494"/>
                  </a:lnTo>
                  <a:lnTo>
                    <a:pt x="849" y="494"/>
                  </a:lnTo>
                  <a:lnTo>
                    <a:pt x="846" y="495"/>
                  </a:lnTo>
                  <a:lnTo>
                    <a:pt x="844" y="498"/>
                  </a:lnTo>
                  <a:lnTo>
                    <a:pt x="847" y="503"/>
                  </a:lnTo>
                  <a:lnTo>
                    <a:pt x="852" y="507"/>
                  </a:lnTo>
                  <a:lnTo>
                    <a:pt x="857" y="510"/>
                  </a:lnTo>
                  <a:lnTo>
                    <a:pt x="863" y="513"/>
                  </a:lnTo>
                  <a:lnTo>
                    <a:pt x="869" y="514"/>
                  </a:lnTo>
                  <a:lnTo>
                    <a:pt x="875" y="515"/>
                  </a:lnTo>
                  <a:lnTo>
                    <a:pt x="882" y="515"/>
                  </a:lnTo>
                  <a:lnTo>
                    <a:pt x="888" y="515"/>
                  </a:lnTo>
                  <a:lnTo>
                    <a:pt x="891" y="513"/>
                  </a:lnTo>
                  <a:lnTo>
                    <a:pt x="894" y="511"/>
                  </a:lnTo>
                  <a:lnTo>
                    <a:pt x="896" y="510"/>
                  </a:lnTo>
                  <a:lnTo>
                    <a:pt x="900" y="508"/>
                  </a:lnTo>
                  <a:lnTo>
                    <a:pt x="903" y="501"/>
                  </a:lnTo>
                  <a:lnTo>
                    <a:pt x="905" y="493"/>
                  </a:lnTo>
                  <a:lnTo>
                    <a:pt x="906" y="486"/>
                  </a:lnTo>
                  <a:lnTo>
                    <a:pt x="905" y="477"/>
                  </a:lnTo>
                  <a:lnTo>
                    <a:pt x="917" y="474"/>
                  </a:lnTo>
                  <a:lnTo>
                    <a:pt x="930" y="472"/>
                  </a:lnTo>
                  <a:lnTo>
                    <a:pt x="942" y="470"/>
                  </a:lnTo>
                  <a:lnTo>
                    <a:pt x="954" y="466"/>
                  </a:lnTo>
                  <a:lnTo>
                    <a:pt x="965" y="461"/>
                  </a:lnTo>
                  <a:lnTo>
                    <a:pt x="973" y="455"/>
                  </a:lnTo>
                  <a:lnTo>
                    <a:pt x="981" y="445"/>
                  </a:lnTo>
                  <a:lnTo>
                    <a:pt x="984" y="433"/>
                  </a:lnTo>
                  <a:lnTo>
                    <a:pt x="986" y="420"/>
                  </a:lnTo>
                  <a:lnTo>
                    <a:pt x="990" y="407"/>
                  </a:lnTo>
                  <a:lnTo>
                    <a:pt x="997" y="395"/>
                  </a:lnTo>
                  <a:lnTo>
                    <a:pt x="1003" y="384"/>
                  </a:lnTo>
                  <a:lnTo>
                    <a:pt x="1009" y="373"/>
                  </a:lnTo>
                  <a:lnTo>
                    <a:pt x="1016" y="360"/>
                  </a:lnTo>
                  <a:lnTo>
                    <a:pt x="1019" y="348"/>
                  </a:lnTo>
                  <a:lnTo>
                    <a:pt x="1020" y="335"/>
                  </a:lnTo>
                  <a:lnTo>
                    <a:pt x="1019" y="309"/>
                  </a:lnTo>
                  <a:lnTo>
                    <a:pt x="1014" y="284"/>
                  </a:lnTo>
                  <a:lnTo>
                    <a:pt x="1006" y="262"/>
                  </a:lnTo>
                  <a:lnTo>
                    <a:pt x="997" y="241"/>
                  </a:lnTo>
                  <a:lnTo>
                    <a:pt x="984" y="219"/>
                  </a:lnTo>
                  <a:lnTo>
                    <a:pt x="970" y="199"/>
                  </a:lnTo>
                  <a:lnTo>
                    <a:pt x="956" y="180"/>
                  </a:lnTo>
                  <a:lnTo>
                    <a:pt x="941" y="161"/>
                  </a:lnTo>
                  <a:lnTo>
                    <a:pt x="935" y="149"/>
                  </a:lnTo>
                  <a:lnTo>
                    <a:pt x="930" y="135"/>
                  </a:lnTo>
                  <a:lnTo>
                    <a:pt x="926" y="125"/>
                  </a:lnTo>
                  <a:lnTo>
                    <a:pt x="925" y="119"/>
                  </a:lnTo>
                  <a:lnTo>
                    <a:pt x="926" y="106"/>
                  </a:lnTo>
                  <a:lnTo>
                    <a:pt x="926" y="93"/>
                  </a:lnTo>
                  <a:lnTo>
                    <a:pt x="925" y="79"/>
                  </a:lnTo>
                  <a:lnTo>
                    <a:pt x="922" y="65"/>
                  </a:lnTo>
                  <a:lnTo>
                    <a:pt x="917" y="60"/>
                  </a:lnTo>
                  <a:lnTo>
                    <a:pt x="912" y="55"/>
                  </a:lnTo>
                  <a:lnTo>
                    <a:pt x="907" y="51"/>
                  </a:lnTo>
                  <a:lnTo>
                    <a:pt x="902" y="48"/>
                  </a:lnTo>
                  <a:lnTo>
                    <a:pt x="895" y="45"/>
                  </a:lnTo>
                  <a:lnTo>
                    <a:pt x="890" y="42"/>
                  </a:lnTo>
                  <a:lnTo>
                    <a:pt x="884" y="42"/>
                  </a:lnTo>
                  <a:lnTo>
                    <a:pt x="876" y="44"/>
                  </a:lnTo>
                  <a:lnTo>
                    <a:pt x="866" y="48"/>
                  </a:lnTo>
                  <a:lnTo>
                    <a:pt x="857" y="55"/>
                  </a:lnTo>
                  <a:lnTo>
                    <a:pt x="850" y="64"/>
                  </a:lnTo>
                  <a:lnTo>
                    <a:pt x="843" y="72"/>
                  </a:lnTo>
                  <a:lnTo>
                    <a:pt x="838" y="83"/>
                  </a:lnTo>
                  <a:lnTo>
                    <a:pt x="833" y="94"/>
                  </a:lnTo>
                  <a:lnTo>
                    <a:pt x="828" y="104"/>
                  </a:lnTo>
                  <a:lnTo>
                    <a:pt x="824" y="114"/>
                  </a:lnTo>
                  <a:lnTo>
                    <a:pt x="821" y="129"/>
                  </a:lnTo>
                  <a:lnTo>
                    <a:pt x="819" y="144"/>
                  </a:lnTo>
                  <a:lnTo>
                    <a:pt x="814" y="159"/>
                  </a:lnTo>
                  <a:lnTo>
                    <a:pt x="810" y="174"/>
                  </a:lnTo>
                  <a:lnTo>
                    <a:pt x="804" y="187"/>
                  </a:lnTo>
                  <a:lnTo>
                    <a:pt x="796" y="201"/>
                  </a:lnTo>
                  <a:lnTo>
                    <a:pt x="786" y="213"/>
                  </a:lnTo>
                  <a:lnTo>
                    <a:pt x="772" y="224"/>
                  </a:lnTo>
                  <a:lnTo>
                    <a:pt x="753" y="231"/>
                  </a:lnTo>
                  <a:lnTo>
                    <a:pt x="732" y="235"/>
                  </a:lnTo>
                  <a:lnTo>
                    <a:pt x="712" y="236"/>
                  </a:lnTo>
                  <a:lnTo>
                    <a:pt x="693" y="234"/>
                  </a:lnTo>
                  <a:lnTo>
                    <a:pt x="673" y="230"/>
                  </a:lnTo>
                  <a:lnTo>
                    <a:pt x="654" y="225"/>
                  </a:lnTo>
                  <a:lnTo>
                    <a:pt x="634" y="217"/>
                  </a:lnTo>
                  <a:lnTo>
                    <a:pt x="616" y="210"/>
                  </a:lnTo>
                  <a:lnTo>
                    <a:pt x="611" y="208"/>
                  </a:lnTo>
                  <a:lnTo>
                    <a:pt x="606" y="204"/>
                  </a:lnTo>
                  <a:lnTo>
                    <a:pt x="600" y="202"/>
                  </a:lnTo>
                  <a:lnTo>
                    <a:pt x="595" y="199"/>
                  </a:lnTo>
                  <a:lnTo>
                    <a:pt x="590" y="195"/>
                  </a:lnTo>
                  <a:lnTo>
                    <a:pt x="584" y="192"/>
                  </a:lnTo>
                  <a:lnTo>
                    <a:pt x="579" y="189"/>
                  </a:lnTo>
                  <a:lnTo>
                    <a:pt x="574" y="185"/>
                  </a:lnTo>
                  <a:lnTo>
                    <a:pt x="585" y="171"/>
                  </a:lnTo>
                  <a:lnTo>
                    <a:pt x="596" y="157"/>
                  </a:lnTo>
                  <a:lnTo>
                    <a:pt x="606" y="139"/>
                  </a:lnTo>
                  <a:lnTo>
                    <a:pt x="614" y="123"/>
                  </a:lnTo>
                  <a:lnTo>
                    <a:pt x="619" y="105"/>
                  </a:lnTo>
                  <a:lnTo>
                    <a:pt x="622" y="87"/>
                  </a:lnTo>
                  <a:lnTo>
                    <a:pt x="620" y="68"/>
                  </a:lnTo>
                  <a:lnTo>
                    <a:pt x="615" y="49"/>
                  </a:lnTo>
                  <a:lnTo>
                    <a:pt x="612" y="40"/>
                  </a:lnTo>
                  <a:lnTo>
                    <a:pt x="609" y="33"/>
                  </a:lnTo>
                  <a:lnTo>
                    <a:pt x="606" y="25"/>
                  </a:lnTo>
                  <a:lnTo>
                    <a:pt x="600" y="18"/>
                  </a:lnTo>
                  <a:lnTo>
                    <a:pt x="595" y="12"/>
                  </a:lnTo>
                  <a:lnTo>
                    <a:pt x="589" y="6"/>
                  </a:lnTo>
                  <a:lnTo>
                    <a:pt x="581" y="2"/>
                  </a:lnTo>
                  <a:lnTo>
                    <a:pt x="574" y="0"/>
                  </a:lnTo>
                  <a:lnTo>
                    <a:pt x="566" y="1"/>
                  </a:lnTo>
                  <a:lnTo>
                    <a:pt x="560" y="2"/>
                  </a:lnTo>
                  <a:lnTo>
                    <a:pt x="554" y="5"/>
                  </a:lnTo>
                  <a:lnTo>
                    <a:pt x="549" y="8"/>
                  </a:lnTo>
                  <a:lnTo>
                    <a:pt x="544" y="13"/>
                  </a:lnTo>
                  <a:lnTo>
                    <a:pt x="540" y="17"/>
                  </a:lnTo>
                  <a:lnTo>
                    <a:pt x="535" y="23"/>
                  </a:lnTo>
                  <a:lnTo>
                    <a:pt x="532" y="29"/>
                  </a:lnTo>
                  <a:lnTo>
                    <a:pt x="530" y="33"/>
                  </a:lnTo>
                  <a:lnTo>
                    <a:pt x="525" y="46"/>
                  </a:lnTo>
                  <a:lnTo>
                    <a:pt x="516" y="65"/>
                  </a:lnTo>
                  <a:lnTo>
                    <a:pt x="506" y="85"/>
                  </a:lnTo>
                  <a:lnTo>
                    <a:pt x="497" y="107"/>
                  </a:lnTo>
                  <a:lnTo>
                    <a:pt x="489" y="128"/>
                  </a:lnTo>
                  <a:lnTo>
                    <a:pt x="483" y="144"/>
                  </a:lnTo>
                  <a:lnTo>
                    <a:pt x="481" y="152"/>
                  </a:lnTo>
                  <a:lnTo>
                    <a:pt x="486" y="149"/>
                  </a:lnTo>
                  <a:lnTo>
                    <a:pt x="495" y="139"/>
                  </a:lnTo>
                  <a:lnTo>
                    <a:pt x="504" y="125"/>
                  </a:lnTo>
                  <a:lnTo>
                    <a:pt x="516" y="106"/>
                  </a:lnTo>
                  <a:lnTo>
                    <a:pt x="528" y="86"/>
                  </a:lnTo>
                  <a:lnTo>
                    <a:pt x="540" y="66"/>
                  </a:lnTo>
                  <a:lnTo>
                    <a:pt x="549" y="47"/>
                  </a:lnTo>
                  <a:lnTo>
                    <a:pt x="558" y="32"/>
                  </a:lnTo>
                  <a:lnTo>
                    <a:pt x="563" y="31"/>
                  </a:lnTo>
                  <a:lnTo>
                    <a:pt x="568" y="31"/>
                  </a:lnTo>
                  <a:lnTo>
                    <a:pt x="573" y="32"/>
                  </a:lnTo>
                  <a:lnTo>
                    <a:pt x="577" y="33"/>
                  </a:lnTo>
                  <a:lnTo>
                    <a:pt x="581" y="35"/>
                  </a:lnTo>
                  <a:lnTo>
                    <a:pt x="585" y="38"/>
                  </a:lnTo>
                  <a:lnTo>
                    <a:pt x="589" y="42"/>
                  </a:lnTo>
                  <a:lnTo>
                    <a:pt x="593" y="47"/>
                  </a:lnTo>
                  <a:lnTo>
                    <a:pt x="598" y="61"/>
                  </a:lnTo>
                  <a:lnTo>
                    <a:pt x="599" y="76"/>
                  </a:lnTo>
                  <a:lnTo>
                    <a:pt x="597" y="90"/>
                  </a:lnTo>
                  <a:lnTo>
                    <a:pt x="593" y="103"/>
                  </a:lnTo>
                  <a:lnTo>
                    <a:pt x="590" y="113"/>
                  </a:lnTo>
                  <a:lnTo>
                    <a:pt x="585" y="122"/>
                  </a:lnTo>
                  <a:lnTo>
                    <a:pt x="580" y="132"/>
                  </a:lnTo>
                  <a:lnTo>
                    <a:pt x="575" y="141"/>
                  </a:lnTo>
                  <a:lnTo>
                    <a:pt x="569" y="149"/>
                  </a:lnTo>
                  <a:lnTo>
                    <a:pt x="563" y="158"/>
                  </a:lnTo>
                  <a:lnTo>
                    <a:pt x="557" y="165"/>
                  </a:lnTo>
                  <a:lnTo>
                    <a:pt x="549" y="174"/>
                  </a:lnTo>
                  <a:lnTo>
                    <a:pt x="538" y="168"/>
                  </a:lnTo>
                  <a:lnTo>
                    <a:pt x="526" y="165"/>
                  </a:lnTo>
                  <a:lnTo>
                    <a:pt x="514" y="163"/>
                  </a:lnTo>
                  <a:lnTo>
                    <a:pt x="501" y="162"/>
                  </a:lnTo>
                  <a:lnTo>
                    <a:pt x="488" y="163"/>
                  </a:lnTo>
                  <a:lnTo>
                    <a:pt x="477" y="164"/>
                  </a:lnTo>
                  <a:lnTo>
                    <a:pt x="464" y="167"/>
                  </a:lnTo>
                  <a:lnTo>
                    <a:pt x="452" y="170"/>
                  </a:lnTo>
                  <a:lnTo>
                    <a:pt x="441" y="176"/>
                  </a:lnTo>
                  <a:lnTo>
                    <a:pt x="434" y="178"/>
                  </a:lnTo>
                  <a:lnTo>
                    <a:pt x="428" y="176"/>
                  </a:lnTo>
                  <a:lnTo>
                    <a:pt x="423" y="171"/>
                  </a:lnTo>
                  <a:lnTo>
                    <a:pt x="419" y="167"/>
                  </a:lnTo>
                  <a:lnTo>
                    <a:pt x="415" y="164"/>
                  </a:lnTo>
                  <a:lnTo>
                    <a:pt x="409" y="162"/>
                  </a:lnTo>
                  <a:lnTo>
                    <a:pt x="403" y="164"/>
                  </a:lnTo>
                  <a:lnTo>
                    <a:pt x="396" y="166"/>
                  </a:lnTo>
                  <a:lnTo>
                    <a:pt x="389" y="170"/>
                  </a:lnTo>
                  <a:lnTo>
                    <a:pt x="384" y="175"/>
                  </a:lnTo>
                  <a:lnTo>
                    <a:pt x="379" y="179"/>
                  </a:lnTo>
                  <a:lnTo>
                    <a:pt x="371" y="177"/>
                  </a:lnTo>
                  <a:lnTo>
                    <a:pt x="365" y="178"/>
                  </a:lnTo>
                  <a:lnTo>
                    <a:pt x="357" y="180"/>
                  </a:lnTo>
                  <a:lnTo>
                    <a:pt x="350" y="182"/>
                  </a:lnTo>
                  <a:lnTo>
                    <a:pt x="341" y="189"/>
                  </a:lnTo>
                  <a:lnTo>
                    <a:pt x="332" y="195"/>
                  </a:lnTo>
                  <a:lnTo>
                    <a:pt x="323" y="203"/>
                  </a:lnTo>
                  <a:lnTo>
                    <a:pt x="320" y="214"/>
                  </a:lnTo>
                  <a:lnTo>
                    <a:pt x="337" y="217"/>
                  </a:lnTo>
                  <a:close/>
                </a:path>
              </a:pathLst>
            </a:custGeom>
            <a:solidFill>
              <a:srgbClr val="000000"/>
            </a:solidFill>
            <a:ln w="9525">
              <a:noFill/>
              <a:round/>
              <a:headEnd/>
              <a:tailEnd/>
            </a:ln>
          </p:spPr>
          <p:txBody>
            <a:bodyPr/>
            <a:lstStyle/>
            <a:p>
              <a:endParaRPr lang="en-US"/>
            </a:p>
          </p:txBody>
        </p:sp>
        <p:sp>
          <p:nvSpPr>
            <p:cNvPr id="2093" name="Freeform 45"/>
            <p:cNvSpPr>
              <a:spLocks/>
            </p:cNvSpPr>
            <p:nvPr/>
          </p:nvSpPr>
          <p:spPr bwMode="auto">
            <a:xfrm>
              <a:off x="3459" y="1620"/>
              <a:ext cx="161" cy="72"/>
            </a:xfrm>
            <a:custGeom>
              <a:avLst/>
              <a:gdLst/>
              <a:ahLst/>
              <a:cxnLst>
                <a:cxn ang="0">
                  <a:pos x="2" y="19"/>
                </a:cxn>
                <a:cxn ang="0">
                  <a:pos x="9" y="30"/>
                </a:cxn>
                <a:cxn ang="0">
                  <a:pos x="22" y="39"/>
                </a:cxn>
                <a:cxn ang="0">
                  <a:pos x="35" y="41"/>
                </a:cxn>
                <a:cxn ang="0">
                  <a:pos x="33" y="33"/>
                </a:cxn>
                <a:cxn ang="0">
                  <a:pos x="20" y="24"/>
                </a:cxn>
                <a:cxn ang="0">
                  <a:pos x="20" y="18"/>
                </a:cxn>
                <a:cxn ang="0">
                  <a:pos x="35" y="18"/>
                </a:cxn>
                <a:cxn ang="0">
                  <a:pos x="45" y="23"/>
                </a:cxn>
                <a:cxn ang="0">
                  <a:pos x="53" y="29"/>
                </a:cxn>
                <a:cxn ang="0">
                  <a:pos x="61" y="34"/>
                </a:cxn>
                <a:cxn ang="0">
                  <a:pos x="70" y="40"/>
                </a:cxn>
                <a:cxn ang="0">
                  <a:pos x="73" y="48"/>
                </a:cxn>
                <a:cxn ang="0">
                  <a:pos x="69" y="54"/>
                </a:cxn>
                <a:cxn ang="0">
                  <a:pos x="72" y="59"/>
                </a:cxn>
                <a:cxn ang="0">
                  <a:pos x="80" y="56"/>
                </a:cxn>
                <a:cxn ang="0">
                  <a:pos x="86" y="50"/>
                </a:cxn>
                <a:cxn ang="0">
                  <a:pos x="85" y="45"/>
                </a:cxn>
                <a:cxn ang="0">
                  <a:pos x="92" y="41"/>
                </a:cxn>
                <a:cxn ang="0">
                  <a:pos x="111" y="40"/>
                </a:cxn>
                <a:cxn ang="0">
                  <a:pos x="129" y="43"/>
                </a:cxn>
                <a:cxn ang="0">
                  <a:pos x="145" y="51"/>
                </a:cxn>
                <a:cxn ang="0">
                  <a:pos x="149" y="59"/>
                </a:cxn>
                <a:cxn ang="0">
                  <a:pos x="135" y="55"/>
                </a:cxn>
                <a:cxn ang="0">
                  <a:pos x="116" y="50"/>
                </a:cxn>
                <a:cxn ang="0">
                  <a:pos x="102" y="48"/>
                </a:cxn>
                <a:cxn ang="0">
                  <a:pos x="102" y="51"/>
                </a:cxn>
                <a:cxn ang="0">
                  <a:pos x="117" y="61"/>
                </a:cxn>
                <a:cxn ang="0">
                  <a:pos x="138" y="71"/>
                </a:cxn>
                <a:cxn ang="0">
                  <a:pos x="156" y="70"/>
                </a:cxn>
                <a:cxn ang="0">
                  <a:pos x="159" y="56"/>
                </a:cxn>
                <a:cxn ang="0">
                  <a:pos x="151" y="45"/>
                </a:cxn>
                <a:cxn ang="0">
                  <a:pos x="138" y="34"/>
                </a:cxn>
                <a:cxn ang="0">
                  <a:pos x="124" y="28"/>
                </a:cxn>
                <a:cxn ang="0">
                  <a:pos x="108" y="23"/>
                </a:cxn>
                <a:cxn ang="0">
                  <a:pos x="89" y="22"/>
                </a:cxn>
                <a:cxn ang="0">
                  <a:pos x="71" y="21"/>
                </a:cxn>
                <a:cxn ang="0">
                  <a:pos x="54" y="13"/>
                </a:cxn>
                <a:cxn ang="0">
                  <a:pos x="41" y="2"/>
                </a:cxn>
                <a:cxn ang="0">
                  <a:pos x="27" y="0"/>
                </a:cxn>
                <a:cxn ang="0">
                  <a:pos x="13" y="2"/>
                </a:cxn>
                <a:cxn ang="0">
                  <a:pos x="4" y="8"/>
                </a:cxn>
              </a:cxnLst>
              <a:rect l="0" t="0" r="r" b="b"/>
              <a:pathLst>
                <a:path w="161" h="72">
                  <a:moveTo>
                    <a:pt x="0" y="14"/>
                  </a:moveTo>
                  <a:lnTo>
                    <a:pt x="2" y="19"/>
                  </a:lnTo>
                  <a:lnTo>
                    <a:pt x="4" y="24"/>
                  </a:lnTo>
                  <a:lnTo>
                    <a:pt x="9" y="30"/>
                  </a:lnTo>
                  <a:lnTo>
                    <a:pt x="15" y="35"/>
                  </a:lnTo>
                  <a:lnTo>
                    <a:pt x="22" y="39"/>
                  </a:lnTo>
                  <a:lnTo>
                    <a:pt x="28" y="41"/>
                  </a:lnTo>
                  <a:lnTo>
                    <a:pt x="35" y="41"/>
                  </a:lnTo>
                  <a:lnTo>
                    <a:pt x="39" y="39"/>
                  </a:lnTo>
                  <a:lnTo>
                    <a:pt x="33" y="33"/>
                  </a:lnTo>
                  <a:lnTo>
                    <a:pt x="27" y="28"/>
                  </a:lnTo>
                  <a:lnTo>
                    <a:pt x="20" y="24"/>
                  </a:lnTo>
                  <a:lnTo>
                    <a:pt x="12" y="20"/>
                  </a:lnTo>
                  <a:lnTo>
                    <a:pt x="20" y="18"/>
                  </a:lnTo>
                  <a:lnTo>
                    <a:pt x="27" y="17"/>
                  </a:lnTo>
                  <a:lnTo>
                    <a:pt x="35" y="18"/>
                  </a:lnTo>
                  <a:lnTo>
                    <a:pt x="42" y="20"/>
                  </a:lnTo>
                  <a:lnTo>
                    <a:pt x="45" y="23"/>
                  </a:lnTo>
                  <a:lnTo>
                    <a:pt x="48" y="27"/>
                  </a:lnTo>
                  <a:lnTo>
                    <a:pt x="53" y="29"/>
                  </a:lnTo>
                  <a:lnTo>
                    <a:pt x="57" y="32"/>
                  </a:lnTo>
                  <a:lnTo>
                    <a:pt x="61" y="34"/>
                  </a:lnTo>
                  <a:lnTo>
                    <a:pt x="67" y="37"/>
                  </a:lnTo>
                  <a:lnTo>
                    <a:pt x="70" y="40"/>
                  </a:lnTo>
                  <a:lnTo>
                    <a:pt x="74" y="44"/>
                  </a:lnTo>
                  <a:lnTo>
                    <a:pt x="73" y="48"/>
                  </a:lnTo>
                  <a:lnTo>
                    <a:pt x="71" y="51"/>
                  </a:lnTo>
                  <a:lnTo>
                    <a:pt x="69" y="54"/>
                  </a:lnTo>
                  <a:lnTo>
                    <a:pt x="68" y="59"/>
                  </a:lnTo>
                  <a:lnTo>
                    <a:pt x="72" y="59"/>
                  </a:lnTo>
                  <a:lnTo>
                    <a:pt x="76" y="57"/>
                  </a:lnTo>
                  <a:lnTo>
                    <a:pt x="80" y="56"/>
                  </a:lnTo>
                  <a:lnTo>
                    <a:pt x="84" y="53"/>
                  </a:lnTo>
                  <a:lnTo>
                    <a:pt x="86" y="50"/>
                  </a:lnTo>
                  <a:lnTo>
                    <a:pt x="86" y="47"/>
                  </a:lnTo>
                  <a:lnTo>
                    <a:pt x="85" y="45"/>
                  </a:lnTo>
                  <a:lnTo>
                    <a:pt x="84" y="41"/>
                  </a:lnTo>
                  <a:lnTo>
                    <a:pt x="92" y="41"/>
                  </a:lnTo>
                  <a:lnTo>
                    <a:pt x="102" y="40"/>
                  </a:lnTo>
                  <a:lnTo>
                    <a:pt x="111" y="40"/>
                  </a:lnTo>
                  <a:lnTo>
                    <a:pt x="121" y="40"/>
                  </a:lnTo>
                  <a:lnTo>
                    <a:pt x="129" y="43"/>
                  </a:lnTo>
                  <a:lnTo>
                    <a:pt x="138" y="46"/>
                  </a:lnTo>
                  <a:lnTo>
                    <a:pt x="145" y="51"/>
                  </a:lnTo>
                  <a:lnTo>
                    <a:pt x="151" y="60"/>
                  </a:lnTo>
                  <a:lnTo>
                    <a:pt x="149" y="59"/>
                  </a:lnTo>
                  <a:lnTo>
                    <a:pt x="142" y="57"/>
                  </a:lnTo>
                  <a:lnTo>
                    <a:pt x="135" y="55"/>
                  </a:lnTo>
                  <a:lnTo>
                    <a:pt x="125" y="52"/>
                  </a:lnTo>
                  <a:lnTo>
                    <a:pt x="116" y="50"/>
                  </a:lnTo>
                  <a:lnTo>
                    <a:pt x="107" y="49"/>
                  </a:lnTo>
                  <a:lnTo>
                    <a:pt x="102" y="48"/>
                  </a:lnTo>
                  <a:lnTo>
                    <a:pt x="100" y="49"/>
                  </a:lnTo>
                  <a:lnTo>
                    <a:pt x="102" y="51"/>
                  </a:lnTo>
                  <a:lnTo>
                    <a:pt x="108" y="55"/>
                  </a:lnTo>
                  <a:lnTo>
                    <a:pt x="117" y="61"/>
                  </a:lnTo>
                  <a:lnTo>
                    <a:pt x="127" y="67"/>
                  </a:lnTo>
                  <a:lnTo>
                    <a:pt x="138" y="71"/>
                  </a:lnTo>
                  <a:lnTo>
                    <a:pt x="149" y="72"/>
                  </a:lnTo>
                  <a:lnTo>
                    <a:pt x="156" y="70"/>
                  </a:lnTo>
                  <a:lnTo>
                    <a:pt x="161" y="63"/>
                  </a:lnTo>
                  <a:lnTo>
                    <a:pt x="159" y="56"/>
                  </a:lnTo>
                  <a:lnTo>
                    <a:pt x="155" y="50"/>
                  </a:lnTo>
                  <a:lnTo>
                    <a:pt x="151" y="45"/>
                  </a:lnTo>
                  <a:lnTo>
                    <a:pt x="144" y="39"/>
                  </a:lnTo>
                  <a:lnTo>
                    <a:pt x="138" y="34"/>
                  </a:lnTo>
                  <a:lnTo>
                    <a:pt x="132" y="31"/>
                  </a:lnTo>
                  <a:lnTo>
                    <a:pt x="124" y="28"/>
                  </a:lnTo>
                  <a:lnTo>
                    <a:pt x="118" y="25"/>
                  </a:lnTo>
                  <a:lnTo>
                    <a:pt x="108" y="23"/>
                  </a:lnTo>
                  <a:lnTo>
                    <a:pt x="98" y="22"/>
                  </a:lnTo>
                  <a:lnTo>
                    <a:pt x="89" y="22"/>
                  </a:lnTo>
                  <a:lnTo>
                    <a:pt x="79" y="22"/>
                  </a:lnTo>
                  <a:lnTo>
                    <a:pt x="71" y="21"/>
                  </a:lnTo>
                  <a:lnTo>
                    <a:pt x="61" y="18"/>
                  </a:lnTo>
                  <a:lnTo>
                    <a:pt x="54" y="13"/>
                  </a:lnTo>
                  <a:lnTo>
                    <a:pt x="46" y="5"/>
                  </a:lnTo>
                  <a:lnTo>
                    <a:pt x="41" y="2"/>
                  </a:lnTo>
                  <a:lnTo>
                    <a:pt x="35" y="1"/>
                  </a:lnTo>
                  <a:lnTo>
                    <a:pt x="27" y="0"/>
                  </a:lnTo>
                  <a:lnTo>
                    <a:pt x="21" y="0"/>
                  </a:lnTo>
                  <a:lnTo>
                    <a:pt x="13" y="2"/>
                  </a:lnTo>
                  <a:lnTo>
                    <a:pt x="8" y="4"/>
                  </a:lnTo>
                  <a:lnTo>
                    <a:pt x="4" y="8"/>
                  </a:lnTo>
                  <a:lnTo>
                    <a:pt x="0" y="14"/>
                  </a:lnTo>
                  <a:close/>
                </a:path>
              </a:pathLst>
            </a:custGeom>
            <a:solidFill>
              <a:srgbClr val="000000"/>
            </a:solidFill>
            <a:ln w="9525">
              <a:noFill/>
              <a:round/>
              <a:headEnd/>
              <a:tailEnd/>
            </a:ln>
          </p:spPr>
          <p:txBody>
            <a:bodyPr/>
            <a:lstStyle/>
            <a:p>
              <a:endParaRPr lang="en-US"/>
            </a:p>
          </p:txBody>
        </p:sp>
        <p:sp>
          <p:nvSpPr>
            <p:cNvPr id="2094" name="Freeform 46"/>
            <p:cNvSpPr>
              <a:spLocks/>
            </p:cNvSpPr>
            <p:nvPr/>
          </p:nvSpPr>
          <p:spPr bwMode="auto">
            <a:xfrm>
              <a:off x="3127" y="1640"/>
              <a:ext cx="797" cy="370"/>
            </a:xfrm>
            <a:custGeom>
              <a:avLst/>
              <a:gdLst/>
              <a:ahLst/>
              <a:cxnLst>
                <a:cxn ang="0">
                  <a:pos x="665" y="30"/>
                </a:cxn>
                <a:cxn ang="0">
                  <a:pos x="624" y="39"/>
                </a:cxn>
                <a:cxn ang="0">
                  <a:pos x="583" y="50"/>
                </a:cxn>
                <a:cxn ang="0">
                  <a:pos x="544" y="63"/>
                </a:cxn>
                <a:cxn ang="0">
                  <a:pos x="517" y="72"/>
                </a:cxn>
                <a:cxn ang="0">
                  <a:pos x="506" y="76"/>
                </a:cxn>
                <a:cxn ang="0">
                  <a:pos x="474" y="75"/>
                </a:cxn>
                <a:cxn ang="0">
                  <a:pos x="439" y="63"/>
                </a:cxn>
                <a:cxn ang="0">
                  <a:pos x="402" y="47"/>
                </a:cxn>
                <a:cxn ang="0">
                  <a:pos x="363" y="31"/>
                </a:cxn>
                <a:cxn ang="0">
                  <a:pos x="326" y="19"/>
                </a:cxn>
                <a:cxn ang="0">
                  <a:pos x="320" y="12"/>
                </a:cxn>
                <a:cxn ang="0">
                  <a:pos x="314" y="2"/>
                </a:cxn>
                <a:cxn ang="0">
                  <a:pos x="288" y="0"/>
                </a:cxn>
                <a:cxn ang="0">
                  <a:pos x="260" y="4"/>
                </a:cxn>
                <a:cxn ang="0">
                  <a:pos x="216" y="11"/>
                </a:cxn>
                <a:cxn ang="0">
                  <a:pos x="166" y="21"/>
                </a:cxn>
                <a:cxn ang="0">
                  <a:pos x="119" y="39"/>
                </a:cxn>
                <a:cxn ang="0">
                  <a:pos x="77" y="63"/>
                </a:cxn>
                <a:cxn ang="0">
                  <a:pos x="40" y="96"/>
                </a:cxn>
                <a:cxn ang="0">
                  <a:pos x="5" y="148"/>
                </a:cxn>
                <a:cxn ang="0">
                  <a:pos x="14" y="229"/>
                </a:cxn>
                <a:cxn ang="0">
                  <a:pos x="26" y="247"/>
                </a:cxn>
                <a:cxn ang="0">
                  <a:pos x="38" y="263"/>
                </a:cxn>
                <a:cxn ang="0">
                  <a:pos x="61" y="285"/>
                </a:cxn>
                <a:cxn ang="0">
                  <a:pos x="115" y="315"/>
                </a:cxn>
                <a:cxn ang="0">
                  <a:pos x="177" y="339"/>
                </a:cxn>
                <a:cxn ang="0">
                  <a:pos x="238" y="356"/>
                </a:cxn>
                <a:cxn ang="0">
                  <a:pos x="287" y="367"/>
                </a:cxn>
                <a:cxn ang="0">
                  <a:pos x="314" y="370"/>
                </a:cxn>
                <a:cxn ang="0">
                  <a:pos x="291" y="349"/>
                </a:cxn>
                <a:cxn ang="0">
                  <a:pos x="257" y="343"/>
                </a:cxn>
                <a:cxn ang="0">
                  <a:pos x="224" y="336"/>
                </a:cxn>
                <a:cxn ang="0">
                  <a:pos x="191" y="324"/>
                </a:cxn>
                <a:cxn ang="0">
                  <a:pos x="158" y="311"/>
                </a:cxn>
                <a:cxn ang="0">
                  <a:pos x="118" y="291"/>
                </a:cxn>
                <a:cxn ang="0">
                  <a:pos x="63" y="257"/>
                </a:cxn>
                <a:cxn ang="0">
                  <a:pos x="27" y="208"/>
                </a:cxn>
                <a:cxn ang="0">
                  <a:pos x="27" y="155"/>
                </a:cxn>
                <a:cxn ang="0">
                  <a:pos x="53" y="113"/>
                </a:cxn>
                <a:cxn ang="0">
                  <a:pos x="95" y="77"/>
                </a:cxn>
                <a:cxn ang="0">
                  <a:pos x="125" y="58"/>
                </a:cxn>
                <a:cxn ang="0">
                  <a:pos x="157" y="44"/>
                </a:cxn>
                <a:cxn ang="0">
                  <a:pos x="192" y="33"/>
                </a:cxn>
                <a:cxn ang="0">
                  <a:pos x="229" y="28"/>
                </a:cxn>
                <a:cxn ang="0">
                  <a:pos x="266" y="25"/>
                </a:cxn>
                <a:cxn ang="0">
                  <a:pos x="311" y="30"/>
                </a:cxn>
                <a:cxn ang="0">
                  <a:pos x="357" y="42"/>
                </a:cxn>
                <a:cxn ang="0">
                  <a:pos x="402" y="60"/>
                </a:cxn>
                <a:cxn ang="0">
                  <a:pos x="434" y="75"/>
                </a:cxn>
                <a:cxn ang="0">
                  <a:pos x="464" y="84"/>
                </a:cxn>
                <a:cxn ang="0">
                  <a:pos x="503" y="88"/>
                </a:cxn>
                <a:cxn ang="0">
                  <a:pos x="542" y="80"/>
                </a:cxn>
                <a:cxn ang="0">
                  <a:pos x="578" y="67"/>
                </a:cxn>
                <a:cxn ang="0">
                  <a:pos x="615" y="55"/>
                </a:cxn>
                <a:cxn ang="0">
                  <a:pos x="660" y="44"/>
                </a:cxn>
                <a:cxn ang="0">
                  <a:pos x="714" y="37"/>
                </a:cxn>
              </a:cxnLst>
              <a:rect l="0" t="0" r="r" b="b"/>
              <a:pathLst>
                <a:path w="797" h="370">
                  <a:moveTo>
                    <a:pt x="797" y="18"/>
                  </a:moveTo>
                  <a:lnTo>
                    <a:pt x="677" y="28"/>
                  </a:lnTo>
                  <a:lnTo>
                    <a:pt x="665" y="30"/>
                  </a:lnTo>
                  <a:lnTo>
                    <a:pt x="652" y="32"/>
                  </a:lnTo>
                  <a:lnTo>
                    <a:pt x="638" y="35"/>
                  </a:lnTo>
                  <a:lnTo>
                    <a:pt x="624" y="39"/>
                  </a:lnTo>
                  <a:lnTo>
                    <a:pt x="611" y="43"/>
                  </a:lnTo>
                  <a:lnTo>
                    <a:pt x="597" y="46"/>
                  </a:lnTo>
                  <a:lnTo>
                    <a:pt x="583" y="50"/>
                  </a:lnTo>
                  <a:lnTo>
                    <a:pt x="569" y="55"/>
                  </a:lnTo>
                  <a:lnTo>
                    <a:pt x="556" y="59"/>
                  </a:lnTo>
                  <a:lnTo>
                    <a:pt x="544" y="63"/>
                  </a:lnTo>
                  <a:lnTo>
                    <a:pt x="534" y="66"/>
                  </a:lnTo>
                  <a:lnTo>
                    <a:pt x="524" y="69"/>
                  </a:lnTo>
                  <a:lnTo>
                    <a:pt x="517" y="72"/>
                  </a:lnTo>
                  <a:lnTo>
                    <a:pt x="511" y="74"/>
                  </a:lnTo>
                  <a:lnTo>
                    <a:pt x="507" y="76"/>
                  </a:lnTo>
                  <a:lnTo>
                    <a:pt x="506" y="76"/>
                  </a:lnTo>
                  <a:lnTo>
                    <a:pt x="495" y="77"/>
                  </a:lnTo>
                  <a:lnTo>
                    <a:pt x="485" y="77"/>
                  </a:lnTo>
                  <a:lnTo>
                    <a:pt x="474" y="75"/>
                  </a:lnTo>
                  <a:lnTo>
                    <a:pt x="462" y="72"/>
                  </a:lnTo>
                  <a:lnTo>
                    <a:pt x="451" y="68"/>
                  </a:lnTo>
                  <a:lnTo>
                    <a:pt x="439" y="63"/>
                  </a:lnTo>
                  <a:lnTo>
                    <a:pt x="427" y="59"/>
                  </a:lnTo>
                  <a:lnTo>
                    <a:pt x="414" y="52"/>
                  </a:lnTo>
                  <a:lnTo>
                    <a:pt x="402" y="47"/>
                  </a:lnTo>
                  <a:lnTo>
                    <a:pt x="389" y="42"/>
                  </a:lnTo>
                  <a:lnTo>
                    <a:pt x="376" y="36"/>
                  </a:lnTo>
                  <a:lnTo>
                    <a:pt x="363" y="31"/>
                  </a:lnTo>
                  <a:lnTo>
                    <a:pt x="351" y="26"/>
                  </a:lnTo>
                  <a:lnTo>
                    <a:pt x="339" y="23"/>
                  </a:lnTo>
                  <a:lnTo>
                    <a:pt x="326" y="19"/>
                  </a:lnTo>
                  <a:lnTo>
                    <a:pt x="313" y="17"/>
                  </a:lnTo>
                  <a:lnTo>
                    <a:pt x="316" y="14"/>
                  </a:lnTo>
                  <a:lnTo>
                    <a:pt x="320" y="12"/>
                  </a:lnTo>
                  <a:lnTo>
                    <a:pt x="322" y="9"/>
                  </a:lnTo>
                  <a:lnTo>
                    <a:pt x="323" y="4"/>
                  </a:lnTo>
                  <a:lnTo>
                    <a:pt x="314" y="2"/>
                  </a:lnTo>
                  <a:lnTo>
                    <a:pt x="306" y="0"/>
                  </a:lnTo>
                  <a:lnTo>
                    <a:pt x="297" y="0"/>
                  </a:lnTo>
                  <a:lnTo>
                    <a:pt x="288" y="0"/>
                  </a:lnTo>
                  <a:lnTo>
                    <a:pt x="279" y="1"/>
                  </a:lnTo>
                  <a:lnTo>
                    <a:pt x="270" y="2"/>
                  </a:lnTo>
                  <a:lnTo>
                    <a:pt x="260" y="4"/>
                  </a:lnTo>
                  <a:lnTo>
                    <a:pt x="251" y="7"/>
                  </a:lnTo>
                  <a:lnTo>
                    <a:pt x="233" y="9"/>
                  </a:lnTo>
                  <a:lnTo>
                    <a:pt x="216" y="11"/>
                  </a:lnTo>
                  <a:lnTo>
                    <a:pt x="199" y="14"/>
                  </a:lnTo>
                  <a:lnTo>
                    <a:pt x="182" y="17"/>
                  </a:lnTo>
                  <a:lnTo>
                    <a:pt x="166" y="21"/>
                  </a:lnTo>
                  <a:lnTo>
                    <a:pt x="150" y="27"/>
                  </a:lnTo>
                  <a:lnTo>
                    <a:pt x="134" y="32"/>
                  </a:lnTo>
                  <a:lnTo>
                    <a:pt x="119" y="39"/>
                  </a:lnTo>
                  <a:lnTo>
                    <a:pt x="104" y="46"/>
                  </a:lnTo>
                  <a:lnTo>
                    <a:pt x="91" y="55"/>
                  </a:lnTo>
                  <a:lnTo>
                    <a:pt x="77" y="63"/>
                  </a:lnTo>
                  <a:lnTo>
                    <a:pt x="64" y="74"/>
                  </a:lnTo>
                  <a:lnTo>
                    <a:pt x="52" y="84"/>
                  </a:lnTo>
                  <a:lnTo>
                    <a:pt x="40" y="96"/>
                  </a:lnTo>
                  <a:lnTo>
                    <a:pt x="30" y="108"/>
                  </a:lnTo>
                  <a:lnTo>
                    <a:pt x="19" y="122"/>
                  </a:lnTo>
                  <a:lnTo>
                    <a:pt x="5" y="148"/>
                  </a:lnTo>
                  <a:lnTo>
                    <a:pt x="0" y="176"/>
                  </a:lnTo>
                  <a:lnTo>
                    <a:pt x="2" y="203"/>
                  </a:lnTo>
                  <a:lnTo>
                    <a:pt x="14" y="229"/>
                  </a:lnTo>
                  <a:lnTo>
                    <a:pt x="18" y="236"/>
                  </a:lnTo>
                  <a:lnTo>
                    <a:pt x="22" y="241"/>
                  </a:lnTo>
                  <a:lnTo>
                    <a:pt x="26" y="247"/>
                  </a:lnTo>
                  <a:lnTo>
                    <a:pt x="30" y="253"/>
                  </a:lnTo>
                  <a:lnTo>
                    <a:pt x="34" y="258"/>
                  </a:lnTo>
                  <a:lnTo>
                    <a:pt x="38" y="263"/>
                  </a:lnTo>
                  <a:lnTo>
                    <a:pt x="43" y="268"/>
                  </a:lnTo>
                  <a:lnTo>
                    <a:pt x="47" y="273"/>
                  </a:lnTo>
                  <a:lnTo>
                    <a:pt x="61" y="285"/>
                  </a:lnTo>
                  <a:lnTo>
                    <a:pt x="78" y="295"/>
                  </a:lnTo>
                  <a:lnTo>
                    <a:pt x="96" y="305"/>
                  </a:lnTo>
                  <a:lnTo>
                    <a:pt x="115" y="315"/>
                  </a:lnTo>
                  <a:lnTo>
                    <a:pt x="135" y="323"/>
                  </a:lnTo>
                  <a:lnTo>
                    <a:pt x="157" y="332"/>
                  </a:lnTo>
                  <a:lnTo>
                    <a:pt x="177" y="339"/>
                  </a:lnTo>
                  <a:lnTo>
                    <a:pt x="198" y="345"/>
                  </a:lnTo>
                  <a:lnTo>
                    <a:pt x="218" y="351"/>
                  </a:lnTo>
                  <a:lnTo>
                    <a:pt x="238" y="356"/>
                  </a:lnTo>
                  <a:lnTo>
                    <a:pt x="256" y="360"/>
                  </a:lnTo>
                  <a:lnTo>
                    <a:pt x="273" y="364"/>
                  </a:lnTo>
                  <a:lnTo>
                    <a:pt x="287" y="367"/>
                  </a:lnTo>
                  <a:lnTo>
                    <a:pt x="299" y="369"/>
                  </a:lnTo>
                  <a:lnTo>
                    <a:pt x="308" y="370"/>
                  </a:lnTo>
                  <a:lnTo>
                    <a:pt x="314" y="370"/>
                  </a:lnTo>
                  <a:lnTo>
                    <a:pt x="314" y="351"/>
                  </a:lnTo>
                  <a:lnTo>
                    <a:pt x="303" y="350"/>
                  </a:lnTo>
                  <a:lnTo>
                    <a:pt x="291" y="349"/>
                  </a:lnTo>
                  <a:lnTo>
                    <a:pt x="280" y="348"/>
                  </a:lnTo>
                  <a:lnTo>
                    <a:pt x="269" y="345"/>
                  </a:lnTo>
                  <a:lnTo>
                    <a:pt x="257" y="343"/>
                  </a:lnTo>
                  <a:lnTo>
                    <a:pt x="246" y="341"/>
                  </a:lnTo>
                  <a:lnTo>
                    <a:pt x="234" y="339"/>
                  </a:lnTo>
                  <a:lnTo>
                    <a:pt x="224" y="336"/>
                  </a:lnTo>
                  <a:lnTo>
                    <a:pt x="212" y="332"/>
                  </a:lnTo>
                  <a:lnTo>
                    <a:pt x="201" y="328"/>
                  </a:lnTo>
                  <a:lnTo>
                    <a:pt x="191" y="324"/>
                  </a:lnTo>
                  <a:lnTo>
                    <a:pt x="179" y="320"/>
                  </a:lnTo>
                  <a:lnTo>
                    <a:pt x="168" y="316"/>
                  </a:lnTo>
                  <a:lnTo>
                    <a:pt x="158" y="311"/>
                  </a:lnTo>
                  <a:lnTo>
                    <a:pt x="147" y="307"/>
                  </a:lnTo>
                  <a:lnTo>
                    <a:pt x="136" y="302"/>
                  </a:lnTo>
                  <a:lnTo>
                    <a:pt x="118" y="291"/>
                  </a:lnTo>
                  <a:lnTo>
                    <a:pt x="99" y="280"/>
                  </a:lnTo>
                  <a:lnTo>
                    <a:pt x="81" y="270"/>
                  </a:lnTo>
                  <a:lnTo>
                    <a:pt x="63" y="257"/>
                  </a:lnTo>
                  <a:lnTo>
                    <a:pt x="47" y="243"/>
                  </a:lnTo>
                  <a:lnTo>
                    <a:pt x="35" y="226"/>
                  </a:lnTo>
                  <a:lnTo>
                    <a:pt x="27" y="208"/>
                  </a:lnTo>
                  <a:lnTo>
                    <a:pt x="23" y="186"/>
                  </a:lnTo>
                  <a:lnTo>
                    <a:pt x="23" y="170"/>
                  </a:lnTo>
                  <a:lnTo>
                    <a:pt x="27" y="155"/>
                  </a:lnTo>
                  <a:lnTo>
                    <a:pt x="33" y="140"/>
                  </a:lnTo>
                  <a:lnTo>
                    <a:pt x="42" y="126"/>
                  </a:lnTo>
                  <a:lnTo>
                    <a:pt x="53" y="113"/>
                  </a:lnTo>
                  <a:lnTo>
                    <a:pt x="66" y="100"/>
                  </a:lnTo>
                  <a:lnTo>
                    <a:pt x="80" y="89"/>
                  </a:lnTo>
                  <a:lnTo>
                    <a:pt x="95" y="77"/>
                  </a:lnTo>
                  <a:lnTo>
                    <a:pt x="104" y="71"/>
                  </a:lnTo>
                  <a:lnTo>
                    <a:pt x="114" y="64"/>
                  </a:lnTo>
                  <a:lnTo>
                    <a:pt x="125" y="58"/>
                  </a:lnTo>
                  <a:lnTo>
                    <a:pt x="135" y="52"/>
                  </a:lnTo>
                  <a:lnTo>
                    <a:pt x="146" y="48"/>
                  </a:lnTo>
                  <a:lnTo>
                    <a:pt x="157" y="44"/>
                  </a:lnTo>
                  <a:lnTo>
                    <a:pt x="168" y="40"/>
                  </a:lnTo>
                  <a:lnTo>
                    <a:pt x="180" y="36"/>
                  </a:lnTo>
                  <a:lnTo>
                    <a:pt x="192" y="33"/>
                  </a:lnTo>
                  <a:lnTo>
                    <a:pt x="205" y="31"/>
                  </a:lnTo>
                  <a:lnTo>
                    <a:pt x="216" y="29"/>
                  </a:lnTo>
                  <a:lnTo>
                    <a:pt x="229" y="28"/>
                  </a:lnTo>
                  <a:lnTo>
                    <a:pt x="242" y="26"/>
                  </a:lnTo>
                  <a:lnTo>
                    <a:pt x="254" y="26"/>
                  </a:lnTo>
                  <a:lnTo>
                    <a:pt x="266" y="25"/>
                  </a:lnTo>
                  <a:lnTo>
                    <a:pt x="279" y="25"/>
                  </a:lnTo>
                  <a:lnTo>
                    <a:pt x="295" y="27"/>
                  </a:lnTo>
                  <a:lnTo>
                    <a:pt x="311" y="30"/>
                  </a:lnTo>
                  <a:lnTo>
                    <a:pt x="326" y="33"/>
                  </a:lnTo>
                  <a:lnTo>
                    <a:pt x="342" y="37"/>
                  </a:lnTo>
                  <a:lnTo>
                    <a:pt x="357" y="42"/>
                  </a:lnTo>
                  <a:lnTo>
                    <a:pt x="372" y="47"/>
                  </a:lnTo>
                  <a:lnTo>
                    <a:pt x="387" y="53"/>
                  </a:lnTo>
                  <a:lnTo>
                    <a:pt x="402" y="60"/>
                  </a:lnTo>
                  <a:lnTo>
                    <a:pt x="413" y="65"/>
                  </a:lnTo>
                  <a:lnTo>
                    <a:pt x="423" y="71"/>
                  </a:lnTo>
                  <a:lnTo>
                    <a:pt x="434" y="75"/>
                  </a:lnTo>
                  <a:lnTo>
                    <a:pt x="443" y="78"/>
                  </a:lnTo>
                  <a:lnTo>
                    <a:pt x="453" y="81"/>
                  </a:lnTo>
                  <a:lnTo>
                    <a:pt x="464" y="84"/>
                  </a:lnTo>
                  <a:lnTo>
                    <a:pt x="475" y="86"/>
                  </a:lnTo>
                  <a:lnTo>
                    <a:pt x="489" y="89"/>
                  </a:lnTo>
                  <a:lnTo>
                    <a:pt x="503" y="88"/>
                  </a:lnTo>
                  <a:lnTo>
                    <a:pt x="517" y="85"/>
                  </a:lnTo>
                  <a:lnTo>
                    <a:pt x="530" y="83"/>
                  </a:lnTo>
                  <a:lnTo>
                    <a:pt x="542" y="80"/>
                  </a:lnTo>
                  <a:lnTo>
                    <a:pt x="554" y="76"/>
                  </a:lnTo>
                  <a:lnTo>
                    <a:pt x="566" y="72"/>
                  </a:lnTo>
                  <a:lnTo>
                    <a:pt x="578" y="67"/>
                  </a:lnTo>
                  <a:lnTo>
                    <a:pt x="590" y="63"/>
                  </a:lnTo>
                  <a:lnTo>
                    <a:pt x="602" y="59"/>
                  </a:lnTo>
                  <a:lnTo>
                    <a:pt x="615" y="55"/>
                  </a:lnTo>
                  <a:lnTo>
                    <a:pt x="629" y="51"/>
                  </a:lnTo>
                  <a:lnTo>
                    <a:pt x="644" y="47"/>
                  </a:lnTo>
                  <a:lnTo>
                    <a:pt x="660" y="44"/>
                  </a:lnTo>
                  <a:lnTo>
                    <a:pt x="676" y="41"/>
                  </a:lnTo>
                  <a:lnTo>
                    <a:pt x="694" y="39"/>
                  </a:lnTo>
                  <a:lnTo>
                    <a:pt x="714" y="37"/>
                  </a:lnTo>
                  <a:lnTo>
                    <a:pt x="784" y="37"/>
                  </a:lnTo>
                  <a:lnTo>
                    <a:pt x="797" y="18"/>
                  </a:lnTo>
                  <a:close/>
                </a:path>
              </a:pathLst>
            </a:custGeom>
            <a:solidFill>
              <a:srgbClr val="000000"/>
            </a:solidFill>
            <a:ln w="9525">
              <a:noFill/>
              <a:round/>
              <a:headEnd/>
              <a:tailEnd/>
            </a:ln>
          </p:spPr>
          <p:txBody>
            <a:bodyPr/>
            <a:lstStyle/>
            <a:p>
              <a:endParaRPr lang="en-US"/>
            </a:p>
          </p:txBody>
        </p:sp>
        <p:sp>
          <p:nvSpPr>
            <p:cNvPr id="2095" name="Freeform 47"/>
            <p:cNvSpPr>
              <a:spLocks/>
            </p:cNvSpPr>
            <p:nvPr/>
          </p:nvSpPr>
          <p:spPr bwMode="auto">
            <a:xfrm>
              <a:off x="3170" y="1679"/>
              <a:ext cx="591" cy="124"/>
            </a:xfrm>
            <a:custGeom>
              <a:avLst/>
              <a:gdLst/>
              <a:ahLst/>
              <a:cxnLst>
                <a:cxn ang="0">
                  <a:pos x="13" y="97"/>
                </a:cxn>
                <a:cxn ang="0">
                  <a:pos x="2" y="118"/>
                </a:cxn>
                <a:cxn ang="0">
                  <a:pos x="4" y="122"/>
                </a:cxn>
                <a:cxn ang="0">
                  <a:pos x="11" y="115"/>
                </a:cxn>
                <a:cxn ang="0">
                  <a:pos x="21" y="105"/>
                </a:cxn>
                <a:cxn ang="0">
                  <a:pos x="32" y="92"/>
                </a:cxn>
                <a:cxn ang="0">
                  <a:pos x="49" y="75"/>
                </a:cxn>
                <a:cxn ang="0">
                  <a:pos x="73" y="55"/>
                </a:cxn>
                <a:cxn ang="0">
                  <a:pos x="101" y="39"/>
                </a:cxn>
                <a:cxn ang="0">
                  <a:pos x="130" y="27"/>
                </a:cxn>
                <a:cxn ang="0">
                  <a:pos x="162" y="19"/>
                </a:cxn>
                <a:cxn ang="0">
                  <a:pos x="194" y="14"/>
                </a:cxn>
                <a:cxn ang="0">
                  <a:pos x="226" y="13"/>
                </a:cxn>
                <a:cxn ang="0">
                  <a:pos x="257" y="17"/>
                </a:cxn>
                <a:cxn ang="0">
                  <a:pos x="292" y="24"/>
                </a:cxn>
                <a:cxn ang="0">
                  <a:pos x="328" y="39"/>
                </a:cxn>
                <a:cxn ang="0">
                  <a:pos x="363" y="57"/>
                </a:cxn>
                <a:cxn ang="0">
                  <a:pos x="400" y="72"/>
                </a:cxn>
                <a:cxn ang="0">
                  <a:pos x="439" y="77"/>
                </a:cxn>
                <a:cxn ang="0">
                  <a:pos x="477" y="75"/>
                </a:cxn>
                <a:cxn ang="0">
                  <a:pos x="514" y="70"/>
                </a:cxn>
                <a:cxn ang="0">
                  <a:pos x="554" y="61"/>
                </a:cxn>
                <a:cxn ang="0">
                  <a:pos x="584" y="52"/>
                </a:cxn>
                <a:cxn ang="0">
                  <a:pos x="591" y="45"/>
                </a:cxn>
                <a:cxn ang="0">
                  <a:pos x="587" y="42"/>
                </a:cxn>
                <a:cxn ang="0">
                  <a:pos x="560" y="49"/>
                </a:cxn>
                <a:cxn ang="0">
                  <a:pos x="517" y="57"/>
                </a:cxn>
                <a:cxn ang="0">
                  <a:pos x="470" y="62"/>
                </a:cxn>
                <a:cxn ang="0">
                  <a:pos x="435" y="61"/>
                </a:cxn>
                <a:cxn ang="0">
                  <a:pos x="411" y="57"/>
                </a:cxn>
                <a:cxn ang="0">
                  <a:pos x="387" y="49"/>
                </a:cxn>
                <a:cxn ang="0">
                  <a:pos x="364" y="39"/>
                </a:cxn>
                <a:cxn ang="0">
                  <a:pos x="342" y="28"/>
                </a:cxn>
                <a:cxn ang="0">
                  <a:pos x="319" y="18"/>
                </a:cxn>
                <a:cxn ang="0">
                  <a:pos x="297" y="9"/>
                </a:cxn>
                <a:cxn ang="0">
                  <a:pos x="275" y="4"/>
                </a:cxn>
                <a:cxn ang="0">
                  <a:pos x="253" y="2"/>
                </a:cxn>
                <a:cxn ang="0">
                  <a:pos x="230" y="0"/>
                </a:cxn>
                <a:cxn ang="0">
                  <a:pos x="207" y="0"/>
                </a:cxn>
                <a:cxn ang="0">
                  <a:pos x="184" y="2"/>
                </a:cxn>
                <a:cxn ang="0">
                  <a:pos x="161" y="6"/>
                </a:cxn>
                <a:cxn ang="0">
                  <a:pos x="137" y="11"/>
                </a:cxn>
                <a:cxn ang="0">
                  <a:pos x="115" y="18"/>
                </a:cxn>
                <a:cxn ang="0">
                  <a:pos x="94" y="26"/>
                </a:cxn>
                <a:cxn ang="0">
                  <a:pos x="74" y="38"/>
                </a:cxn>
                <a:cxn ang="0">
                  <a:pos x="56" y="51"/>
                </a:cxn>
                <a:cxn ang="0">
                  <a:pos x="39" y="65"/>
                </a:cxn>
                <a:cxn ang="0">
                  <a:pos x="23" y="82"/>
                </a:cxn>
              </a:cxnLst>
              <a:rect l="0" t="0" r="r" b="b"/>
              <a:pathLst>
                <a:path w="591" h="124">
                  <a:moveTo>
                    <a:pt x="17" y="91"/>
                  </a:moveTo>
                  <a:lnTo>
                    <a:pt x="13" y="97"/>
                  </a:lnTo>
                  <a:lnTo>
                    <a:pt x="7" y="107"/>
                  </a:lnTo>
                  <a:lnTo>
                    <a:pt x="2" y="118"/>
                  </a:lnTo>
                  <a:lnTo>
                    <a:pt x="0" y="124"/>
                  </a:lnTo>
                  <a:lnTo>
                    <a:pt x="4" y="122"/>
                  </a:lnTo>
                  <a:lnTo>
                    <a:pt x="8" y="119"/>
                  </a:lnTo>
                  <a:lnTo>
                    <a:pt x="11" y="115"/>
                  </a:lnTo>
                  <a:lnTo>
                    <a:pt x="16" y="109"/>
                  </a:lnTo>
                  <a:lnTo>
                    <a:pt x="21" y="105"/>
                  </a:lnTo>
                  <a:lnTo>
                    <a:pt x="25" y="99"/>
                  </a:lnTo>
                  <a:lnTo>
                    <a:pt x="32" y="92"/>
                  </a:lnTo>
                  <a:lnTo>
                    <a:pt x="38" y="86"/>
                  </a:lnTo>
                  <a:lnTo>
                    <a:pt x="49" y="75"/>
                  </a:lnTo>
                  <a:lnTo>
                    <a:pt x="60" y="65"/>
                  </a:lnTo>
                  <a:lnTo>
                    <a:pt x="73" y="55"/>
                  </a:lnTo>
                  <a:lnTo>
                    <a:pt x="86" y="46"/>
                  </a:lnTo>
                  <a:lnTo>
                    <a:pt x="101" y="39"/>
                  </a:lnTo>
                  <a:lnTo>
                    <a:pt x="115" y="33"/>
                  </a:lnTo>
                  <a:lnTo>
                    <a:pt x="130" y="27"/>
                  </a:lnTo>
                  <a:lnTo>
                    <a:pt x="146" y="23"/>
                  </a:lnTo>
                  <a:lnTo>
                    <a:pt x="162" y="19"/>
                  </a:lnTo>
                  <a:lnTo>
                    <a:pt x="178" y="17"/>
                  </a:lnTo>
                  <a:lnTo>
                    <a:pt x="194" y="14"/>
                  </a:lnTo>
                  <a:lnTo>
                    <a:pt x="210" y="13"/>
                  </a:lnTo>
                  <a:lnTo>
                    <a:pt x="226" y="13"/>
                  </a:lnTo>
                  <a:lnTo>
                    <a:pt x="241" y="14"/>
                  </a:lnTo>
                  <a:lnTo>
                    <a:pt x="257" y="17"/>
                  </a:lnTo>
                  <a:lnTo>
                    <a:pt x="272" y="20"/>
                  </a:lnTo>
                  <a:lnTo>
                    <a:pt x="292" y="24"/>
                  </a:lnTo>
                  <a:lnTo>
                    <a:pt x="310" y="32"/>
                  </a:lnTo>
                  <a:lnTo>
                    <a:pt x="328" y="39"/>
                  </a:lnTo>
                  <a:lnTo>
                    <a:pt x="346" y="47"/>
                  </a:lnTo>
                  <a:lnTo>
                    <a:pt x="363" y="57"/>
                  </a:lnTo>
                  <a:lnTo>
                    <a:pt x="381" y="65"/>
                  </a:lnTo>
                  <a:lnTo>
                    <a:pt x="400" y="72"/>
                  </a:lnTo>
                  <a:lnTo>
                    <a:pt x="419" y="76"/>
                  </a:lnTo>
                  <a:lnTo>
                    <a:pt x="439" y="77"/>
                  </a:lnTo>
                  <a:lnTo>
                    <a:pt x="458" y="76"/>
                  </a:lnTo>
                  <a:lnTo>
                    <a:pt x="477" y="75"/>
                  </a:lnTo>
                  <a:lnTo>
                    <a:pt x="496" y="73"/>
                  </a:lnTo>
                  <a:lnTo>
                    <a:pt x="514" y="70"/>
                  </a:lnTo>
                  <a:lnTo>
                    <a:pt x="533" y="67"/>
                  </a:lnTo>
                  <a:lnTo>
                    <a:pt x="554" y="61"/>
                  </a:lnTo>
                  <a:lnTo>
                    <a:pt x="575" y="56"/>
                  </a:lnTo>
                  <a:lnTo>
                    <a:pt x="584" y="52"/>
                  </a:lnTo>
                  <a:lnTo>
                    <a:pt x="588" y="49"/>
                  </a:lnTo>
                  <a:lnTo>
                    <a:pt x="591" y="45"/>
                  </a:lnTo>
                  <a:lnTo>
                    <a:pt x="591" y="41"/>
                  </a:lnTo>
                  <a:lnTo>
                    <a:pt x="587" y="42"/>
                  </a:lnTo>
                  <a:lnTo>
                    <a:pt x="576" y="44"/>
                  </a:lnTo>
                  <a:lnTo>
                    <a:pt x="560" y="49"/>
                  </a:lnTo>
                  <a:lnTo>
                    <a:pt x="540" y="53"/>
                  </a:lnTo>
                  <a:lnTo>
                    <a:pt x="517" y="57"/>
                  </a:lnTo>
                  <a:lnTo>
                    <a:pt x="493" y="60"/>
                  </a:lnTo>
                  <a:lnTo>
                    <a:pt x="470" y="62"/>
                  </a:lnTo>
                  <a:lnTo>
                    <a:pt x="448" y="62"/>
                  </a:lnTo>
                  <a:lnTo>
                    <a:pt x="435" y="61"/>
                  </a:lnTo>
                  <a:lnTo>
                    <a:pt x="423" y="59"/>
                  </a:lnTo>
                  <a:lnTo>
                    <a:pt x="411" y="57"/>
                  </a:lnTo>
                  <a:lnTo>
                    <a:pt x="399" y="53"/>
                  </a:lnTo>
                  <a:lnTo>
                    <a:pt x="387" y="49"/>
                  </a:lnTo>
                  <a:lnTo>
                    <a:pt x="376" y="44"/>
                  </a:lnTo>
                  <a:lnTo>
                    <a:pt x="364" y="39"/>
                  </a:lnTo>
                  <a:lnTo>
                    <a:pt x="352" y="34"/>
                  </a:lnTo>
                  <a:lnTo>
                    <a:pt x="342" y="28"/>
                  </a:lnTo>
                  <a:lnTo>
                    <a:pt x="330" y="23"/>
                  </a:lnTo>
                  <a:lnTo>
                    <a:pt x="319" y="18"/>
                  </a:lnTo>
                  <a:lnTo>
                    <a:pt x="308" y="13"/>
                  </a:lnTo>
                  <a:lnTo>
                    <a:pt x="297" y="9"/>
                  </a:lnTo>
                  <a:lnTo>
                    <a:pt x="286" y="6"/>
                  </a:lnTo>
                  <a:lnTo>
                    <a:pt x="275" y="4"/>
                  </a:lnTo>
                  <a:lnTo>
                    <a:pt x="264" y="3"/>
                  </a:lnTo>
                  <a:lnTo>
                    <a:pt x="253" y="2"/>
                  </a:lnTo>
                  <a:lnTo>
                    <a:pt x="241" y="1"/>
                  </a:lnTo>
                  <a:lnTo>
                    <a:pt x="230" y="0"/>
                  </a:lnTo>
                  <a:lnTo>
                    <a:pt x="218" y="0"/>
                  </a:lnTo>
                  <a:lnTo>
                    <a:pt x="207" y="0"/>
                  </a:lnTo>
                  <a:lnTo>
                    <a:pt x="196" y="1"/>
                  </a:lnTo>
                  <a:lnTo>
                    <a:pt x="184" y="2"/>
                  </a:lnTo>
                  <a:lnTo>
                    <a:pt x="172" y="4"/>
                  </a:lnTo>
                  <a:lnTo>
                    <a:pt x="161" y="6"/>
                  </a:lnTo>
                  <a:lnTo>
                    <a:pt x="149" y="8"/>
                  </a:lnTo>
                  <a:lnTo>
                    <a:pt x="137" y="11"/>
                  </a:lnTo>
                  <a:lnTo>
                    <a:pt x="126" y="14"/>
                  </a:lnTo>
                  <a:lnTo>
                    <a:pt x="115" y="18"/>
                  </a:lnTo>
                  <a:lnTo>
                    <a:pt x="104" y="22"/>
                  </a:lnTo>
                  <a:lnTo>
                    <a:pt x="94" y="26"/>
                  </a:lnTo>
                  <a:lnTo>
                    <a:pt x="84" y="32"/>
                  </a:lnTo>
                  <a:lnTo>
                    <a:pt x="74" y="38"/>
                  </a:lnTo>
                  <a:lnTo>
                    <a:pt x="66" y="44"/>
                  </a:lnTo>
                  <a:lnTo>
                    <a:pt x="56" y="51"/>
                  </a:lnTo>
                  <a:lnTo>
                    <a:pt x="48" y="57"/>
                  </a:lnTo>
                  <a:lnTo>
                    <a:pt x="39" y="65"/>
                  </a:lnTo>
                  <a:lnTo>
                    <a:pt x="31" y="73"/>
                  </a:lnTo>
                  <a:lnTo>
                    <a:pt x="23" y="82"/>
                  </a:lnTo>
                  <a:lnTo>
                    <a:pt x="17" y="91"/>
                  </a:lnTo>
                  <a:close/>
                </a:path>
              </a:pathLst>
            </a:custGeom>
            <a:solidFill>
              <a:srgbClr val="000000"/>
            </a:solidFill>
            <a:ln w="9525">
              <a:noFill/>
              <a:round/>
              <a:headEnd/>
              <a:tailEnd/>
            </a:ln>
          </p:spPr>
          <p:txBody>
            <a:bodyPr/>
            <a:lstStyle/>
            <a:p>
              <a:endParaRPr lang="en-US"/>
            </a:p>
          </p:txBody>
        </p:sp>
        <p:sp>
          <p:nvSpPr>
            <p:cNvPr id="2096" name="Freeform 48"/>
            <p:cNvSpPr>
              <a:spLocks/>
            </p:cNvSpPr>
            <p:nvPr/>
          </p:nvSpPr>
          <p:spPr bwMode="auto">
            <a:xfrm>
              <a:off x="3615" y="1684"/>
              <a:ext cx="26" cy="23"/>
            </a:xfrm>
            <a:custGeom>
              <a:avLst/>
              <a:gdLst/>
              <a:ahLst/>
              <a:cxnLst>
                <a:cxn ang="0">
                  <a:pos x="14" y="14"/>
                </a:cxn>
                <a:cxn ang="0">
                  <a:pos x="10" y="14"/>
                </a:cxn>
                <a:cxn ang="0">
                  <a:pos x="5" y="14"/>
                </a:cxn>
                <a:cxn ang="0">
                  <a:pos x="2" y="15"/>
                </a:cxn>
                <a:cxn ang="0">
                  <a:pos x="0" y="18"/>
                </a:cxn>
                <a:cxn ang="0">
                  <a:pos x="1" y="22"/>
                </a:cxn>
                <a:cxn ang="0">
                  <a:pos x="4" y="23"/>
                </a:cxn>
                <a:cxn ang="0">
                  <a:pos x="9" y="22"/>
                </a:cxn>
                <a:cxn ang="0">
                  <a:pos x="14" y="21"/>
                </a:cxn>
                <a:cxn ang="0">
                  <a:pos x="23" y="15"/>
                </a:cxn>
                <a:cxn ang="0">
                  <a:pos x="26" y="8"/>
                </a:cxn>
                <a:cxn ang="0">
                  <a:pos x="25" y="2"/>
                </a:cxn>
                <a:cxn ang="0">
                  <a:pos x="21" y="0"/>
                </a:cxn>
                <a:cxn ang="0">
                  <a:pos x="19" y="2"/>
                </a:cxn>
                <a:cxn ang="0">
                  <a:pos x="18" y="5"/>
                </a:cxn>
                <a:cxn ang="0">
                  <a:pos x="16" y="11"/>
                </a:cxn>
                <a:cxn ang="0">
                  <a:pos x="14" y="14"/>
                </a:cxn>
              </a:cxnLst>
              <a:rect l="0" t="0" r="r" b="b"/>
              <a:pathLst>
                <a:path w="26" h="23">
                  <a:moveTo>
                    <a:pt x="14" y="14"/>
                  </a:moveTo>
                  <a:lnTo>
                    <a:pt x="10" y="14"/>
                  </a:lnTo>
                  <a:lnTo>
                    <a:pt x="5" y="14"/>
                  </a:lnTo>
                  <a:lnTo>
                    <a:pt x="2" y="15"/>
                  </a:lnTo>
                  <a:lnTo>
                    <a:pt x="0" y="18"/>
                  </a:lnTo>
                  <a:lnTo>
                    <a:pt x="1" y="22"/>
                  </a:lnTo>
                  <a:lnTo>
                    <a:pt x="4" y="23"/>
                  </a:lnTo>
                  <a:lnTo>
                    <a:pt x="9" y="22"/>
                  </a:lnTo>
                  <a:lnTo>
                    <a:pt x="14" y="21"/>
                  </a:lnTo>
                  <a:lnTo>
                    <a:pt x="23" y="15"/>
                  </a:lnTo>
                  <a:lnTo>
                    <a:pt x="26" y="8"/>
                  </a:lnTo>
                  <a:lnTo>
                    <a:pt x="25" y="2"/>
                  </a:lnTo>
                  <a:lnTo>
                    <a:pt x="21" y="0"/>
                  </a:lnTo>
                  <a:lnTo>
                    <a:pt x="19" y="2"/>
                  </a:lnTo>
                  <a:lnTo>
                    <a:pt x="18" y="5"/>
                  </a:lnTo>
                  <a:lnTo>
                    <a:pt x="16" y="11"/>
                  </a:lnTo>
                  <a:lnTo>
                    <a:pt x="14" y="14"/>
                  </a:lnTo>
                  <a:close/>
                </a:path>
              </a:pathLst>
            </a:custGeom>
            <a:solidFill>
              <a:srgbClr val="000000"/>
            </a:solidFill>
            <a:ln w="9525">
              <a:noFill/>
              <a:round/>
              <a:headEnd/>
              <a:tailEnd/>
            </a:ln>
          </p:spPr>
          <p:txBody>
            <a:bodyPr/>
            <a:lstStyle/>
            <a:p>
              <a:endParaRPr lang="en-US"/>
            </a:p>
          </p:txBody>
        </p:sp>
        <p:sp>
          <p:nvSpPr>
            <p:cNvPr id="2097" name="Freeform 49"/>
            <p:cNvSpPr>
              <a:spLocks/>
            </p:cNvSpPr>
            <p:nvPr/>
          </p:nvSpPr>
          <p:spPr bwMode="auto">
            <a:xfrm>
              <a:off x="3281" y="1741"/>
              <a:ext cx="78" cy="78"/>
            </a:xfrm>
            <a:custGeom>
              <a:avLst/>
              <a:gdLst/>
              <a:ahLst/>
              <a:cxnLst>
                <a:cxn ang="0">
                  <a:pos x="9" y="8"/>
                </a:cxn>
                <a:cxn ang="0">
                  <a:pos x="5" y="13"/>
                </a:cxn>
                <a:cxn ang="0">
                  <a:pos x="2" y="19"/>
                </a:cxn>
                <a:cxn ang="0">
                  <a:pos x="0" y="24"/>
                </a:cxn>
                <a:cxn ang="0">
                  <a:pos x="5" y="29"/>
                </a:cxn>
                <a:cxn ang="0">
                  <a:pos x="6" y="25"/>
                </a:cxn>
                <a:cxn ang="0">
                  <a:pos x="8" y="21"/>
                </a:cxn>
                <a:cxn ang="0">
                  <a:pos x="11" y="16"/>
                </a:cxn>
                <a:cxn ang="0">
                  <a:pos x="14" y="14"/>
                </a:cxn>
                <a:cxn ang="0">
                  <a:pos x="18" y="13"/>
                </a:cxn>
                <a:cxn ang="0">
                  <a:pos x="22" y="12"/>
                </a:cxn>
                <a:cxn ang="0">
                  <a:pos x="25" y="11"/>
                </a:cxn>
                <a:cxn ang="0">
                  <a:pos x="30" y="11"/>
                </a:cxn>
                <a:cxn ang="0">
                  <a:pos x="35" y="11"/>
                </a:cxn>
                <a:cxn ang="0">
                  <a:pos x="40" y="12"/>
                </a:cxn>
                <a:cxn ang="0">
                  <a:pos x="45" y="14"/>
                </a:cxn>
                <a:cxn ang="0">
                  <a:pos x="52" y="17"/>
                </a:cxn>
                <a:cxn ang="0">
                  <a:pos x="57" y="23"/>
                </a:cxn>
                <a:cxn ang="0">
                  <a:pos x="61" y="30"/>
                </a:cxn>
                <a:cxn ang="0">
                  <a:pos x="63" y="38"/>
                </a:cxn>
                <a:cxn ang="0">
                  <a:pos x="62" y="46"/>
                </a:cxn>
                <a:cxn ang="0">
                  <a:pos x="59" y="52"/>
                </a:cxn>
                <a:cxn ang="0">
                  <a:pos x="56" y="57"/>
                </a:cxn>
                <a:cxn ang="0">
                  <a:pos x="52" y="60"/>
                </a:cxn>
                <a:cxn ang="0">
                  <a:pos x="47" y="63"/>
                </a:cxn>
                <a:cxn ang="0">
                  <a:pos x="42" y="66"/>
                </a:cxn>
                <a:cxn ang="0">
                  <a:pos x="37" y="68"/>
                </a:cxn>
                <a:cxn ang="0">
                  <a:pos x="31" y="68"/>
                </a:cxn>
                <a:cxn ang="0">
                  <a:pos x="25" y="68"/>
                </a:cxn>
                <a:cxn ang="0">
                  <a:pos x="24" y="69"/>
                </a:cxn>
                <a:cxn ang="0">
                  <a:pos x="24" y="71"/>
                </a:cxn>
                <a:cxn ang="0">
                  <a:pos x="24" y="72"/>
                </a:cxn>
                <a:cxn ang="0">
                  <a:pos x="24" y="74"/>
                </a:cxn>
                <a:cxn ang="0">
                  <a:pos x="29" y="76"/>
                </a:cxn>
                <a:cxn ang="0">
                  <a:pos x="35" y="78"/>
                </a:cxn>
                <a:cxn ang="0">
                  <a:pos x="40" y="78"/>
                </a:cxn>
                <a:cxn ang="0">
                  <a:pos x="45" y="77"/>
                </a:cxn>
                <a:cxn ang="0">
                  <a:pos x="51" y="76"/>
                </a:cxn>
                <a:cxn ang="0">
                  <a:pos x="55" y="74"/>
                </a:cxn>
                <a:cxn ang="0">
                  <a:pos x="60" y="72"/>
                </a:cxn>
                <a:cxn ang="0">
                  <a:pos x="64" y="69"/>
                </a:cxn>
                <a:cxn ang="0">
                  <a:pos x="73" y="59"/>
                </a:cxn>
                <a:cxn ang="0">
                  <a:pos x="77" y="51"/>
                </a:cxn>
                <a:cxn ang="0">
                  <a:pos x="78" y="42"/>
                </a:cxn>
                <a:cxn ang="0">
                  <a:pos x="78" y="31"/>
                </a:cxn>
                <a:cxn ang="0">
                  <a:pos x="74" y="22"/>
                </a:cxn>
                <a:cxn ang="0">
                  <a:pos x="68" y="13"/>
                </a:cxn>
                <a:cxn ang="0">
                  <a:pos x="59" y="7"/>
                </a:cxn>
                <a:cxn ang="0">
                  <a:pos x="50" y="1"/>
                </a:cxn>
                <a:cxn ang="0">
                  <a:pos x="44" y="1"/>
                </a:cxn>
                <a:cxn ang="0">
                  <a:pos x="39" y="1"/>
                </a:cxn>
                <a:cxn ang="0">
                  <a:pos x="34" y="0"/>
                </a:cxn>
                <a:cxn ang="0">
                  <a:pos x="28" y="0"/>
                </a:cxn>
                <a:cxn ang="0">
                  <a:pos x="23" y="1"/>
                </a:cxn>
                <a:cxn ang="0">
                  <a:pos x="18" y="3"/>
                </a:cxn>
                <a:cxn ang="0">
                  <a:pos x="13" y="5"/>
                </a:cxn>
                <a:cxn ang="0">
                  <a:pos x="9" y="8"/>
                </a:cxn>
              </a:cxnLst>
              <a:rect l="0" t="0" r="r" b="b"/>
              <a:pathLst>
                <a:path w="78" h="78">
                  <a:moveTo>
                    <a:pt x="9" y="8"/>
                  </a:moveTo>
                  <a:lnTo>
                    <a:pt x="5" y="13"/>
                  </a:lnTo>
                  <a:lnTo>
                    <a:pt x="2" y="19"/>
                  </a:lnTo>
                  <a:lnTo>
                    <a:pt x="0" y="24"/>
                  </a:lnTo>
                  <a:lnTo>
                    <a:pt x="5" y="29"/>
                  </a:lnTo>
                  <a:lnTo>
                    <a:pt x="6" y="25"/>
                  </a:lnTo>
                  <a:lnTo>
                    <a:pt x="8" y="21"/>
                  </a:lnTo>
                  <a:lnTo>
                    <a:pt x="11" y="16"/>
                  </a:lnTo>
                  <a:lnTo>
                    <a:pt x="14" y="14"/>
                  </a:lnTo>
                  <a:lnTo>
                    <a:pt x="18" y="13"/>
                  </a:lnTo>
                  <a:lnTo>
                    <a:pt x="22" y="12"/>
                  </a:lnTo>
                  <a:lnTo>
                    <a:pt x="25" y="11"/>
                  </a:lnTo>
                  <a:lnTo>
                    <a:pt x="30" y="11"/>
                  </a:lnTo>
                  <a:lnTo>
                    <a:pt x="35" y="11"/>
                  </a:lnTo>
                  <a:lnTo>
                    <a:pt x="40" y="12"/>
                  </a:lnTo>
                  <a:lnTo>
                    <a:pt x="45" y="14"/>
                  </a:lnTo>
                  <a:lnTo>
                    <a:pt x="52" y="17"/>
                  </a:lnTo>
                  <a:lnTo>
                    <a:pt x="57" y="23"/>
                  </a:lnTo>
                  <a:lnTo>
                    <a:pt x="61" y="30"/>
                  </a:lnTo>
                  <a:lnTo>
                    <a:pt x="63" y="38"/>
                  </a:lnTo>
                  <a:lnTo>
                    <a:pt x="62" y="46"/>
                  </a:lnTo>
                  <a:lnTo>
                    <a:pt x="59" y="52"/>
                  </a:lnTo>
                  <a:lnTo>
                    <a:pt x="56" y="57"/>
                  </a:lnTo>
                  <a:lnTo>
                    <a:pt x="52" y="60"/>
                  </a:lnTo>
                  <a:lnTo>
                    <a:pt x="47" y="63"/>
                  </a:lnTo>
                  <a:lnTo>
                    <a:pt x="42" y="66"/>
                  </a:lnTo>
                  <a:lnTo>
                    <a:pt x="37" y="68"/>
                  </a:lnTo>
                  <a:lnTo>
                    <a:pt x="31" y="68"/>
                  </a:lnTo>
                  <a:lnTo>
                    <a:pt x="25" y="68"/>
                  </a:lnTo>
                  <a:lnTo>
                    <a:pt x="24" y="69"/>
                  </a:lnTo>
                  <a:lnTo>
                    <a:pt x="24" y="71"/>
                  </a:lnTo>
                  <a:lnTo>
                    <a:pt x="24" y="72"/>
                  </a:lnTo>
                  <a:lnTo>
                    <a:pt x="24" y="74"/>
                  </a:lnTo>
                  <a:lnTo>
                    <a:pt x="29" y="76"/>
                  </a:lnTo>
                  <a:lnTo>
                    <a:pt x="35" y="78"/>
                  </a:lnTo>
                  <a:lnTo>
                    <a:pt x="40" y="78"/>
                  </a:lnTo>
                  <a:lnTo>
                    <a:pt x="45" y="77"/>
                  </a:lnTo>
                  <a:lnTo>
                    <a:pt x="51" y="76"/>
                  </a:lnTo>
                  <a:lnTo>
                    <a:pt x="55" y="74"/>
                  </a:lnTo>
                  <a:lnTo>
                    <a:pt x="60" y="72"/>
                  </a:lnTo>
                  <a:lnTo>
                    <a:pt x="64" y="69"/>
                  </a:lnTo>
                  <a:lnTo>
                    <a:pt x="73" y="59"/>
                  </a:lnTo>
                  <a:lnTo>
                    <a:pt x="77" y="51"/>
                  </a:lnTo>
                  <a:lnTo>
                    <a:pt x="78" y="42"/>
                  </a:lnTo>
                  <a:lnTo>
                    <a:pt x="78" y="31"/>
                  </a:lnTo>
                  <a:lnTo>
                    <a:pt x="74" y="22"/>
                  </a:lnTo>
                  <a:lnTo>
                    <a:pt x="68" y="13"/>
                  </a:lnTo>
                  <a:lnTo>
                    <a:pt x="59" y="7"/>
                  </a:lnTo>
                  <a:lnTo>
                    <a:pt x="50" y="1"/>
                  </a:lnTo>
                  <a:lnTo>
                    <a:pt x="44" y="1"/>
                  </a:lnTo>
                  <a:lnTo>
                    <a:pt x="39" y="1"/>
                  </a:lnTo>
                  <a:lnTo>
                    <a:pt x="34" y="0"/>
                  </a:lnTo>
                  <a:lnTo>
                    <a:pt x="28" y="0"/>
                  </a:lnTo>
                  <a:lnTo>
                    <a:pt x="23" y="1"/>
                  </a:lnTo>
                  <a:lnTo>
                    <a:pt x="18" y="3"/>
                  </a:lnTo>
                  <a:lnTo>
                    <a:pt x="13" y="5"/>
                  </a:lnTo>
                  <a:lnTo>
                    <a:pt x="9" y="8"/>
                  </a:lnTo>
                  <a:close/>
                </a:path>
              </a:pathLst>
            </a:custGeom>
            <a:solidFill>
              <a:srgbClr val="000000"/>
            </a:solidFill>
            <a:ln w="9525">
              <a:noFill/>
              <a:round/>
              <a:headEnd/>
              <a:tailEnd/>
            </a:ln>
          </p:spPr>
          <p:txBody>
            <a:bodyPr/>
            <a:lstStyle/>
            <a:p>
              <a:endParaRPr lang="en-US"/>
            </a:p>
          </p:txBody>
        </p:sp>
        <p:sp>
          <p:nvSpPr>
            <p:cNvPr id="2098" name="Freeform 50"/>
            <p:cNvSpPr>
              <a:spLocks/>
            </p:cNvSpPr>
            <p:nvPr/>
          </p:nvSpPr>
          <p:spPr bwMode="auto">
            <a:xfrm>
              <a:off x="3410" y="1725"/>
              <a:ext cx="75" cy="86"/>
            </a:xfrm>
            <a:custGeom>
              <a:avLst/>
              <a:gdLst/>
              <a:ahLst/>
              <a:cxnLst>
                <a:cxn ang="0">
                  <a:pos x="0" y="21"/>
                </a:cxn>
                <a:cxn ang="0">
                  <a:pos x="1" y="21"/>
                </a:cxn>
                <a:cxn ang="0">
                  <a:pos x="6" y="19"/>
                </a:cxn>
                <a:cxn ang="0">
                  <a:pos x="10" y="16"/>
                </a:cxn>
                <a:cxn ang="0">
                  <a:pos x="14" y="14"/>
                </a:cxn>
                <a:cxn ang="0">
                  <a:pos x="22" y="12"/>
                </a:cxn>
                <a:cxn ang="0">
                  <a:pos x="29" y="12"/>
                </a:cxn>
                <a:cxn ang="0">
                  <a:pos x="37" y="13"/>
                </a:cxn>
                <a:cxn ang="0">
                  <a:pos x="43" y="16"/>
                </a:cxn>
                <a:cxn ang="0">
                  <a:pos x="51" y="24"/>
                </a:cxn>
                <a:cxn ang="0">
                  <a:pos x="57" y="32"/>
                </a:cxn>
                <a:cxn ang="0">
                  <a:pos x="60" y="42"/>
                </a:cxn>
                <a:cxn ang="0">
                  <a:pos x="58" y="53"/>
                </a:cxn>
                <a:cxn ang="0">
                  <a:pos x="56" y="58"/>
                </a:cxn>
                <a:cxn ang="0">
                  <a:pos x="54" y="63"/>
                </a:cxn>
                <a:cxn ang="0">
                  <a:pos x="49" y="68"/>
                </a:cxn>
                <a:cxn ang="0">
                  <a:pos x="43" y="71"/>
                </a:cxn>
                <a:cxn ang="0">
                  <a:pos x="35" y="72"/>
                </a:cxn>
                <a:cxn ang="0">
                  <a:pos x="27" y="72"/>
                </a:cxn>
                <a:cxn ang="0">
                  <a:pos x="21" y="70"/>
                </a:cxn>
                <a:cxn ang="0">
                  <a:pos x="13" y="64"/>
                </a:cxn>
                <a:cxn ang="0">
                  <a:pos x="12" y="70"/>
                </a:cxn>
                <a:cxn ang="0">
                  <a:pos x="14" y="74"/>
                </a:cxn>
                <a:cxn ang="0">
                  <a:pos x="17" y="78"/>
                </a:cxn>
                <a:cxn ang="0">
                  <a:pos x="21" y="81"/>
                </a:cxn>
                <a:cxn ang="0">
                  <a:pos x="27" y="85"/>
                </a:cxn>
                <a:cxn ang="0">
                  <a:pos x="35" y="86"/>
                </a:cxn>
                <a:cxn ang="0">
                  <a:pos x="43" y="85"/>
                </a:cxn>
                <a:cxn ang="0">
                  <a:pos x="51" y="82"/>
                </a:cxn>
                <a:cxn ang="0">
                  <a:pos x="60" y="76"/>
                </a:cxn>
                <a:cxn ang="0">
                  <a:pos x="68" y="68"/>
                </a:cxn>
                <a:cxn ang="0">
                  <a:pos x="73" y="57"/>
                </a:cxn>
                <a:cxn ang="0">
                  <a:pos x="75" y="43"/>
                </a:cxn>
                <a:cxn ang="0">
                  <a:pos x="73" y="37"/>
                </a:cxn>
                <a:cxn ang="0">
                  <a:pos x="70" y="29"/>
                </a:cxn>
                <a:cxn ang="0">
                  <a:pos x="66" y="23"/>
                </a:cxn>
                <a:cxn ang="0">
                  <a:pos x="62" y="16"/>
                </a:cxn>
                <a:cxn ang="0">
                  <a:pos x="57" y="11"/>
                </a:cxn>
                <a:cxn ang="0">
                  <a:pos x="51" y="7"/>
                </a:cxn>
                <a:cxn ang="0">
                  <a:pos x="44" y="4"/>
                </a:cxn>
                <a:cxn ang="0">
                  <a:pos x="37" y="1"/>
                </a:cxn>
                <a:cxn ang="0">
                  <a:pos x="31" y="0"/>
                </a:cxn>
                <a:cxn ang="0">
                  <a:pos x="25" y="0"/>
                </a:cxn>
                <a:cxn ang="0">
                  <a:pos x="20" y="1"/>
                </a:cxn>
                <a:cxn ang="0">
                  <a:pos x="14" y="3"/>
                </a:cxn>
                <a:cxn ang="0">
                  <a:pos x="9" y="6"/>
                </a:cxn>
                <a:cxn ang="0">
                  <a:pos x="5" y="10"/>
                </a:cxn>
                <a:cxn ang="0">
                  <a:pos x="3" y="14"/>
                </a:cxn>
                <a:cxn ang="0">
                  <a:pos x="0" y="21"/>
                </a:cxn>
              </a:cxnLst>
              <a:rect l="0" t="0" r="r" b="b"/>
              <a:pathLst>
                <a:path w="75" h="86">
                  <a:moveTo>
                    <a:pt x="0" y="21"/>
                  </a:moveTo>
                  <a:lnTo>
                    <a:pt x="1" y="21"/>
                  </a:lnTo>
                  <a:lnTo>
                    <a:pt x="6" y="19"/>
                  </a:lnTo>
                  <a:lnTo>
                    <a:pt x="10" y="16"/>
                  </a:lnTo>
                  <a:lnTo>
                    <a:pt x="14" y="14"/>
                  </a:lnTo>
                  <a:lnTo>
                    <a:pt x="22" y="12"/>
                  </a:lnTo>
                  <a:lnTo>
                    <a:pt x="29" y="12"/>
                  </a:lnTo>
                  <a:lnTo>
                    <a:pt x="37" y="13"/>
                  </a:lnTo>
                  <a:lnTo>
                    <a:pt x="43" y="16"/>
                  </a:lnTo>
                  <a:lnTo>
                    <a:pt x="51" y="24"/>
                  </a:lnTo>
                  <a:lnTo>
                    <a:pt x="57" y="32"/>
                  </a:lnTo>
                  <a:lnTo>
                    <a:pt x="60" y="42"/>
                  </a:lnTo>
                  <a:lnTo>
                    <a:pt x="58" y="53"/>
                  </a:lnTo>
                  <a:lnTo>
                    <a:pt x="56" y="58"/>
                  </a:lnTo>
                  <a:lnTo>
                    <a:pt x="54" y="63"/>
                  </a:lnTo>
                  <a:lnTo>
                    <a:pt x="49" y="68"/>
                  </a:lnTo>
                  <a:lnTo>
                    <a:pt x="43" y="71"/>
                  </a:lnTo>
                  <a:lnTo>
                    <a:pt x="35" y="72"/>
                  </a:lnTo>
                  <a:lnTo>
                    <a:pt x="27" y="72"/>
                  </a:lnTo>
                  <a:lnTo>
                    <a:pt x="21" y="70"/>
                  </a:lnTo>
                  <a:lnTo>
                    <a:pt x="13" y="64"/>
                  </a:lnTo>
                  <a:lnTo>
                    <a:pt x="12" y="70"/>
                  </a:lnTo>
                  <a:lnTo>
                    <a:pt x="14" y="74"/>
                  </a:lnTo>
                  <a:lnTo>
                    <a:pt x="17" y="78"/>
                  </a:lnTo>
                  <a:lnTo>
                    <a:pt x="21" y="81"/>
                  </a:lnTo>
                  <a:lnTo>
                    <a:pt x="27" y="85"/>
                  </a:lnTo>
                  <a:lnTo>
                    <a:pt x="35" y="86"/>
                  </a:lnTo>
                  <a:lnTo>
                    <a:pt x="43" y="85"/>
                  </a:lnTo>
                  <a:lnTo>
                    <a:pt x="51" y="82"/>
                  </a:lnTo>
                  <a:lnTo>
                    <a:pt x="60" y="76"/>
                  </a:lnTo>
                  <a:lnTo>
                    <a:pt x="68" y="68"/>
                  </a:lnTo>
                  <a:lnTo>
                    <a:pt x="73" y="57"/>
                  </a:lnTo>
                  <a:lnTo>
                    <a:pt x="75" y="43"/>
                  </a:lnTo>
                  <a:lnTo>
                    <a:pt x="73" y="37"/>
                  </a:lnTo>
                  <a:lnTo>
                    <a:pt x="70" y="29"/>
                  </a:lnTo>
                  <a:lnTo>
                    <a:pt x="66" y="23"/>
                  </a:lnTo>
                  <a:lnTo>
                    <a:pt x="62" y="16"/>
                  </a:lnTo>
                  <a:lnTo>
                    <a:pt x="57" y="11"/>
                  </a:lnTo>
                  <a:lnTo>
                    <a:pt x="51" y="7"/>
                  </a:lnTo>
                  <a:lnTo>
                    <a:pt x="44" y="4"/>
                  </a:lnTo>
                  <a:lnTo>
                    <a:pt x="37" y="1"/>
                  </a:lnTo>
                  <a:lnTo>
                    <a:pt x="31" y="0"/>
                  </a:lnTo>
                  <a:lnTo>
                    <a:pt x="25" y="0"/>
                  </a:lnTo>
                  <a:lnTo>
                    <a:pt x="20" y="1"/>
                  </a:lnTo>
                  <a:lnTo>
                    <a:pt x="14" y="3"/>
                  </a:lnTo>
                  <a:lnTo>
                    <a:pt x="9" y="6"/>
                  </a:lnTo>
                  <a:lnTo>
                    <a:pt x="5" y="10"/>
                  </a:lnTo>
                  <a:lnTo>
                    <a:pt x="3" y="14"/>
                  </a:lnTo>
                  <a:lnTo>
                    <a:pt x="0" y="21"/>
                  </a:lnTo>
                  <a:close/>
                </a:path>
              </a:pathLst>
            </a:custGeom>
            <a:solidFill>
              <a:srgbClr val="000000"/>
            </a:solidFill>
            <a:ln w="9525">
              <a:noFill/>
              <a:round/>
              <a:headEnd/>
              <a:tailEnd/>
            </a:ln>
          </p:spPr>
          <p:txBody>
            <a:bodyPr/>
            <a:lstStyle/>
            <a:p>
              <a:endParaRPr lang="en-US"/>
            </a:p>
          </p:txBody>
        </p:sp>
        <p:sp>
          <p:nvSpPr>
            <p:cNvPr id="2099" name="Freeform 51"/>
            <p:cNvSpPr>
              <a:spLocks/>
            </p:cNvSpPr>
            <p:nvPr/>
          </p:nvSpPr>
          <p:spPr bwMode="auto">
            <a:xfrm>
              <a:off x="3297" y="1766"/>
              <a:ext cx="35" cy="32"/>
            </a:xfrm>
            <a:custGeom>
              <a:avLst/>
              <a:gdLst/>
              <a:ahLst/>
              <a:cxnLst>
                <a:cxn ang="0">
                  <a:pos x="0" y="15"/>
                </a:cxn>
                <a:cxn ang="0">
                  <a:pos x="6" y="16"/>
                </a:cxn>
                <a:cxn ang="0">
                  <a:pos x="10" y="13"/>
                </a:cxn>
                <a:cxn ang="0">
                  <a:pos x="16" y="12"/>
                </a:cxn>
                <a:cxn ang="0">
                  <a:pos x="23" y="19"/>
                </a:cxn>
                <a:cxn ang="0">
                  <a:pos x="20" y="22"/>
                </a:cxn>
                <a:cxn ang="0">
                  <a:pos x="19" y="26"/>
                </a:cxn>
                <a:cxn ang="0">
                  <a:pos x="18" y="29"/>
                </a:cxn>
                <a:cxn ang="0">
                  <a:pos x="18" y="32"/>
                </a:cxn>
                <a:cxn ang="0">
                  <a:pos x="24" y="32"/>
                </a:cxn>
                <a:cxn ang="0">
                  <a:pos x="29" y="29"/>
                </a:cxn>
                <a:cxn ang="0">
                  <a:pos x="32" y="23"/>
                </a:cxn>
                <a:cxn ang="0">
                  <a:pos x="35" y="18"/>
                </a:cxn>
                <a:cxn ang="0">
                  <a:pos x="35" y="14"/>
                </a:cxn>
                <a:cxn ang="0">
                  <a:pos x="32" y="8"/>
                </a:cxn>
                <a:cxn ang="0">
                  <a:pos x="29" y="3"/>
                </a:cxn>
                <a:cxn ang="0">
                  <a:pos x="25" y="0"/>
                </a:cxn>
                <a:cxn ang="0">
                  <a:pos x="16" y="0"/>
                </a:cxn>
                <a:cxn ang="0">
                  <a:pos x="8" y="2"/>
                </a:cxn>
                <a:cxn ang="0">
                  <a:pos x="2" y="6"/>
                </a:cxn>
                <a:cxn ang="0">
                  <a:pos x="0" y="15"/>
                </a:cxn>
              </a:cxnLst>
              <a:rect l="0" t="0" r="r" b="b"/>
              <a:pathLst>
                <a:path w="35" h="32">
                  <a:moveTo>
                    <a:pt x="0" y="15"/>
                  </a:moveTo>
                  <a:lnTo>
                    <a:pt x="6" y="16"/>
                  </a:lnTo>
                  <a:lnTo>
                    <a:pt x="10" y="13"/>
                  </a:lnTo>
                  <a:lnTo>
                    <a:pt x="16" y="12"/>
                  </a:lnTo>
                  <a:lnTo>
                    <a:pt x="23" y="19"/>
                  </a:lnTo>
                  <a:lnTo>
                    <a:pt x="20" y="22"/>
                  </a:lnTo>
                  <a:lnTo>
                    <a:pt x="19" y="26"/>
                  </a:lnTo>
                  <a:lnTo>
                    <a:pt x="18" y="29"/>
                  </a:lnTo>
                  <a:lnTo>
                    <a:pt x="18" y="32"/>
                  </a:lnTo>
                  <a:lnTo>
                    <a:pt x="24" y="32"/>
                  </a:lnTo>
                  <a:lnTo>
                    <a:pt x="29" y="29"/>
                  </a:lnTo>
                  <a:lnTo>
                    <a:pt x="32" y="23"/>
                  </a:lnTo>
                  <a:lnTo>
                    <a:pt x="35" y="18"/>
                  </a:lnTo>
                  <a:lnTo>
                    <a:pt x="35" y="14"/>
                  </a:lnTo>
                  <a:lnTo>
                    <a:pt x="32" y="8"/>
                  </a:lnTo>
                  <a:lnTo>
                    <a:pt x="29" y="3"/>
                  </a:lnTo>
                  <a:lnTo>
                    <a:pt x="25" y="0"/>
                  </a:lnTo>
                  <a:lnTo>
                    <a:pt x="16" y="0"/>
                  </a:lnTo>
                  <a:lnTo>
                    <a:pt x="8" y="2"/>
                  </a:lnTo>
                  <a:lnTo>
                    <a:pt x="2" y="6"/>
                  </a:lnTo>
                  <a:lnTo>
                    <a:pt x="0" y="15"/>
                  </a:lnTo>
                  <a:close/>
                </a:path>
              </a:pathLst>
            </a:custGeom>
            <a:solidFill>
              <a:srgbClr val="000000"/>
            </a:solidFill>
            <a:ln w="9525">
              <a:noFill/>
              <a:round/>
              <a:headEnd/>
              <a:tailEnd/>
            </a:ln>
          </p:spPr>
          <p:txBody>
            <a:bodyPr/>
            <a:lstStyle/>
            <a:p>
              <a:endParaRPr lang="en-US"/>
            </a:p>
          </p:txBody>
        </p:sp>
        <p:sp>
          <p:nvSpPr>
            <p:cNvPr id="2100" name="Freeform 52"/>
            <p:cNvSpPr>
              <a:spLocks/>
            </p:cNvSpPr>
            <p:nvPr/>
          </p:nvSpPr>
          <p:spPr bwMode="auto">
            <a:xfrm>
              <a:off x="3416" y="1753"/>
              <a:ext cx="37" cy="30"/>
            </a:xfrm>
            <a:custGeom>
              <a:avLst/>
              <a:gdLst/>
              <a:ahLst/>
              <a:cxnLst>
                <a:cxn ang="0">
                  <a:pos x="0" y="9"/>
                </a:cxn>
                <a:cxn ang="0">
                  <a:pos x="3" y="11"/>
                </a:cxn>
                <a:cxn ang="0">
                  <a:pos x="9" y="11"/>
                </a:cxn>
                <a:cxn ang="0">
                  <a:pos x="17" y="12"/>
                </a:cxn>
                <a:cxn ang="0">
                  <a:pos x="22" y="12"/>
                </a:cxn>
                <a:cxn ang="0">
                  <a:pos x="26" y="15"/>
                </a:cxn>
                <a:cxn ang="0">
                  <a:pos x="24" y="20"/>
                </a:cxn>
                <a:cxn ang="0">
                  <a:pos x="21" y="27"/>
                </a:cxn>
                <a:cxn ang="0">
                  <a:pos x="24" y="30"/>
                </a:cxn>
                <a:cxn ang="0">
                  <a:pos x="29" y="29"/>
                </a:cxn>
                <a:cxn ang="0">
                  <a:pos x="32" y="26"/>
                </a:cxn>
                <a:cxn ang="0">
                  <a:pos x="35" y="23"/>
                </a:cxn>
                <a:cxn ang="0">
                  <a:pos x="37" y="18"/>
                </a:cxn>
                <a:cxn ang="0">
                  <a:pos x="37" y="13"/>
                </a:cxn>
                <a:cxn ang="0">
                  <a:pos x="35" y="7"/>
                </a:cxn>
                <a:cxn ang="0">
                  <a:pos x="32" y="2"/>
                </a:cxn>
                <a:cxn ang="0">
                  <a:pos x="25" y="0"/>
                </a:cxn>
                <a:cxn ang="0">
                  <a:pos x="19" y="0"/>
                </a:cxn>
                <a:cxn ang="0">
                  <a:pos x="11" y="1"/>
                </a:cxn>
                <a:cxn ang="0">
                  <a:pos x="5" y="4"/>
                </a:cxn>
                <a:cxn ang="0">
                  <a:pos x="0" y="9"/>
                </a:cxn>
              </a:cxnLst>
              <a:rect l="0" t="0" r="r" b="b"/>
              <a:pathLst>
                <a:path w="37" h="30">
                  <a:moveTo>
                    <a:pt x="0" y="9"/>
                  </a:moveTo>
                  <a:lnTo>
                    <a:pt x="3" y="11"/>
                  </a:lnTo>
                  <a:lnTo>
                    <a:pt x="9" y="11"/>
                  </a:lnTo>
                  <a:lnTo>
                    <a:pt x="17" y="12"/>
                  </a:lnTo>
                  <a:lnTo>
                    <a:pt x="22" y="12"/>
                  </a:lnTo>
                  <a:lnTo>
                    <a:pt x="26" y="15"/>
                  </a:lnTo>
                  <a:lnTo>
                    <a:pt x="24" y="20"/>
                  </a:lnTo>
                  <a:lnTo>
                    <a:pt x="21" y="27"/>
                  </a:lnTo>
                  <a:lnTo>
                    <a:pt x="24" y="30"/>
                  </a:lnTo>
                  <a:lnTo>
                    <a:pt x="29" y="29"/>
                  </a:lnTo>
                  <a:lnTo>
                    <a:pt x="32" y="26"/>
                  </a:lnTo>
                  <a:lnTo>
                    <a:pt x="35" y="23"/>
                  </a:lnTo>
                  <a:lnTo>
                    <a:pt x="37" y="18"/>
                  </a:lnTo>
                  <a:lnTo>
                    <a:pt x="37" y="13"/>
                  </a:lnTo>
                  <a:lnTo>
                    <a:pt x="35" y="7"/>
                  </a:lnTo>
                  <a:lnTo>
                    <a:pt x="32" y="2"/>
                  </a:lnTo>
                  <a:lnTo>
                    <a:pt x="25" y="0"/>
                  </a:lnTo>
                  <a:lnTo>
                    <a:pt x="19" y="0"/>
                  </a:lnTo>
                  <a:lnTo>
                    <a:pt x="11" y="1"/>
                  </a:lnTo>
                  <a:lnTo>
                    <a:pt x="5" y="4"/>
                  </a:lnTo>
                  <a:lnTo>
                    <a:pt x="0" y="9"/>
                  </a:lnTo>
                  <a:close/>
                </a:path>
              </a:pathLst>
            </a:custGeom>
            <a:solidFill>
              <a:srgbClr val="000000"/>
            </a:solidFill>
            <a:ln w="9525">
              <a:noFill/>
              <a:round/>
              <a:headEnd/>
              <a:tailEnd/>
            </a:ln>
          </p:spPr>
          <p:txBody>
            <a:bodyPr/>
            <a:lstStyle/>
            <a:p>
              <a:endParaRPr lang="en-US"/>
            </a:p>
          </p:txBody>
        </p:sp>
        <p:sp>
          <p:nvSpPr>
            <p:cNvPr id="2101" name="Freeform 53"/>
            <p:cNvSpPr>
              <a:spLocks/>
            </p:cNvSpPr>
            <p:nvPr/>
          </p:nvSpPr>
          <p:spPr bwMode="auto">
            <a:xfrm>
              <a:off x="3179" y="1800"/>
              <a:ext cx="40" cy="38"/>
            </a:xfrm>
            <a:custGeom>
              <a:avLst/>
              <a:gdLst/>
              <a:ahLst/>
              <a:cxnLst>
                <a:cxn ang="0">
                  <a:pos x="0" y="27"/>
                </a:cxn>
                <a:cxn ang="0">
                  <a:pos x="7" y="25"/>
                </a:cxn>
                <a:cxn ang="0">
                  <a:pos x="11" y="19"/>
                </a:cxn>
                <a:cxn ang="0">
                  <a:pos x="15" y="15"/>
                </a:cxn>
                <a:cxn ang="0">
                  <a:pos x="23" y="13"/>
                </a:cxn>
                <a:cxn ang="0">
                  <a:pos x="24" y="16"/>
                </a:cxn>
                <a:cxn ang="0">
                  <a:pos x="24" y="22"/>
                </a:cxn>
                <a:cxn ang="0">
                  <a:pos x="22" y="30"/>
                </a:cxn>
                <a:cxn ang="0">
                  <a:pos x="19" y="35"/>
                </a:cxn>
                <a:cxn ang="0">
                  <a:pos x="20" y="37"/>
                </a:cxn>
                <a:cxn ang="0">
                  <a:pos x="23" y="38"/>
                </a:cxn>
                <a:cxn ang="0">
                  <a:pos x="26" y="38"/>
                </a:cxn>
                <a:cxn ang="0">
                  <a:pos x="29" y="36"/>
                </a:cxn>
                <a:cxn ang="0">
                  <a:pos x="34" y="30"/>
                </a:cxn>
                <a:cxn ang="0">
                  <a:pos x="39" y="22"/>
                </a:cxn>
                <a:cxn ang="0">
                  <a:pos x="40" y="16"/>
                </a:cxn>
                <a:cxn ang="0">
                  <a:pos x="37" y="7"/>
                </a:cxn>
                <a:cxn ang="0">
                  <a:pos x="33" y="5"/>
                </a:cxn>
                <a:cxn ang="0">
                  <a:pos x="30" y="2"/>
                </a:cxn>
                <a:cxn ang="0">
                  <a:pos x="26" y="0"/>
                </a:cxn>
                <a:cxn ang="0">
                  <a:pos x="22" y="0"/>
                </a:cxn>
                <a:cxn ang="0">
                  <a:pos x="14" y="4"/>
                </a:cxn>
                <a:cxn ang="0">
                  <a:pos x="7" y="10"/>
                </a:cxn>
                <a:cxn ang="0">
                  <a:pos x="2" y="18"/>
                </a:cxn>
                <a:cxn ang="0">
                  <a:pos x="0" y="27"/>
                </a:cxn>
              </a:cxnLst>
              <a:rect l="0" t="0" r="r" b="b"/>
              <a:pathLst>
                <a:path w="40" h="38">
                  <a:moveTo>
                    <a:pt x="0" y="27"/>
                  </a:moveTo>
                  <a:lnTo>
                    <a:pt x="7" y="25"/>
                  </a:lnTo>
                  <a:lnTo>
                    <a:pt x="11" y="19"/>
                  </a:lnTo>
                  <a:lnTo>
                    <a:pt x="15" y="15"/>
                  </a:lnTo>
                  <a:lnTo>
                    <a:pt x="23" y="13"/>
                  </a:lnTo>
                  <a:lnTo>
                    <a:pt x="24" y="16"/>
                  </a:lnTo>
                  <a:lnTo>
                    <a:pt x="24" y="22"/>
                  </a:lnTo>
                  <a:lnTo>
                    <a:pt x="22" y="30"/>
                  </a:lnTo>
                  <a:lnTo>
                    <a:pt x="19" y="35"/>
                  </a:lnTo>
                  <a:lnTo>
                    <a:pt x="20" y="37"/>
                  </a:lnTo>
                  <a:lnTo>
                    <a:pt x="23" y="38"/>
                  </a:lnTo>
                  <a:lnTo>
                    <a:pt x="26" y="38"/>
                  </a:lnTo>
                  <a:lnTo>
                    <a:pt x="29" y="36"/>
                  </a:lnTo>
                  <a:lnTo>
                    <a:pt x="34" y="30"/>
                  </a:lnTo>
                  <a:lnTo>
                    <a:pt x="39" y="22"/>
                  </a:lnTo>
                  <a:lnTo>
                    <a:pt x="40" y="16"/>
                  </a:lnTo>
                  <a:lnTo>
                    <a:pt x="37" y="7"/>
                  </a:lnTo>
                  <a:lnTo>
                    <a:pt x="33" y="5"/>
                  </a:lnTo>
                  <a:lnTo>
                    <a:pt x="30" y="2"/>
                  </a:lnTo>
                  <a:lnTo>
                    <a:pt x="26" y="0"/>
                  </a:lnTo>
                  <a:lnTo>
                    <a:pt x="22" y="0"/>
                  </a:lnTo>
                  <a:lnTo>
                    <a:pt x="14" y="4"/>
                  </a:lnTo>
                  <a:lnTo>
                    <a:pt x="7" y="10"/>
                  </a:lnTo>
                  <a:lnTo>
                    <a:pt x="2" y="18"/>
                  </a:lnTo>
                  <a:lnTo>
                    <a:pt x="0" y="27"/>
                  </a:lnTo>
                  <a:close/>
                </a:path>
              </a:pathLst>
            </a:custGeom>
            <a:solidFill>
              <a:srgbClr val="000000"/>
            </a:solidFill>
            <a:ln w="9525">
              <a:noFill/>
              <a:round/>
              <a:headEnd/>
              <a:tailEnd/>
            </a:ln>
          </p:spPr>
          <p:txBody>
            <a:bodyPr/>
            <a:lstStyle/>
            <a:p>
              <a:endParaRPr lang="en-US"/>
            </a:p>
          </p:txBody>
        </p:sp>
        <p:sp>
          <p:nvSpPr>
            <p:cNvPr id="2102" name="Freeform 54"/>
            <p:cNvSpPr>
              <a:spLocks/>
            </p:cNvSpPr>
            <p:nvPr/>
          </p:nvSpPr>
          <p:spPr bwMode="auto">
            <a:xfrm>
              <a:off x="3538" y="1766"/>
              <a:ext cx="76" cy="68"/>
            </a:xfrm>
            <a:custGeom>
              <a:avLst/>
              <a:gdLst/>
              <a:ahLst/>
              <a:cxnLst>
                <a:cxn ang="0">
                  <a:pos x="0" y="24"/>
                </a:cxn>
                <a:cxn ang="0">
                  <a:pos x="0" y="28"/>
                </a:cxn>
                <a:cxn ang="0">
                  <a:pos x="1" y="30"/>
                </a:cxn>
                <a:cxn ang="0">
                  <a:pos x="3" y="31"/>
                </a:cxn>
                <a:cxn ang="0">
                  <a:pos x="7" y="30"/>
                </a:cxn>
                <a:cxn ang="0">
                  <a:pos x="10" y="28"/>
                </a:cxn>
                <a:cxn ang="0">
                  <a:pos x="14" y="22"/>
                </a:cxn>
                <a:cxn ang="0">
                  <a:pos x="19" y="18"/>
                </a:cxn>
                <a:cxn ang="0">
                  <a:pos x="26" y="13"/>
                </a:cxn>
                <a:cxn ang="0">
                  <a:pos x="33" y="10"/>
                </a:cxn>
                <a:cxn ang="0">
                  <a:pos x="42" y="10"/>
                </a:cxn>
                <a:cxn ang="0">
                  <a:pos x="51" y="14"/>
                </a:cxn>
                <a:cxn ang="0">
                  <a:pos x="62" y="22"/>
                </a:cxn>
                <a:cxn ang="0">
                  <a:pos x="64" y="30"/>
                </a:cxn>
                <a:cxn ang="0">
                  <a:pos x="63" y="37"/>
                </a:cxn>
                <a:cxn ang="0">
                  <a:pos x="60" y="45"/>
                </a:cxn>
                <a:cxn ang="0">
                  <a:pos x="55" y="50"/>
                </a:cxn>
                <a:cxn ang="0">
                  <a:pos x="46" y="55"/>
                </a:cxn>
                <a:cxn ang="0">
                  <a:pos x="41" y="57"/>
                </a:cxn>
                <a:cxn ang="0">
                  <a:pos x="39" y="61"/>
                </a:cxn>
                <a:cxn ang="0">
                  <a:pos x="38" y="68"/>
                </a:cxn>
                <a:cxn ang="0">
                  <a:pos x="45" y="67"/>
                </a:cxn>
                <a:cxn ang="0">
                  <a:pos x="54" y="65"/>
                </a:cxn>
                <a:cxn ang="0">
                  <a:pos x="61" y="63"/>
                </a:cxn>
                <a:cxn ang="0">
                  <a:pos x="67" y="59"/>
                </a:cxn>
                <a:cxn ang="0">
                  <a:pos x="74" y="50"/>
                </a:cxn>
                <a:cxn ang="0">
                  <a:pos x="76" y="41"/>
                </a:cxn>
                <a:cxn ang="0">
                  <a:pos x="75" y="32"/>
                </a:cxn>
                <a:cxn ang="0">
                  <a:pos x="72" y="22"/>
                </a:cxn>
                <a:cxn ang="0">
                  <a:pos x="68" y="15"/>
                </a:cxn>
                <a:cxn ang="0">
                  <a:pos x="63" y="8"/>
                </a:cxn>
                <a:cxn ang="0">
                  <a:pos x="57" y="3"/>
                </a:cxn>
                <a:cxn ang="0">
                  <a:pos x="48" y="0"/>
                </a:cxn>
                <a:cxn ang="0">
                  <a:pos x="41" y="0"/>
                </a:cxn>
                <a:cxn ang="0">
                  <a:pos x="33" y="0"/>
                </a:cxn>
                <a:cxn ang="0">
                  <a:pos x="27" y="2"/>
                </a:cxn>
                <a:cxn ang="0">
                  <a:pos x="19" y="5"/>
                </a:cxn>
                <a:cxn ang="0">
                  <a:pos x="14" y="8"/>
                </a:cxn>
                <a:cxn ang="0">
                  <a:pos x="9" y="14"/>
                </a:cxn>
                <a:cxn ang="0">
                  <a:pos x="3" y="19"/>
                </a:cxn>
                <a:cxn ang="0">
                  <a:pos x="0" y="24"/>
                </a:cxn>
              </a:cxnLst>
              <a:rect l="0" t="0" r="r" b="b"/>
              <a:pathLst>
                <a:path w="76" h="68">
                  <a:moveTo>
                    <a:pt x="0" y="24"/>
                  </a:moveTo>
                  <a:lnTo>
                    <a:pt x="0" y="28"/>
                  </a:lnTo>
                  <a:lnTo>
                    <a:pt x="1" y="30"/>
                  </a:lnTo>
                  <a:lnTo>
                    <a:pt x="3" y="31"/>
                  </a:lnTo>
                  <a:lnTo>
                    <a:pt x="7" y="30"/>
                  </a:lnTo>
                  <a:lnTo>
                    <a:pt x="10" y="28"/>
                  </a:lnTo>
                  <a:lnTo>
                    <a:pt x="14" y="22"/>
                  </a:lnTo>
                  <a:lnTo>
                    <a:pt x="19" y="18"/>
                  </a:lnTo>
                  <a:lnTo>
                    <a:pt x="26" y="13"/>
                  </a:lnTo>
                  <a:lnTo>
                    <a:pt x="33" y="10"/>
                  </a:lnTo>
                  <a:lnTo>
                    <a:pt x="42" y="10"/>
                  </a:lnTo>
                  <a:lnTo>
                    <a:pt x="51" y="14"/>
                  </a:lnTo>
                  <a:lnTo>
                    <a:pt x="62" y="22"/>
                  </a:lnTo>
                  <a:lnTo>
                    <a:pt x="64" y="30"/>
                  </a:lnTo>
                  <a:lnTo>
                    <a:pt x="63" y="37"/>
                  </a:lnTo>
                  <a:lnTo>
                    <a:pt x="60" y="45"/>
                  </a:lnTo>
                  <a:lnTo>
                    <a:pt x="55" y="50"/>
                  </a:lnTo>
                  <a:lnTo>
                    <a:pt x="46" y="55"/>
                  </a:lnTo>
                  <a:lnTo>
                    <a:pt x="41" y="57"/>
                  </a:lnTo>
                  <a:lnTo>
                    <a:pt x="39" y="61"/>
                  </a:lnTo>
                  <a:lnTo>
                    <a:pt x="38" y="68"/>
                  </a:lnTo>
                  <a:lnTo>
                    <a:pt x="45" y="67"/>
                  </a:lnTo>
                  <a:lnTo>
                    <a:pt x="54" y="65"/>
                  </a:lnTo>
                  <a:lnTo>
                    <a:pt x="61" y="63"/>
                  </a:lnTo>
                  <a:lnTo>
                    <a:pt x="67" y="59"/>
                  </a:lnTo>
                  <a:lnTo>
                    <a:pt x="74" y="50"/>
                  </a:lnTo>
                  <a:lnTo>
                    <a:pt x="76" y="41"/>
                  </a:lnTo>
                  <a:lnTo>
                    <a:pt x="75" y="32"/>
                  </a:lnTo>
                  <a:lnTo>
                    <a:pt x="72" y="22"/>
                  </a:lnTo>
                  <a:lnTo>
                    <a:pt x="68" y="15"/>
                  </a:lnTo>
                  <a:lnTo>
                    <a:pt x="63" y="8"/>
                  </a:lnTo>
                  <a:lnTo>
                    <a:pt x="57" y="3"/>
                  </a:lnTo>
                  <a:lnTo>
                    <a:pt x="48" y="0"/>
                  </a:lnTo>
                  <a:lnTo>
                    <a:pt x="41" y="0"/>
                  </a:lnTo>
                  <a:lnTo>
                    <a:pt x="33" y="0"/>
                  </a:lnTo>
                  <a:lnTo>
                    <a:pt x="27" y="2"/>
                  </a:lnTo>
                  <a:lnTo>
                    <a:pt x="19" y="5"/>
                  </a:lnTo>
                  <a:lnTo>
                    <a:pt x="14" y="8"/>
                  </a:lnTo>
                  <a:lnTo>
                    <a:pt x="9" y="14"/>
                  </a:lnTo>
                  <a:lnTo>
                    <a:pt x="3" y="19"/>
                  </a:lnTo>
                  <a:lnTo>
                    <a:pt x="0" y="24"/>
                  </a:lnTo>
                  <a:close/>
                </a:path>
              </a:pathLst>
            </a:custGeom>
            <a:solidFill>
              <a:srgbClr val="000000"/>
            </a:solidFill>
            <a:ln w="9525">
              <a:noFill/>
              <a:round/>
              <a:headEnd/>
              <a:tailEnd/>
            </a:ln>
          </p:spPr>
          <p:txBody>
            <a:bodyPr/>
            <a:lstStyle/>
            <a:p>
              <a:endParaRPr lang="en-US"/>
            </a:p>
          </p:txBody>
        </p:sp>
        <p:sp>
          <p:nvSpPr>
            <p:cNvPr id="2103" name="Freeform 55"/>
            <p:cNvSpPr>
              <a:spLocks/>
            </p:cNvSpPr>
            <p:nvPr/>
          </p:nvSpPr>
          <p:spPr bwMode="auto">
            <a:xfrm>
              <a:off x="3586" y="1749"/>
              <a:ext cx="245" cy="171"/>
            </a:xfrm>
            <a:custGeom>
              <a:avLst/>
              <a:gdLst/>
              <a:ahLst/>
              <a:cxnLst>
                <a:cxn ang="0">
                  <a:pos x="150" y="37"/>
                </a:cxn>
                <a:cxn ang="0">
                  <a:pos x="141" y="48"/>
                </a:cxn>
                <a:cxn ang="0">
                  <a:pos x="121" y="44"/>
                </a:cxn>
                <a:cxn ang="0">
                  <a:pos x="96" y="44"/>
                </a:cxn>
                <a:cxn ang="0">
                  <a:pos x="84" y="53"/>
                </a:cxn>
                <a:cxn ang="0">
                  <a:pos x="106" y="52"/>
                </a:cxn>
                <a:cxn ang="0">
                  <a:pos x="136" y="70"/>
                </a:cxn>
                <a:cxn ang="0">
                  <a:pos x="158" y="100"/>
                </a:cxn>
                <a:cxn ang="0">
                  <a:pos x="165" y="125"/>
                </a:cxn>
                <a:cxn ang="0">
                  <a:pos x="140" y="126"/>
                </a:cxn>
                <a:cxn ang="0">
                  <a:pos x="121" y="97"/>
                </a:cxn>
                <a:cxn ang="0">
                  <a:pos x="93" y="71"/>
                </a:cxn>
                <a:cxn ang="0">
                  <a:pos x="83" y="77"/>
                </a:cxn>
                <a:cxn ang="0">
                  <a:pos x="66" y="90"/>
                </a:cxn>
                <a:cxn ang="0">
                  <a:pos x="51" y="82"/>
                </a:cxn>
                <a:cxn ang="0">
                  <a:pos x="32" y="73"/>
                </a:cxn>
                <a:cxn ang="0">
                  <a:pos x="29" y="84"/>
                </a:cxn>
                <a:cxn ang="0">
                  <a:pos x="50" y="99"/>
                </a:cxn>
                <a:cxn ang="0">
                  <a:pos x="66" y="136"/>
                </a:cxn>
                <a:cxn ang="0">
                  <a:pos x="46" y="126"/>
                </a:cxn>
                <a:cxn ang="0">
                  <a:pos x="26" y="105"/>
                </a:cxn>
                <a:cxn ang="0">
                  <a:pos x="7" y="93"/>
                </a:cxn>
                <a:cxn ang="0">
                  <a:pos x="15" y="113"/>
                </a:cxn>
                <a:cxn ang="0">
                  <a:pos x="34" y="139"/>
                </a:cxn>
                <a:cxn ang="0">
                  <a:pos x="56" y="162"/>
                </a:cxn>
                <a:cxn ang="0">
                  <a:pos x="81" y="155"/>
                </a:cxn>
                <a:cxn ang="0">
                  <a:pos x="79" y="117"/>
                </a:cxn>
                <a:cxn ang="0">
                  <a:pos x="110" y="124"/>
                </a:cxn>
                <a:cxn ang="0">
                  <a:pos x="104" y="144"/>
                </a:cxn>
                <a:cxn ang="0">
                  <a:pos x="130" y="138"/>
                </a:cxn>
                <a:cxn ang="0">
                  <a:pos x="147" y="147"/>
                </a:cxn>
                <a:cxn ang="0">
                  <a:pos x="166" y="142"/>
                </a:cxn>
                <a:cxn ang="0">
                  <a:pos x="182" y="133"/>
                </a:cxn>
                <a:cxn ang="0">
                  <a:pos x="177" y="152"/>
                </a:cxn>
                <a:cxn ang="0">
                  <a:pos x="142" y="161"/>
                </a:cxn>
                <a:cxn ang="0">
                  <a:pos x="131" y="163"/>
                </a:cxn>
                <a:cxn ang="0">
                  <a:pos x="156" y="171"/>
                </a:cxn>
                <a:cxn ang="0">
                  <a:pos x="184" y="167"/>
                </a:cxn>
                <a:cxn ang="0">
                  <a:pos x="198" y="141"/>
                </a:cxn>
                <a:cxn ang="0">
                  <a:pos x="189" y="119"/>
                </a:cxn>
                <a:cxn ang="0">
                  <a:pos x="186" y="111"/>
                </a:cxn>
                <a:cxn ang="0">
                  <a:pos x="197" y="101"/>
                </a:cxn>
                <a:cxn ang="0">
                  <a:pos x="192" y="92"/>
                </a:cxn>
                <a:cxn ang="0">
                  <a:pos x="173" y="87"/>
                </a:cxn>
                <a:cxn ang="0">
                  <a:pos x="160" y="60"/>
                </a:cxn>
                <a:cxn ang="0">
                  <a:pos x="184" y="55"/>
                </a:cxn>
                <a:cxn ang="0">
                  <a:pos x="201" y="81"/>
                </a:cxn>
                <a:cxn ang="0">
                  <a:pos x="227" y="94"/>
                </a:cxn>
                <a:cxn ang="0">
                  <a:pos x="245" y="74"/>
                </a:cxn>
                <a:cxn ang="0">
                  <a:pos x="218" y="31"/>
                </a:cxn>
                <a:cxn ang="0">
                  <a:pos x="195" y="24"/>
                </a:cxn>
                <a:cxn ang="0">
                  <a:pos x="221" y="50"/>
                </a:cxn>
                <a:cxn ang="0">
                  <a:pos x="226" y="80"/>
                </a:cxn>
                <a:cxn ang="0">
                  <a:pos x="196" y="46"/>
                </a:cxn>
                <a:cxn ang="0">
                  <a:pos x="161" y="18"/>
                </a:cxn>
                <a:cxn ang="0">
                  <a:pos x="176" y="12"/>
                </a:cxn>
                <a:cxn ang="0">
                  <a:pos x="178" y="0"/>
                </a:cxn>
                <a:cxn ang="0">
                  <a:pos x="158" y="6"/>
                </a:cxn>
                <a:cxn ang="0">
                  <a:pos x="144" y="22"/>
                </a:cxn>
              </a:cxnLst>
              <a:rect l="0" t="0" r="r" b="b"/>
              <a:pathLst>
                <a:path w="245" h="171">
                  <a:moveTo>
                    <a:pt x="144" y="22"/>
                  </a:moveTo>
                  <a:lnTo>
                    <a:pt x="145" y="29"/>
                  </a:lnTo>
                  <a:lnTo>
                    <a:pt x="147" y="33"/>
                  </a:lnTo>
                  <a:lnTo>
                    <a:pt x="150" y="37"/>
                  </a:lnTo>
                  <a:lnTo>
                    <a:pt x="156" y="39"/>
                  </a:lnTo>
                  <a:lnTo>
                    <a:pt x="150" y="41"/>
                  </a:lnTo>
                  <a:lnTo>
                    <a:pt x="145" y="45"/>
                  </a:lnTo>
                  <a:lnTo>
                    <a:pt x="141" y="48"/>
                  </a:lnTo>
                  <a:lnTo>
                    <a:pt x="137" y="52"/>
                  </a:lnTo>
                  <a:lnTo>
                    <a:pt x="131" y="49"/>
                  </a:lnTo>
                  <a:lnTo>
                    <a:pt x="126" y="46"/>
                  </a:lnTo>
                  <a:lnTo>
                    <a:pt x="121" y="44"/>
                  </a:lnTo>
                  <a:lnTo>
                    <a:pt x="115" y="41"/>
                  </a:lnTo>
                  <a:lnTo>
                    <a:pt x="109" y="41"/>
                  </a:lnTo>
                  <a:lnTo>
                    <a:pt x="103" y="41"/>
                  </a:lnTo>
                  <a:lnTo>
                    <a:pt x="96" y="44"/>
                  </a:lnTo>
                  <a:lnTo>
                    <a:pt x="89" y="47"/>
                  </a:lnTo>
                  <a:lnTo>
                    <a:pt x="88" y="49"/>
                  </a:lnTo>
                  <a:lnTo>
                    <a:pt x="85" y="51"/>
                  </a:lnTo>
                  <a:lnTo>
                    <a:pt x="84" y="53"/>
                  </a:lnTo>
                  <a:lnTo>
                    <a:pt x="84" y="55"/>
                  </a:lnTo>
                  <a:lnTo>
                    <a:pt x="91" y="56"/>
                  </a:lnTo>
                  <a:lnTo>
                    <a:pt x="98" y="54"/>
                  </a:lnTo>
                  <a:lnTo>
                    <a:pt x="106" y="52"/>
                  </a:lnTo>
                  <a:lnTo>
                    <a:pt x="112" y="53"/>
                  </a:lnTo>
                  <a:lnTo>
                    <a:pt x="121" y="58"/>
                  </a:lnTo>
                  <a:lnTo>
                    <a:pt x="128" y="64"/>
                  </a:lnTo>
                  <a:lnTo>
                    <a:pt x="136" y="70"/>
                  </a:lnTo>
                  <a:lnTo>
                    <a:pt x="142" y="77"/>
                  </a:lnTo>
                  <a:lnTo>
                    <a:pt x="148" y="84"/>
                  </a:lnTo>
                  <a:lnTo>
                    <a:pt x="154" y="92"/>
                  </a:lnTo>
                  <a:lnTo>
                    <a:pt x="158" y="100"/>
                  </a:lnTo>
                  <a:lnTo>
                    <a:pt x="162" y="108"/>
                  </a:lnTo>
                  <a:lnTo>
                    <a:pt x="165" y="114"/>
                  </a:lnTo>
                  <a:lnTo>
                    <a:pt x="166" y="119"/>
                  </a:lnTo>
                  <a:lnTo>
                    <a:pt x="165" y="125"/>
                  </a:lnTo>
                  <a:lnTo>
                    <a:pt x="162" y="130"/>
                  </a:lnTo>
                  <a:lnTo>
                    <a:pt x="155" y="131"/>
                  </a:lnTo>
                  <a:lnTo>
                    <a:pt x="147" y="129"/>
                  </a:lnTo>
                  <a:lnTo>
                    <a:pt x="140" y="126"/>
                  </a:lnTo>
                  <a:lnTo>
                    <a:pt x="133" y="122"/>
                  </a:lnTo>
                  <a:lnTo>
                    <a:pt x="130" y="113"/>
                  </a:lnTo>
                  <a:lnTo>
                    <a:pt x="126" y="104"/>
                  </a:lnTo>
                  <a:lnTo>
                    <a:pt x="121" y="97"/>
                  </a:lnTo>
                  <a:lnTo>
                    <a:pt x="115" y="89"/>
                  </a:lnTo>
                  <a:lnTo>
                    <a:pt x="109" y="83"/>
                  </a:lnTo>
                  <a:lnTo>
                    <a:pt x="101" y="77"/>
                  </a:lnTo>
                  <a:lnTo>
                    <a:pt x="93" y="71"/>
                  </a:lnTo>
                  <a:lnTo>
                    <a:pt x="83" y="67"/>
                  </a:lnTo>
                  <a:lnTo>
                    <a:pt x="82" y="69"/>
                  </a:lnTo>
                  <a:lnTo>
                    <a:pt x="82" y="73"/>
                  </a:lnTo>
                  <a:lnTo>
                    <a:pt x="83" y="77"/>
                  </a:lnTo>
                  <a:lnTo>
                    <a:pt x="83" y="79"/>
                  </a:lnTo>
                  <a:lnTo>
                    <a:pt x="77" y="82"/>
                  </a:lnTo>
                  <a:lnTo>
                    <a:pt x="72" y="86"/>
                  </a:lnTo>
                  <a:lnTo>
                    <a:pt x="66" y="90"/>
                  </a:lnTo>
                  <a:lnTo>
                    <a:pt x="61" y="95"/>
                  </a:lnTo>
                  <a:lnTo>
                    <a:pt x="59" y="90"/>
                  </a:lnTo>
                  <a:lnTo>
                    <a:pt x="56" y="85"/>
                  </a:lnTo>
                  <a:lnTo>
                    <a:pt x="51" y="82"/>
                  </a:lnTo>
                  <a:lnTo>
                    <a:pt x="47" y="78"/>
                  </a:lnTo>
                  <a:lnTo>
                    <a:pt x="42" y="76"/>
                  </a:lnTo>
                  <a:lnTo>
                    <a:pt x="36" y="73"/>
                  </a:lnTo>
                  <a:lnTo>
                    <a:pt x="32" y="73"/>
                  </a:lnTo>
                  <a:lnTo>
                    <a:pt x="27" y="73"/>
                  </a:lnTo>
                  <a:lnTo>
                    <a:pt x="25" y="78"/>
                  </a:lnTo>
                  <a:lnTo>
                    <a:pt x="26" y="81"/>
                  </a:lnTo>
                  <a:lnTo>
                    <a:pt x="29" y="84"/>
                  </a:lnTo>
                  <a:lnTo>
                    <a:pt x="33" y="86"/>
                  </a:lnTo>
                  <a:lnTo>
                    <a:pt x="40" y="90"/>
                  </a:lnTo>
                  <a:lnTo>
                    <a:pt x="45" y="94"/>
                  </a:lnTo>
                  <a:lnTo>
                    <a:pt x="50" y="99"/>
                  </a:lnTo>
                  <a:lnTo>
                    <a:pt x="56" y="106"/>
                  </a:lnTo>
                  <a:lnTo>
                    <a:pt x="61" y="116"/>
                  </a:lnTo>
                  <a:lnTo>
                    <a:pt x="64" y="126"/>
                  </a:lnTo>
                  <a:lnTo>
                    <a:pt x="66" y="136"/>
                  </a:lnTo>
                  <a:lnTo>
                    <a:pt x="65" y="149"/>
                  </a:lnTo>
                  <a:lnTo>
                    <a:pt x="58" y="143"/>
                  </a:lnTo>
                  <a:lnTo>
                    <a:pt x="51" y="134"/>
                  </a:lnTo>
                  <a:lnTo>
                    <a:pt x="46" y="126"/>
                  </a:lnTo>
                  <a:lnTo>
                    <a:pt x="39" y="118"/>
                  </a:lnTo>
                  <a:lnTo>
                    <a:pt x="34" y="114"/>
                  </a:lnTo>
                  <a:lnTo>
                    <a:pt x="30" y="110"/>
                  </a:lnTo>
                  <a:lnTo>
                    <a:pt x="26" y="105"/>
                  </a:lnTo>
                  <a:lnTo>
                    <a:pt x="22" y="101"/>
                  </a:lnTo>
                  <a:lnTo>
                    <a:pt x="17" y="97"/>
                  </a:lnTo>
                  <a:lnTo>
                    <a:pt x="12" y="95"/>
                  </a:lnTo>
                  <a:lnTo>
                    <a:pt x="7" y="93"/>
                  </a:lnTo>
                  <a:lnTo>
                    <a:pt x="0" y="94"/>
                  </a:lnTo>
                  <a:lnTo>
                    <a:pt x="2" y="101"/>
                  </a:lnTo>
                  <a:lnTo>
                    <a:pt x="8" y="106"/>
                  </a:lnTo>
                  <a:lnTo>
                    <a:pt x="15" y="113"/>
                  </a:lnTo>
                  <a:lnTo>
                    <a:pt x="22" y="119"/>
                  </a:lnTo>
                  <a:lnTo>
                    <a:pt x="27" y="126"/>
                  </a:lnTo>
                  <a:lnTo>
                    <a:pt x="30" y="132"/>
                  </a:lnTo>
                  <a:lnTo>
                    <a:pt x="34" y="139"/>
                  </a:lnTo>
                  <a:lnTo>
                    <a:pt x="39" y="146"/>
                  </a:lnTo>
                  <a:lnTo>
                    <a:pt x="43" y="152"/>
                  </a:lnTo>
                  <a:lnTo>
                    <a:pt x="48" y="158"/>
                  </a:lnTo>
                  <a:lnTo>
                    <a:pt x="56" y="162"/>
                  </a:lnTo>
                  <a:lnTo>
                    <a:pt x="63" y="165"/>
                  </a:lnTo>
                  <a:lnTo>
                    <a:pt x="71" y="165"/>
                  </a:lnTo>
                  <a:lnTo>
                    <a:pt x="77" y="162"/>
                  </a:lnTo>
                  <a:lnTo>
                    <a:pt x="81" y="155"/>
                  </a:lnTo>
                  <a:lnTo>
                    <a:pt x="84" y="149"/>
                  </a:lnTo>
                  <a:lnTo>
                    <a:pt x="85" y="139"/>
                  </a:lnTo>
                  <a:lnTo>
                    <a:pt x="82" y="128"/>
                  </a:lnTo>
                  <a:lnTo>
                    <a:pt x="79" y="117"/>
                  </a:lnTo>
                  <a:lnTo>
                    <a:pt x="74" y="108"/>
                  </a:lnTo>
                  <a:lnTo>
                    <a:pt x="99" y="95"/>
                  </a:lnTo>
                  <a:lnTo>
                    <a:pt x="117" y="120"/>
                  </a:lnTo>
                  <a:lnTo>
                    <a:pt x="110" y="124"/>
                  </a:lnTo>
                  <a:lnTo>
                    <a:pt x="106" y="130"/>
                  </a:lnTo>
                  <a:lnTo>
                    <a:pt x="101" y="136"/>
                  </a:lnTo>
                  <a:lnTo>
                    <a:pt x="96" y="143"/>
                  </a:lnTo>
                  <a:lnTo>
                    <a:pt x="104" y="144"/>
                  </a:lnTo>
                  <a:lnTo>
                    <a:pt x="111" y="142"/>
                  </a:lnTo>
                  <a:lnTo>
                    <a:pt x="120" y="138"/>
                  </a:lnTo>
                  <a:lnTo>
                    <a:pt x="127" y="135"/>
                  </a:lnTo>
                  <a:lnTo>
                    <a:pt x="130" y="138"/>
                  </a:lnTo>
                  <a:lnTo>
                    <a:pt x="135" y="142"/>
                  </a:lnTo>
                  <a:lnTo>
                    <a:pt x="139" y="145"/>
                  </a:lnTo>
                  <a:lnTo>
                    <a:pt x="143" y="146"/>
                  </a:lnTo>
                  <a:lnTo>
                    <a:pt x="147" y="147"/>
                  </a:lnTo>
                  <a:lnTo>
                    <a:pt x="152" y="147"/>
                  </a:lnTo>
                  <a:lnTo>
                    <a:pt x="157" y="146"/>
                  </a:lnTo>
                  <a:lnTo>
                    <a:pt x="161" y="144"/>
                  </a:lnTo>
                  <a:lnTo>
                    <a:pt x="166" y="142"/>
                  </a:lnTo>
                  <a:lnTo>
                    <a:pt x="172" y="138"/>
                  </a:lnTo>
                  <a:lnTo>
                    <a:pt x="176" y="134"/>
                  </a:lnTo>
                  <a:lnTo>
                    <a:pt x="180" y="129"/>
                  </a:lnTo>
                  <a:lnTo>
                    <a:pt x="182" y="133"/>
                  </a:lnTo>
                  <a:lnTo>
                    <a:pt x="184" y="137"/>
                  </a:lnTo>
                  <a:lnTo>
                    <a:pt x="184" y="143"/>
                  </a:lnTo>
                  <a:lnTo>
                    <a:pt x="181" y="147"/>
                  </a:lnTo>
                  <a:lnTo>
                    <a:pt x="177" y="152"/>
                  </a:lnTo>
                  <a:lnTo>
                    <a:pt x="171" y="157"/>
                  </a:lnTo>
                  <a:lnTo>
                    <a:pt x="162" y="160"/>
                  </a:lnTo>
                  <a:lnTo>
                    <a:pt x="149" y="162"/>
                  </a:lnTo>
                  <a:lnTo>
                    <a:pt x="142" y="161"/>
                  </a:lnTo>
                  <a:lnTo>
                    <a:pt x="136" y="157"/>
                  </a:lnTo>
                  <a:lnTo>
                    <a:pt x="129" y="154"/>
                  </a:lnTo>
                  <a:lnTo>
                    <a:pt x="126" y="160"/>
                  </a:lnTo>
                  <a:lnTo>
                    <a:pt x="131" y="163"/>
                  </a:lnTo>
                  <a:lnTo>
                    <a:pt x="138" y="166"/>
                  </a:lnTo>
                  <a:lnTo>
                    <a:pt x="144" y="168"/>
                  </a:lnTo>
                  <a:lnTo>
                    <a:pt x="149" y="170"/>
                  </a:lnTo>
                  <a:lnTo>
                    <a:pt x="156" y="171"/>
                  </a:lnTo>
                  <a:lnTo>
                    <a:pt x="162" y="171"/>
                  </a:lnTo>
                  <a:lnTo>
                    <a:pt x="170" y="171"/>
                  </a:lnTo>
                  <a:lnTo>
                    <a:pt x="176" y="171"/>
                  </a:lnTo>
                  <a:lnTo>
                    <a:pt x="184" y="167"/>
                  </a:lnTo>
                  <a:lnTo>
                    <a:pt x="189" y="162"/>
                  </a:lnTo>
                  <a:lnTo>
                    <a:pt x="194" y="155"/>
                  </a:lnTo>
                  <a:lnTo>
                    <a:pt x="198" y="147"/>
                  </a:lnTo>
                  <a:lnTo>
                    <a:pt x="198" y="141"/>
                  </a:lnTo>
                  <a:lnTo>
                    <a:pt x="198" y="133"/>
                  </a:lnTo>
                  <a:lnTo>
                    <a:pt x="196" y="126"/>
                  </a:lnTo>
                  <a:lnTo>
                    <a:pt x="192" y="120"/>
                  </a:lnTo>
                  <a:lnTo>
                    <a:pt x="189" y="119"/>
                  </a:lnTo>
                  <a:lnTo>
                    <a:pt x="186" y="118"/>
                  </a:lnTo>
                  <a:lnTo>
                    <a:pt x="182" y="116"/>
                  </a:lnTo>
                  <a:lnTo>
                    <a:pt x="182" y="113"/>
                  </a:lnTo>
                  <a:lnTo>
                    <a:pt x="186" y="111"/>
                  </a:lnTo>
                  <a:lnTo>
                    <a:pt x="190" y="108"/>
                  </a:lnTo>
                  <a:lnTo>
                    <a:pt x="193" y="105"/>
                  </a:lnTo>
                  <a:lnTo>
                    <a:pt x="196" y="104"/>
                  </a:lnTo>
                  <a:lnTo>
                    <a:pt x="197" y="101"/>
                  </a:lnTo>
                  <a:lnTo>
                    <a:pt x="197" y="98"/>
                  </a:lnTo>
                  <a:lnTo>
                    <a:pt x="197" y="95"/>
                  </a:lnTo>
                  <a:lnTo>
                    <a:pt x="196" y="92"/>
                  </a:lnTo>
                  <a:lnTo>
                    <a:pt x="192" y="92"/>
                  </a:lnTo>
                  <a:lnTo>
                    <a:pt x="187" y="92"/>
                  </a:lnTo>
                  <a:lnTo>
                    <a:pt x="182" y="93"/>
                  </a:lnTo>
                  <a:lnTo>
                    <a:pt x="178" y="95"/>
                  </a:lnTo>
                  <a:lnTo>
                    <a:pt x="173" y="87"/>
                  </a:lnTo>
                  <a:lnTo>
                    <a:pt x="169" y="79"/>
                  </a:lnTo>
                  <a:lnTo>
                    <a:pt x="163" y="71"/>
                  </a:lnTo>
                  <a:lnTo>
                    <a:pt x="156" y="64"/>
                  </a:lnTo>
                  <a:lnTo>
                    <a:pt x="160" y="60"/>
                  </a:lnTo>
                  <a:lnTo>
                    <a:pt x="164" y="55"/>
                  </a:lnTo>
                  <a:lnTo>
                    <a:pt x="170" y="53"/>
                  </a:lnTo>
                  <a:lnTo>
                    <a:pt x="176" y="51"/>
                  </a:lnTo>
                  <a:lnTo>
                    <a:pt x="184" y="55"/>
                  </a:lnTo>
                  <a:lnTo>
                    <a:pt x="189" y="62"/>
                  </a:lnTo>
                  <a:lnTo>
                    <a:pt x="193" y="68"/>
                  </a:lnTo>
                  <a:lnTo>
                    <a:pt x="197" y="74"/>
                  </a:lnTo>
                  <a:lnTo>
                    <a:pt x="201" y="81"/>
                  </a:lnTo>
                  <a:lnTo>
                    <a:pt x="206" y="86"/>
                  </a:lnTo>
                  <a:lnTo>
                    <a:pt x="212" y="90"/>
                  </a:lnTo>
                  <a:lnTo>
                    <a:pt x="221" y="93"/>
                  </a:lnTo>
                  <a:lnTo>
                    <a:pt x="227" y="94"/>
                  </a:lnTo>
                  <a:lnTo>
                    <a:pt x="234" y="90"/>
                  </a:lnTo>
                  <a:lnTo>
                    <a:pt x="239" y="87"/>
                  </a:lnTo>
                  <a:lnTo>
                    <a:pt x="244" y="83"/>
                  </a:lnTo>
                  <a:lnTo>
                    <a:pt x="245" y="74"/>
                  </a:lnTo>
                  <a:lnTo>
                    <a:pt x="242" y="64"/>
                  </a:lnTo>
                  <a:lnTo>
                    <a:pt x="236" y="52"/>
                  </a:lnTo>
                  <a:lnTo>
                    <a:pt x="227" y="41"/>
                  </a:lnTo>
                  <a:lnTo>
                    <a:pt x="218" y="31"/>
                  </a:lnTo>
                  <a:lnTo>
                    <a:pt x="209" y="23"/>
                  </a:lnTo>
                  <a:lnTo>
                    <a:pt x="202" y="18"/>
                  </a:lnTo>
                  <a:lnTo>
                    <a:pt x="196" y="17"/>
                  </a:lnTo>
                  <a:lnTo>
                    <a:pt x="195" y="24"/>
                  </a:lnTo>
                  <a:lnTo>
                    <a:pt x="201" y="31"/>
                  </a:lnTo>
                  <a:lnTo>
                    <a:pt x="208" y="36"/>
                  </a:lnTo>
                  <a:lnTo>
                    <a:pt x="213" y="43"/>
                  </a:lnTo>
                  <a:lnTo>
                    <a:pt x="221" y="50"/>
                  </a:lnTo>
                  <a:lnTo>
                    <a:pt x="227" y="58"/>
                  </a:lnTo>
                  <a:lnTo>
                    <a:pt x="231" y="68"/>
                  </a:lnTo>
                  <a:lnTo>
                    <a:pt x="234" y="79"/>
                  </a:lnTo>
                  <a:lnTo>
                    <a:pt x="226" y="80"/>
                  </a:lnTo>
                  <a:lnTo>
                    <a:pt x="219" y="71"/>
                  </a:lnTo>
                  <a:lnTo>
                    <a:pt x="212" y="63"/>
                  </a:lnTo>
                  <a:lnTo>
                    <a:pt x="205" y="54"/>
                  </a:lnTo>
                  <a:lnTo>
                    <a:pt x="196" y="46"/>
                  </a:lnTo>
                  <a:lnTo>
                    <a:pt x="188" y="38"/>
                  </a:lnTo>
                  <a:lnTo>
                    <a:pt x="179" y="31"/>
                  </a:lnTo>
                  <a:lnTo>
                    <a:pt x="171" y="24"/>
                  </a:lnTo>
                  <a:lnTo>
                    <a:pt x="161" y="18"/>
                  </a:lnTo>
                  <a:lnTo>
                    <a:pt x="163" y="15"/>
                  </a:lnTo>
                  <a:lnTo>
                    <a:pt x="166" y="14"/>
                  </a:lnTo>
                  <a:lnTo>
                    <a:pt x="172" y="13"/>
                  </a:lnTo>
                  <a:lnTo>
                    <a:pt x="176" y="12"/>
                  </a:lnTo>
                  <a:lnTo>
                    <a:pt x="180" y="11"/>
                  </a:lnTo>
                  <a:lnTo>
                    <a:pt x="182" y="8"/>
                  </a:lnTo>
                  <a:lnTo>
                    <a:pt x="182" y="5"/>
                  </a:lnTo>
                  <a:lnTo>
                    <a:pt x="178" y="0"/>
                  </a:lnTo>
                  <a:lnTo>
                    <a:pt x="173" y="1"/>
                  </a:lnTo>
                  <a:lnTo>
                    <a:pt x="168" y="2"/>
                  </a:lnTo>
                  <a:lnTo>
                    <a:pt x="162" y="4"/>
                  </a:lnTo>
                  <a:lnTo>
                    <a:pt x="158" y="6"/>
                  </a:lnTo>
                  <a:lnTo>
                    <a:pt x="154" y="9"/>
                  </a:lnTo>
                  <a:lnTo>
                    <a:pt x="150" y="14"/>
                  </a:lnTo>
                  <a:lnTo>
                    <a:pt x="147" y="17"/>
                  </a:lnTo>
                  <a:lnTo>
                    <a:pt x="144" y="22"/>
                  </a:lnTo>
                  <a:close/>
                </a:path>
              </a:pathLst>
            </a:custGeom>
            <a:solidFill>
              <a:srgbClr val="000000"/>
            </a:solidFill>
            <a:ln w="9525">
              <a:noFill/>
              <a:round/>
              <a:headEnd/>
              <a:tailEnd/>
            </a:ln>
          </p:spPr>
          <p:txBody>
            <a:bodyPr/>
            <a:lstStyle/>
            <a:p>
              <a:endParaRPr lang="en-US"/>
            </a:p>
          </p:txBody>
        </p:sp>
        <p:sp>
          <p:nvSpPr>
            <p:cNvPr id="2104" name="Freeform 56"/>
            <p:cNvSpPr>
              <a:spLocks/>
            </p:cNvSpPr>
            <p:nvPr/>
          </p:nvSpPr>
          <p:spPr bwMode="auto">
            <a:xfrm>
              <a:off x="3561" y="1786"/>
              <a:ext cx="28" cy="29"/>
            </a:xfrm>
            <a:custGeom>
              <a:avLst/>
              <a:gdLst/>
              <a:ahLst/>
              <a:cxnLst>
                <a:cxn ang="0">
                  <a:pos x="0" y="6"/>
                </a:cxn>
                <a:cxn ang="0">
                  <a:pos x="8" y="9"/>
                </a:cxn>
                <a:cxn ang="0">
                  <a:pos x="15" y="13"/>
                </a:cxn>
                <a:cxn ang="0">
                  <a:pos x="17" y="18"/>
                </a:cxn>
                <a:cxn ang="0">
                  <a:pos x="12" y="27"/>
                </a:cxn>
                <a:cxn ang="0">
                  <a:pos x="15" y="29"/>
                </a:cxn>
                <a:cxn ang="0">
                  <a:pos x="17" y="29"/>
                </a:cxn>
                <a:cxn ang="0">
                  <a:pos x="20" y="29"/>
                </a:cxn>
                <a:cxn ang="0">
                  <a:pos x="21" y="28"/>
                </a:cxn>
                <a:cxn ang="0">
                  <a:pos x="26" y="23"/>
                </a:cxn>
                <a:cxn ang="0">
                  <a:pos x="28" y="16"/>
                </a:cxn>
                <a:cxn ang="0">
                  <a:pos x="27" y="10"/>
                </a:cxn>
                <a:cxn ang="0">
                  <a:pos x="23" y="3"/>
                </a:cxn>
                <a:cxn ang="0">
                  <a:pos x="17" y="1"/>
                </a:cxn>
                <a:cxn ang="0">
                  <a:pos x="10" y="0"/>
                </a:cxn>
                <a:cxn ang="0">
                  <a:pos x="5" y="1"/>
                </a:cxn>
                <a:cxn ang="0">
                  <a:pos x="0" y="6"/>
                </a:cxn>
              </a:cxnLst>
              <a:rect l="0" t="0" r="r" b="b"/>
              <a:pathLst>
                <a:path w="28" h="29">
                  <a:moveTo>
                    <a:pt x="0" y="6"/>
                  </a:moveTo>
                  <a:lnTo>
                    <a:pt x="8" y="9"/>
                  </a:lnTo>
                  <a:lnTo>
                    <a:pt x="15" y="13"/>
                  </a:lnTo>
                  <a:lnTo>
                    <a:pt x="17" y="18"/>
                  </a:lnTo>
                  <a:lnTo>
                    <a:pt x="12" y="27"/>
                  </a:lnTo>
                  <a:lnTo>
                    <a:pt x="15" y="29"/>
                  </a:lnTo>
                  <a:lnTo>
                    <a:pt x="17" y="29"/>
                  </a:lnTo>
                  <a:lnTo>
                    <a:pt x="20" y="29"/>
                  </a:lnTo>
                  <a:lnTo>
                    <a:pt x="21" y="28"/>
                  </a:lnTo>
                  <a:lnTo>
                    <a:pt x="26" y="23"/>
                  </a:lnTo>
                  <a:lnTo>
                    <a:pt x="28" y="16"/>
                  </a:lnTo>
                  <a:lnTo>
                    <a:pt x="27" y="10"/>
                  </a:lnTo>
                  <a:lnTo>
                    <a:pt x="23" y="3"/>
                  </a:lnTo>
                  <a:lnTo>
                    <a:pt x="17" y="1"/>
                  </a:lnTo>
                  <a:lnTo>
                    <a:pt x="10" y="0"/>
                  </a:lnTo>
                  <a:lnTo>
                    <a:pt x="5" y="1"/>
                  </a:lnTo>
                  <a:lnTo>
                    <a:pt x="0" y="6"/>
                  </a:lnTo>
                  <a:close/>
                </a:path>
              </a:pathLst>
            </a:custGeom>
            <a:solidFill>
              <a:srgbClr val="000000"/>
            </a:solidFill>
            <a:ln w="9525">
              <a:noFill/>
              <a:round/>
              <a:headEnd/>
              <a:tailEnd/>
            </a:ln>
          </p:spPr>
          <p:txBody>
            <a:bodyPr/>
            <a:lstStyle/>
            <a:p>
              <a:endParaRPr lang="en-US"/>
            </a:p>
          </p:txBody>
        </p:sp>
        <p:sp>
          <p:nvSpPr>
            <p:cNvPr id="2105" name="Freeform 57"/>
            <p:cNvSpPr>
              <a:spLocks/>
            </p:cNvSpPr>
            <p:nvPr/>
          </p:nvSpPr>
          <p:spPr bwMode="auto">
            <a:xfrm>
              <a:off x="3965" y="1696"/>
              <a:ext cx="403" cy="149"/>
            </a:xfrm>
            <a:custGeom>
              <a:avLst/>
              <a:gdLst/>
              <a:ahLst/>
              <a:cxnLst>
                <a:cxn ang="0">
                  <a:pos x="0" y="39"/>
                </a:cxn>
                <a:cxn ang="0">
                  <a:pos x="17" y="50"/>
                </a:cxn>
                <a:cxn ang="0">
                  <a:pos x="34" y="62"/>
                </a:cxn>
                <a:cxn ang="0">
                  <a:pos x="49" y="78"/>
                </a:cxn>
                <a:cxn ang="0">
                  <a:pos x="65" y="94"/>
                </a:cxn>
                <a:cxn ang="0">
                  <a:pos x="81" y="110"/>
                </a:cxn>
                <a:cxn ang="0">
                  <a:pos x="97" y="125"/>
                </a:cxn>
                <a:cxn ang="0">
                  <a:pos x="114" y="136"/>
                </a:cxn>
                <a:cxn ang="0">
                  <a:pos x="132" y="143"/>
                </a:cxn>
                <a:cxn ang="0">
                  <a:pos x="149" y="148"/>
                </a:cxn>
                <a:cxn ang="0">
                  <a:pos x="167" y="149"/>
                </a:cxn>
                <a:cxn ang="0">
                  <a:pos x="184" y="148"/>
                </a:cxn>
                <a:cxn ang="0">
                  <a:pos x="202" y="146"/>
                </a:cxn>
                <a:cxn ang="0">
                  <a:pos x="219" y="141"/>
                </a:cxn>
                <a:cxn ang="0">
                  <a:pos x="236" y="137"/>
                </a:cxn>
                <a:cxn ang="0">
                  <a:pos x="253" y="131"/>
                </a:cxn>
                <a:cxn ang="0">
                  <a:pos x="269" y="125"/>
                </a:cxn>
                <a:cxn ang="0">
                  <a:pos x="287" y="111"/>
                </a:cxn>
                <a:cxn ang="0">
                  <a:pos x="303" y="97"/>
                </a:cxn>
                <a:cxn ang="0">
                  <a:pos x="319" y="80"/>
                </a:cxn>
                <a:cxn ang="0">
                  <a:pos x="334" y="62"/>
                </a:cxn>
                <a:cxn ang="0">
                  <a:pos x="349" y="46"/>
                </a:cxn>
                <a:cxn ang="0">
                  <a:pos x="366" y="33"/>
                </a:cxn>
                <a:cxn ang="0">
                  <a:pos x="383" y="21"/>
                </a:cxn>
                <a:cxn ang="0">
                  <a:pos x="403" y="13"/>
                </a:cxn>
                <a:cxn ang="0">
                  <a:pos x="402" y="10"/>
                </a:cxn>
                <a:cxn ang="0">
                  <a:pos x="398" y="5"/>
                </a:cxn>
                <a:cxn ang="0">
                  <a:pos x="393" y="2"/>
                </a:cxn>
                <a:cxn ang="0">
                  <a:pos x="388" y="0"/>
                </a:cxn>
                <a:cxn ang="0">
                  <a:pos x="385" y="2"/>
                </a:cxn>
                <a:cxn ang="0">
                  <a:pos x="377" y="8"/>
                </a:cxn>
                <a:cxn ang="0">
                  <a:pos x="365" y="18"/>
                </a:cxn>
                <a:cxn ang="0">
                  <a:pos x="350" y="30"/>
                </a:cxn>
                <a:cxn ang="0">
                  <a:pos x="334" y="45"/>
                </a:cxn>
                <a:cxn ang="0">
                  <a:pos x="319" y="60"/>
                </a:cxn>
                <a:cxn ang="0">
                  <a:pos x="305" y="76"/>
                </a:cxn>
                <a:cxn ang="0">
                  <a:pos x="296" y="91"/>
                </a:cxn>
                <a:cxn ang="0">
                  <a:pos x="282" y="104"/>
                </a:cxn>
                <a:cxn ang="0">
                  <a:pos x="264" y="115"/>
                </a:cxn>
                <a:cxn ang="0">
                  <a:pos x="241" y="122"/>
                </a:cxn>
                <a:cxn ang="0">
                  <a:pos x="218" y="126"/>
                </a:cxn>
                <a:cxn ang="0">
                  <a:pos x="193" y="130"/>
                </a:cxn>
                <a:cxn ang="0">
                  <a:pos x="171" y="130"/>
                </a:cxn>
                <a:cxn ang="0">
                  <a:pos x="152" y="127"/>
                </a:cxn>
                <a:cxn ang="0">
                  <a:pos x="137" y="123"/>
                </a:cxn>
                <a:cxn ang="0">
                  <a:pos x="122" y="116"/>
                </a:cxn>
                <a:cxn ang="0">
                  <a:pos x="108" y="107"/>
                </a:cxn>
                <a:cxn ang="0">
                  <a:pos x="94" y="98"/>
                </a:cxn>
                <a:cxn ang="0">
                  <a:pos x="82" y="87"/>
                </a:cxn>
                <a:cxn ang="0">
                  <a:pos x="68" y="76"/>
                </a:cxn>
                <a:cxn ang="0">
                  <a:pos x="55" y="67"/>
                </a:cxn>
                <a:cxn ang="0">
                  <a:pos x="42" y="56"/>
                </a:cxn>
                <a:cxn ang="0">
                  <a:pos x="29" y="46"/>
                </a:cxn>
                <a:cxn ang="0">
                  <a:pos x="19" y="42"/>
                </a:cxn>
                <a:cxn ang="0">
                  <a:pos x="9" y="39"/>
                </a:cxn>
                <a:cxn ang="0">
                  <a:pos x="2" y="38"/>
                </a:cxn>
                <a:cxn ang="0">
                  <a:pos x="0" y="39"/>
                </a:cxn>
              </a:cxnLst>
              <a:rect l="0" t="0" r="r" b="b"/>
              <a:pathLst>
                <a:path w="403" h="149">
                  <a:moveTo>
                    <a:pt x="0" y="39"/>
                  </a:moveTo>
                  <a:lnTo>
                    <a:pt x="17" y="50"/>
                  </a:lnTo>
                  <a:lnTo>
                    <a:pt x="34" y="62"/>
                  </a:lnTo>
                  <a:lnTo>
                    <a:pt x="49" y="78"/>
                  </a:lnTo>
                  <a:lnTo>
                    <a:pt x="65" y="94"/>
                  </a:lnTo>
                  <a:lnTo>
                    <a:pt x="81" y="110"/>
                  </a:lnTo>
                  <a:lnTo>
                    <a:pt x="97" y="125"/>
                  </a:lnTo>
                  <a:lnTo>
                    <a:pt x="114" y="136"/>
                  </a:lnTo>
                  <a:lnTo>
                    <a:pt x="132" y="143"/>
                  </a:lnTo>
                  <a:lnTo>
                    <a:pt x="149" y="148"/>
                  </a:lnTo>
                  <a:lnTo>
                    <a:pt x="167" y="149"/>
                  </a:lnTo>
                  <a:lnTo>
                    <a:pt x="184" y="148"/>
                  </a:lnTo>
                  <a:lnTo>
                    <a:pt x="202" y="146"/>
                  </a:lnTo>
                  <a:lnTo>
                    <a:pt x="219" y="141"/>
                  </a:lnTo>
                  <a:lnTo>
                    <a:pt x="236" y="137"/>
                  </a:lnTo>
                  <a:lnTo>
                    <a:pt x="253" y="131"/>
                  </a:lnTo>
                  <a:lnTo>
                    <a:pt x="269" y="125"/>
                  </a:lnTo>
                  <a:lnTo>
                    <a:pt x="287" y="111"/>
                  </a:lnTo>
                  <a:lnTo>
                    <a:pt x="303" y="97"/>
                  </a:lnTo>
                  <a:lnTo>
                    <a:pt x="319" y="80"/>
                  </a:lnTo>
                  <a:lnTo>
                    <a:pt x="334" y="62"/>
                  </a:lnTo>
                  <a:lnTo>
                    <a:pt x="349" y="46"/>
                  </a:lnTo>
                  <a:lnTo>
                    <a:pt x="366" y="33"/>
                  </a:lnTo>
                  <a:lnTo>
                    <a:pt x="383" y="21"/>
                  </a:lnTo>
                  <a:lnTo>
                    <a:pt x="403" y="13"/>
                  </a:lnTo>
                  <a:lnTo>
                    <a:pt x="402" y="10"/>
                  </a:lnTo>
                  <a:lnTo>
                    <a:pt x="398" y="5"/>
                  </a:lnTo>
                  <a:lnTo>
                    <a:pt x="393" y="2"/>
                  </a:lnTo>
                  <a:lnTo>
                    <a:pt x="388" y="0"/>
                  </a:lnTo>
                  <a:lnTo>
                    <a:pt x="385" y="2"/>
                  </a:lnTo>
                  <a:lnTo>
                    <a:pt x="377" y="8"/>
                  </a:lnTo>
                  <a:lnTo>
                    <a:pt x="365" y="18"/>
                  </a:lnTo>
                  <a:lnTo>
                    <a:pt x="350" y="30"/>
                  </a:lnTo>
                  <a:lnTo>
                    <a:pt x="334" y="45"/>
                  </a:lnTo>
                  <a:lnTo>
                    <a:pt x="319" y="60"/>
                  </a:lnTo>
                  <a:lnTo>
                    <a:pt x="305" y="76"/>
                  </a:lnTo>
                  <a:lnTo>
                    <a:pt x="296" y="91"/>
                  </a:lnTo>
                  <a:lnTo>
                    <a:pt x="282" y="104"/>
                  </a:lnTo>
                  <a:lnTo>
                    <a:pt x="264" y="115"/>
                  </a:lnTo>
                  <a:lnTo>
                    <a:pt x="241" y="122"/>
                  </a:lnTo>
                  <a:lnTo>
                    <a:pt x="218" y="126"/>
                  </a:lnTo>
                  <a:lnTo>
                    <a:pt x="193" y="130"/>
                  </a:lnTo>
                  <a:lnTo>
                    <a:pt x="171" y="130"/>
                  </a:lnTo>
                  <a:lnTo>
                    <a:pt x="152" y="127"/>
                  </a:lnTo>
                  <a:lnTo>
                    <a:pt x="137" y="123"/>
                  </a:lnTo>
                  <a:lnTo>
                    <a:pt x="122" y="116"/>
                  </a:lnTo>
                  <a:lnTo>
                    <a:pt x="108" y="107"/>
                  </a:lnTo>
                  <a:lnTo>
                    <a:pt x="94" y="98"/>
                  </a:lnTo>
                  <a:lnTo>
                    <a:pt x="82" y="87"/>
                  </a:lnTo>
                  <a:lnTo>
                    <a:pt x="68" y="76"/>
                  </a:lnTo>
                  <a:lnTo>
                    <a:pt x="55" y="67"/>
                  </a:lnTo>
                  <a:lnTo>
                    <a:pt x="42" y="56"/>
                  </a:lnTo>
                  <a:lnTo>
                    <a:pt x="29" y="46"/>
                  </a:lnTo>
                  <a:lnTo>
                    <a:pt x="19" y="42"/>
                  </a:lnTo>
                  <a:lnTo>
                    <a:pt x="9" y="39"/>
                  </a:lnTo>
                  <a:lnTo>
                    <a:pt x="2" y="38"/>
                  </a:lnTo>
                  <a:lnTo>
                    <a:pt x="0" y="39"/>
                  </a:lnTo>
                  <a:close/>
                </a:path>
              </a:pathLst>
            </a:custGeom>
            <a:solidFill>
              <a:srgbClr val="000000"/>
            </a:solidFill>
            <a:ln w="9525">
              <a:noFill/>
              <a:round/>
              <a:headEnd/>
              <a:tailEnd/>
            </a:ln>
          </p:spPr>
          <p:txBody>
            <a:bodyPr/>
            <a:lstStyle/>
            <a:p>
              <a:endParaRPr lang="en-US"/>
            </a:p>
          </p:txBody>
        </p:sp>
        <p:sp>
          <p:nvSpPr>
            <p:cNvPr id="2106" name="Freeform 58"/>
            <p:cNvSpPr>
              <a:spLocks/>
            </p:cNvSpPr>
            <p:nvPr/>
          </p:nvSpPr>
          <p:spPr bwMode="auto">
            <a:xfrm>
              <a:off x="3181" y="1850"/>
              <a:ext cx="38" cy="43"/>
            </a:xfrm>
            <a:custGeom>
              <a:avLst/>
              <a:gdLst/>
              <a:ahLst/>
              <a:cxnLst>
                <a:cxn ang="0">
                  <a:pos x="0" y="17"/>
                </a:cxn>
                <a:cxn ang="0">
                  <a:pos x="0" y="21"/>
                </a:cxn>
                <a:cxn ang="0">
                  <a:pos x="1" y="25"/>
                </a:cxn>
                <a:cxn ang="0">
                  <a:pos x="4" y="29"/>
                </a:cxn>
                <a:cxn ang="0">
                  <a:pos x="6" y="32"/>
                </a:cxn>
                <a:cxn ang="0">
                  <a:pos x="7" y="30"/>
                </a:cxn>
                <a:cxn ang="0">
                  <a:pos x="9" y="25"/>
                </a:cxn>
                <a:cxn ang="0">
                  <a:pos x="10" y="18"/>
                </a:cxn>
                <a:cxn ang="0">
                  <a:pos x="12" y="13"/>
                </a:cxn>
                <a:cxn ang="0">
                  <a:pos x="15" y="12"/>
                </a:cxn>
                <a:cxn ang="0">
                  <a:pos x="17" y="13"/>
                </a:cxn>
                <a:cxn ang="0">
                  <a:pos x="20" y="15"/>
                </a:cxn>
                <a:cxn ang="0">
                  <a:pos x="23" y="17"/>
                </a:cxn>
                <a:cxn ang="0">
                  <a:pos x="25" y="24"/>
                </a:cxn>
                <a:cxn ang="0">
                  <a:pos x="25" y="30"/>
                </a:cxn>
                <a:cxn ang="0">
                  <a:pos x="25" y="36"/>
                </a:cxn>
                <a:cxn ang="0">
                  <a:pos x="23" y="43"/>
                </a:cxn>
                <a:cxn ang="0">
                  <a:pos x="28" y="42"/>
                </a:cxn>
                <a:cxn ang="0">
                  <a:pos x="32" y="38"/>
                </a:cxn>
                <a:cxn ang="0">
                  <a:pos x="35" y="34"/>
                </a:cxn>
                <a:cxn ang="0">
                  <a:pos x="37" y="29"/>
                </a:cxn>
                <a:cxn ang="0">
                  <a:pos x="38" y="20"/>
                </a:cxn>
                <a:cxn ang="0">
                  <a:pos x="35" y="13"/>
                </a:cxn>
                <a:cxn ang="0">
                  <a:pos x="30" y="7"/>
                </a:cxn>
                <a:cxn ang="0">
                  <a:pos x="22" y="0"/>
                </a:cxn>
                <a:cxn ang="0">
                  <a:pos x="15" y="1"/>
                </a:cxn>
                <a:cxn ang="0">
                  <a:pos x="9" y="4"/>
                </a:cxn>
                <a:cxn ang="0">
                  <a:pos x="4" y="10"/>
                </a:cxn>
                <a:cxn ang="0">
                  <a:pos x="0" y="17"/>
                </a:cxn>
              </a:cxnLst>
              <a:rect l="0" t="0" r="r" b="b"/>
              <a:pathLst>
                <a:path w="38" h="43">
                  <a:moveTo>
                    <a:pt x="0" y="17"/>
                  </a:moveTo>
                  <a:lnTo>
                    <a:pt x="0" y="21"/>
                  </a:lnTo>
                  <a:lnTo>
                    <a:pt x="1" y="25"/>
                  </a:lnTo>
                  <a:lnTo>
                    <a:pt x="4" y="29"/>
                  </a:lnTo>
                  <a:lnTo>
                    <a:pt x="6" y="32"/>
                  </a:lnTo>
                  <a:lnTo>
                    <a:pt x="7" y="30"/>
                  </a:lnTo>
                  <a:lnTo>
                    <a:pt x="9" y="25"/>
                  </a:lnTo>
                  <a:lnTo>
                    <a:pt x="10" y="18"/>
                  </a:lnTo>
                  <a:lnTo>
                    <a:pt x="12" y="13"/>
                  </a:lnTo>
                  <a:lnTo>
                    <a:pt x="15" y="12"/>
                  </a:lnTo>
                  <a:lnTo>
                    <a:pt x="17" y="13"/>
                  </a:lnTo>
                  <a:lnTo>
                    <a:pt x="20" y="15"/>
                  </a:lnTo>
                  <a:lnTo>
                    <a:pt x="23" y="17"/>
                  </a:lnTo>
                  <a:lnTo>
                    <a:pt x="25" y="24"/>
                  </a:lnTo>
                  <a:lnTo>
                    <a:pt x="25" y="30"/>
                  </a:lnTo>
                  <a:lnTo>
                    <a:pt x="25" y="36"/>
                  </a:lnTo>
                  <a:lnTo>
                    <a:pt x="23" y="43"/>
                  </a:lnTo>
                  <a:lnTo>
                    <a:pt x="28" y="42"/>
                  </a:lnTo>
                  <a:lnTo>
                    <a:pt x="32" y="38"/>
                  </a:lnTo>
                  <a:lnTo>
                    <a:pt x="35" y="34"/>
                  </a:lnTo>
                  <a:lnTo>
                    <a:pt x="37" y="29"/>
                  </a:lnTo>
                  <a:lnTo>
                    <a:pt x="38" y="20"/>
                  </a:lnTo>
                  <a:lnTo>
                    <a:pt x="35" y="13"/>
                  </a:lnTo>
                  <a:lnTo>
                    <a:pt x="30" y="7"/>
                  </a:lnTo>
                  <a:lnTo>
                    <a:pt x="22" y="0"/>
                  </a:lnTo>
                  <a:lnTo>
                    <a:pt x="15" y="1"/>
                  </a:lnTo>
                  <a:lnTo>
                    <a:pt x="9" y="4"/>
                  </a:lnTo>
                  <a:lnTo>
                    <a:pt x="4" y="10"/>
                  </a:lnTo>
                  <a:lnTo>
                    <a:pt x="0" y="17"/>
                  </a:lnTo>
                  <a:close/>
                </a:path>
              </a:pathLst>
            </a:custGeom>
            <a:solidFill>
              <a:srgbClr val="000000"/>
            </a:solidFill>
            <a:ln w="9525">
              <a:noFill/>
              <a:round/>
              <a:headEnd/>
              <a:tailEnd/>
            </a:ln>
          </p:spPr>
          <p:txBody>
            <a:bodyPr/>
            <a:lstStyle/>
            <a:p>
              <a:endParaRPr lang="en-US"/>
            </a:p>
          </p:txBody>
        </p:sp>
        <p:sp>
          <p:nvSpPr>
            <p:cNvPr id="2107" name="Freeform 59"/>
            <p:cNvSpPr>
              <a:spLocks/>
            </p:cNvSpPr>
            <p:nvPr/>
          </p:nvSpPr>
          <p:spPr bwMode="auto">
            <a:xfrm>
              <a:off x="3485" y="1851"/>
              <a:ext cx="132" cy="147"/>
            </a:xfrm>
            <a:custGeom>
              <a:avLst/>
              <a:gdLst/>
              <a:ahLst/>
              <a:cxnLst>
                <a:cxn ang="0">
                  <a:pos x="17" y="147"/>
                </a:cxn>
                <a:cxn ang="0">
                  <a:pos x="17" y="138"/>
                </a:cxn>
                <a:cxn ang="0">
                  <a:pos x="19" y="125"/>
                </a:cxn>
                <a:cxn ang="0">
                  <a:pos x="21" y="110"/>
                </a:cxn>
                <a:cxn ang="0">
                  <a:pos x="26" y="94"/>
                </a:cxn>
                <a:cxn ang="0">
                  <a:pos x="31" y="79"/>
                </a:cxn>
                <a:cxn ang="0">
                  <a:pos x="38" y="65"/>
                </a:cxn>
                <a:cxn ang="0">
                  <a:pos x="47" y="55"/>
                </a:cxn>
                <a:cxn ang="0">
                  <a:pos x="58" y="47"/>
                </a:cxn>
                <a:cxn ang="0">
                  <a:pos x="66" y="49"/>
                </a:cxn>
                <a:cxn ang="0">
                  <a:pos x="76" y="51"/>
                </a:cxn>
                <a:cxn ang="0">
                  <a:pos x="85" y="52"/>
                </a:cxn>
                <a:cxn ang="0">
                  <a:pos x="95" y="53"/>
                </a:cxn>
                <a:cxn ang="0">
                  <a:pos x="104" y="55"/>
                </a:cxn>
                <a:cxn ang="0">
                  <a:pos x="113" y="53"/>
                </a:cxn>
                <a:cxn ang="0">
                  <a:pos x="123" y="52"/>
                </a:cxn>
                <a:cxn ang="0">
                  <a:pos x="132" y="49"/>
                </a:cxn>
                <a:cxn ang="0">
                  <a:pos x="132" y="45"/>
                </a:cxn>
                <a:cxn ang="0">
                  <a:pos x="124" y="45"/>
                </a:cxn>
                <a:cxn ang="0">
                  <a:pos x="116" y="45"/>
                </a:cxn>
                <a:cxn ang="0">
                  <a:pos x="108" y="44"/>
                </a:cxn>
                <a:cxn ang="0">
                  <a:pos x="100" y="43"/>
                </a:cxn>
                <a:cxn ang="0">
                  <a:pos x="92" y="41"/>
                </a:cxn>
                <a:cxn ang="0">
                  <a:pos x="84" y="39"/>
                </a:cxn>
                <a:cxn ang="0">
                  <a:pos x="76" y="33"/>
                </a:cxn>
                <a:cxn ang="0">
                  <a:pos x="68" y="27"/>
                </a:cxn>
                <a:cxn ang="0">
                  <a:pos x="71" y="24"/>
                </a:cxn>
                <a:cxn ang="0">
                  <a:pos x="81" y="18"/>
                </a:cxn>
                <a:cxn ang="0">
                  <a:pos x="91" y="11"/>
                </a:cxn>
                <a:cxn ang="0">
                  <a:pos x="95" y="1"/>
                </a:cxn>
                <a:cxn ang="0">
                  <a:pos x="91" y="0"/>
                </a:cxn>
                <a:cxn ang="0">
                  <a:pos x="86" y="0"/>
                </a:cxn>
                <a:cxn ang="0">
                  <a:pos x="82" y="0"/>
                </a:cxn>
                <a:cxn ang="0">
                  <a:pos x="79" y="1"/>
                </a:cxn>
                <a:cxn ang="0">
                  <a:pos x="75" y="2"/>
                </a:cxn>
                <a:cxn ang="0">
                  <a:pos x="70" y="4"/>
                </a:cxn>
                <a:cxn ang="0">
                  <a:pos x="66" y="6"/>
                </a:cxn>
                <a:cxn ang="0">
                  <a:pos x="63" y="7"/>
                </a:cxn>
                <a:cxn ang="0">
                  <a:pos x="46" y="22"/>
                </a:cxn>
                <a:cxn ang="0">
                  <a:pos x="31" y="39"/>
                </a:cxn>
                <a:cxn ang="0">
                  <a:pos x="19" y="57"/>
                </a:cxn>
                <a:cxn ang="0">
                  <a:pos x="11" y="75"/>
                </a:cxn>
                <a:cxn ang="0">
                  <a:pos x="4" y="93"/>
                </a:cxn>
                <a:cxn ang="0">
                  <a:pos x="1" y="109"/>
                </a:cxn>
                <a:cxn ang="0">
                  <a:pos x="0" y="123"/>
                </a:cxn>
                <a:cxn ang="0">
                  <a:pos x="1" y="132"/>
                </a:cxn>
                <a:cxn ang="0">
                  <a:pos x="17" y="147"/>
                </a:cxn>
              </a:cxnLst>
              <a:rect l="0" t="0" r="r" b="b"/>
              <a:pathLst>
                <a:path w="132" h="147">
                  <a:moveTo>
                    <a:pt x="17" y="147"/>
                  </a:moveTo>
                  <a:lnTo>
                    <a:pt x="17" y="138"/>
                  </a:lnTo>
                  <a:lnTo>
                    <a:pt x="19" y="125"/>
                  </a:lnTo>
                  <a:lnTo>
                    <a:pt x="21" y="110"/>
                  </a:lnTo>
                  <a:lnTo>
                    <a:pt x="26" y="94"/>
                  </a:lnTo>
                  <a:lnTo>
                    <a:pt x="31" y="79"/>
                  </a:lnTo>
                  <a:lnTo>
                    <a:pt x="38" y="65"/>
                  </a:lnTo>
                  <a:lnTo>
                    <a:pt x="47" y="55"/>
                  </a:lnTo>
                  <a:lnTo>
                    <a:pt x="58" y="47"/>
                  </a:lnTo>
                  <a:lnTo>
                    <a:pt x="66" y="49"/>
                  </a:lnTo>
                  <a:lnTo>
                    <a:pt x="76" y="51"/>
                  </a:lnTo>
                  <a:lnTo>
                    <a:pt x="85" y="52"/>
                  </a:lnTo>
                  <a:lnTo>
                    <a:pt x="95" y="53"/>
                  </a:lnTo>
                  <a:lnTo>
                    <a:pt x="104" y="55"/>
                  </a:lnTo>
                  <a:lnTo>
                    <a:pt x="113" y="53"/>
                  </a:lnTo>
                  <a:lnTo>
                    <a:pt x="123" y="52"/>
                  </a:lnTo>
                  <a:lnTo>
                    <a:pt x="132" y="49"/>
                  </a:lnTo>
                  <a:lnTo>
                    <a:pt x="132" y="45"/>
                  </a:lnTo>
                  <a:lnTo>
                    <a:pt x="124" y="45"/>
                  </a:lnTo>
                  <a:lnTo>
                    <a:pt x="116" y="45"/>
                  </a:lnTo>
                  <a:lnTo>
                    <a:pt x="108" y="44"/>
                  </a:lnTo>
                  <a:lnTo>
                    <a:pt x="100" y="43"/>
                  </a:lnTo>
                  <a:lnTo>
                    <a:pt x="92" y="41"/>
                  </a:lnTo>
                  <a:lnTo>
                    <a:pt x="84" y="39"/>
                  </a:lnTo>
                  <a:lnTo>
                    <a:pt x="76" y="33"/>
                  </a:lnTo>
                  <a:lnTo>
                    <a:pt x="68" y="27"/>
                  </a:lnTo>
                  <a:lnTo>
                    <a:pt x="71" y="24"/>
                  </a:lnTo>
                  <a:lnTo>
                    <a:pt x="81" y="18"/>
                  </a:lnTo>
                  <a:lnTo>
                    <a:pt x="91" y="11"/>
                  </a:lnTo>
                  <a:lnTo>
                    <a:pt x="95" y="1"/>
                  </a:lnTo>
                  <a:lnTo>
                    <a:pt x="91" y="0"/>
                  </a:lnTo>
                  <a:lnTo>
                    <a:pt x="86" y="0"/>
                  </a:lnTo>
                  <a:lnTo>
                    <a:pt x="82" y="0"/>
                  </a:lnTo>
                  <a:lnTo>
                    <a:pt x="79" y="1"/>
                  </a:lnTo>
                  <a:lnTo>
                    <a:pt x="75" y="2"/>
                  </a:lnTo>
                  <a:lnTo>
                    <a:pt x="70" y="4"/>
                  </a:lnTo>
                  <a:lnTo>
                    <a:pt x="66" y="6"/>
                  </a:lnTo>
                  <a:lnTo>
                    <a:pt x="63" y="7"/>
                  </a:lnTo>
                  <a:lnTo>
                    <a:pt x="46" y="22"/>
                  </a:lnTo>
                  <a:lnTo>
                    <a:pt x="31" y="39"/>
                  </a:lnTo>
                  <a:lnTo>
                    <a:pt x="19" y="57"/>
                  </a:lnTo>
                  <a:lnTo>
                    <a:pt x="11" y="75"/>
                  </a:lnTo>
                  <a:lnTo>
                    <a:pt x="4" y="93"/>
                  </a:lnTo>
                  <a:lnTo>
                    <a:pt x="1" y="109"/>
                  </a:lnTo>
                  <a:lnTo>
                    <a:pt x="0" y="123"/>
                  </a:lnTo>
                  <a:lnTo>
                    <a:pt x="1" y="132"/>
                  </a:lnTo>
                  <a:lnTo>
                    <a:pt x="17" y="147"/>
                  </a:lnTo>
                  <a:close/>
                </a:path>
              </a:pathLst>
            </a:custGeom>
            <a:solidFill>
              <a:srgbClr val="000000"/>
            </a:solidFill>
            <a:ln w="9525">
              <a:noFill/>
              <a:round/>
              <a:headEnd/>
              <a:tailEnd/>
            </a:ln>
          </p:spPr>
          <p:txBody>
            <a:bodyPr/>
            <a:lstStyle/>
            <a:p>
              <a:endParaRPr lang="en-US"/>
            </a:p>
          </p:txBody>
        </p:sp>
        <p:sp>
          <p:nvSpPr>
            <p:cNvPr id="2108" name="Freeform 60"/>
            <p:cNvSpPr>
              <a:spLocks/>
            </p:cNvSpPr>
            <p:nvPr/>
          </p:nvSpPr>
          <p:spPr bwMode="auto">
            <a:xfrm>
              <a:off x="3286" y="1886"/>
              <a:ext cx="78" cy="72"/>
            </a:xfrm>
            <a:custGeom>
              <a:avLst/>
              <a:gdLst/>
              <a:ahLst/>
              <a:cxnLst>
                <a:cxn ang="0">
                  <a:pos x="0" y="36"/>
                </a:cxn>
                <a:cxn ang="0">
                  <a:pos x="3" y="38"/>
                </a:cxn>
                <a:cxn ang="0">
                  <a:pos x="6" y="39"/>
                </a:cxn>
                <a:cxn ang="0">
                  <a:pos x="9" y="39"/>
                </a:cxn>
                <a:cxn ang="0">
                  <a:pos x="11" y="37"/>
                </a:cxn>
                <a:cxn ang="0">
                  <a:pos x="11" y="30"/>
                </a:cxn>
                <a:cxn ang="0">
                  <a:pos x="15" y="24"/>
                </a:cxn>
                <a:cxn ang="0">
                  <a:pos x="20" y="20"/>
                </a:cxn>
                <a:cxn ang="0">
                  <a:pos x="24" y="15"/>
                </a:cxn>
                <a:cxn ang="0">
                  <a:pos x="33" y="13"/>
                </a:cxn>
                <a:cxn ang="0">
                  <a:pos x="41" y="12"/>
                </a:cxn>
                <a:cxn ang="0">
                  <a:pos x="49" y="14"/>
                </a:cxn>
                <a:cxn ang="0">
                  <a:pos x="55" y="18"/>
                </a:cxn>
                <a:cxn ang="0">
                  <a:pos x="62" y="24"/>
                </a:cxn>
                <a:cxn ang="0">
                  <a:pos x="66" y="32"/>
                </a:cxn>
                <a:cxn ang="0">
                  <a:pos x="66" y="41"/>
                </a:cxn>
                <a:cxn ang="0">
                  <a:pos x="66" y="47"/>
                </a:cxn>
                <a:cxn ang="0">
                  <a:pos x="63" y="54"/>
                </a:cxn>
                <a:cxn ang="0">
                  <a:pos x="57" y="58"/>
                </a:cxn>
                <a:cxn ang="0">
                  <a:pos x="51" y="60"/>
                </a:cxn>
                <a:cxn ang="0">
                  <a:pos x="45" y="61"/>
                </a:cxn>
                <a:cxn ang="0">
                  <a:pos x="42" y="62"/>
                </a:cxn>
                <a:cxn ang="0">
                  <a:pos x="42" y="65"/>
                </a:cxn>
                <a:cxn ang="0">
                  <a:pos x="46" y="70"/>
                </a:cxn>
                <a:cxn ang="0">
                  <a:pos x="53" y="72"/>
                </a:cxn>
                <a:cxn ang="0">
                  <a:pos x="64" y="68"/>
                </a:cxn>
                <a:cxn ang="0">
                  <a:pos x="71" y="62"/>
                </a:cxn>
                <a:cxn ang="0">
                  <a:pos x="75" y="55"/>
                </a:cxn>
                <a:cxn ang="0">
                  <a:pos x="78" y="45"/>
                </a:cxn>
                <a:cxn ang="0">
                  <a:pos x="76" y="34"/>
                </a:cxn>
                <a:cxn ang="0">
                  <a:pos x="73" y="25"/>
                </a:cxn>
                <a:cxn ang="0">
                  <a:pos x="68" y="17"/>
                </a:cxn>
                <a:cxn ang="0">
                  <a:pos x="60" y="10"/>
                </a:cxn>
                <a:cxn ang="0">
                  <a:pos x="56" y="7"/>
                </a:cxn>
                <a:cxn ang="0">
                  <a:pos x="52" y="4"/>
                </a:cxn>
                <a:cxn ang="0">
                  <a:pos x="47" y="2"/>
                </a:cxn>
                <a:cxn ang="0">
                  <a:pos x="42" y="0"/>
                </a:cxn>
                <a:cxn ang="0">
                  <a:pos x="37" y="0"/>
                </a:cxn>
                <a:cxn ang="0">
                  <a:pos x="32" y="0"/>
                </a:cxn>
                <a:cxn ang="0">
                  <a:pos x="26" y="0"/>
                </a:cxn>
                <a:cxn ang="0">
                  <a:pos x="21" y="2"/>
                </a:cxn>
                <a:cxn ang="0">
                  <a:pos x="9" y="11"/>
                </a:cxn>
                <a:cxn ang="0">
                  <a:pos x="3" y="22"/>
                </a:cxn>
                <a:cxn ang="0">
                  <a:pos x="1" y="31"/>
                </a:cxn>
                <a:cxn ang="0">
                  <a:pos x="0" y="36"/>
                </a:cxn>
              </a:cxnLst>
              <a:rect l="0" t="0" r="r" b="b"/>
              <a:pathLst>
                <a:path w="78" h="72">
                  <a:moveTo>
                    <a:pt x="0" y="36"/>
                  </a:moveTo>
                  <a:lnTo>
                    <a:pt x="3" y="38"/>
                  </a:lnTo>
                  <a:lnTo>
                    <a:pt x="6" y="39"/>
                  </a:lnTo>
                  <a:lnTo>
                    <a:pt x="9" y="39"/>
                  </a:lnTo>
                  <a:lnTo>
                    <a:pt x="11" y="37"/>
                  </a:lnTo>
                  <a:lnTo>
                    <a:pt x="11" y="30"/>
                  </a:lnTo>
                  <a:lnTo>
                    <a:pt x="15" y="24"/>
                  </a:lnTo>
                  <a:lnTo>
                    <a:pt x="20" y="20"/>
                  </a:lnTo>
                  <a:lnTo>
                    <a:pt x="24" y="15"/>
                  </a:lnTo>
                  <a:lnTo>
                    <a:pt x="33" y="13"/>
                  </a:lnTo>
                  <a:lnTo>
                    <a:pt x="41" y="12"/>
                  </a:lnTo>
                  <a:lnTo>
                    <a:pt x="49" y="14"/>
                  </a:lnTo>
                  <a:lnTo>
                    <a:pt x="55" y="18"/>
                  </a:lnTo>
                  <a:lnTo>
                    <a:pt x="62" y="24"/>
                  </a:lnTo>
                  <a:lnTo>
                    <a:pt x="66" y="32"/>
                  </a:lnTo>
                  <a:lnTo>
                    <a:pt x="66" y="41"/>
                  </a:lnTo>
                  <a:lnTo>
                    <a:pt x="66" y="47"/>
                  </a:lnTo>
                  <a:lnTo>
                    <a:pt x="63" y="54"/>
                  </a:lnTo>
                  <a:lnTo>
                    <a:pt x="57" y="58"/>
                  </a:lnTo>
                  <a:lnTo>
                    <a:pt x="51" y="60"/>
                  </a:lnTo>
                  <a:lnTo>
                    <a:pt x="45" y="61"/>
                  </a:lnTo>
                  <a:lnTo>
                    <a:pt x="42" y="62"/>
                  </a:lnTo>
                  <a:lnTo>
                    <a:pt x="42" y="65"/>
                  </a:lnTo>
                  <a:lnTo>
                    <a:pt x="46" y="70"/>
                  </a:lnTo>
                  <a:lnTo>
                    <a:pt x="53" y="72"/>
                  </a:lnTo>
                  <a:lnTo>
                    <a:pt x="64" y="68"/>
                  </a:lnTo>
                  <a:lnTo>
                    <a:pt x="71" y="62"/>
                  </a:lnTo>
                  <a:lnTo>
                    <a:pt x="75" y="55"/>
                  </a:lnTo>
                  <a:lnTo>
                    <a:pt x="78" y="45"/>
                  </a:lnTo>
                  <a:lnTo>
                    <a:pt x="76" y="34"/>
                  </a:lnTo>
                  <a:lnTo>
                    <a:pt x="73" y="25"/>
                  </a:lnTo>
                  <a:lnTo>
                    <a:pt x="68" y="17"/>
                  </a:lnTo>
                  <a:lnTo>
                    <a:pt x="60" y="10"/>
                  </a:lnTo>
                  <a:lnTo>
                    <a:pt x="56" y="7"/>
                  </a:lnTo>
                  <a:lnTo>
                    <a:pt x="52" y="4"/>
                  </a:lnTo>
                  <a:lnTo>
                    <a:pt x="47" y="2"/>
                  </a:lnTo>
                  <a:lnTo>
                    <a:pt x="42" y="0"/>
                  </a:lnTo>
                  <a:lnTo>
                    <a:pt x="37" y="0"/>
                  </a:lnTo>
                  <a:lnTo>
                    <a:pt x="32" y="0"/>
                  </a:lnTo>
                  <a:lnTo>
                    <a:pt x="26" y="0"/>
                  </a:lnTo>
                  <a:lnTo>
                    <a:pt x="21" y="2"/>
                  </a:lnTo>
                  <a:lnTo>
                    <a:pt x="9" y="11"/>
                  </a:lnTo>
                  <a:lnTo>
                    <a:pt x="3" y="22"/>
                  </a:lnTo>
                  <a:lnTo>
                    <a:pt x="1" y="31"/>
                  </a:lnTo>
                  <a:lnTo>
                    <a:pt x="0" y="36"/>
                  </a:lnTo>
                  <a:close/>
                </a:path>
              </a:pathLst>
            </a:custGeom>
            <a:solidFill>
              <a:srgbClr val="000000"/>
            </a:solidFill>
            <a:ln w="9525">
              <a:noFill/>
              <a:round/>
              <a:headEnd/>
              <a:tailEnd/>
            </a:ln>
          </p:spPr>
          <p:txBody>
            <a:bodyPr/>
            <a:lstStyle/>
            <a:p>
              <a:endParaRPr lang="en-US"/>
            </a:p>
          </p:txBody>
        </p:sp>
        <p:sp>
          <p:nvSpPr>
            <p:cNvPr id="2109" name="Freeform 61"/>
            <p:cNvSpPr>
              <a:spLocks/>
            </p:cNvSpPr>
            <p:nvPr/>
          </p:nvSpPr>
          <p:spPr bwMode="auto">
            <a:xfrm>
              <a:off x="3796" y="1822"/>
              <a:ext cx="64" cy="55"/>
            </a:xfrm>
            <a:custGeom>
              <a:avLst/>
              <a:gdLst/>
              <a:ahLst/>
              <a:cxnLst>
                <a:cxn ang="0">
                  <a:pos x="55" y="13"/>
                </a:cxn>
                <a:cxn ang="0">
                  <a:pos x="55" y="21"/>
                </a:cxn>
                <a:cxn ang="0">
                  <a:pos x="52" y="27"/>
                </a:cxn>
                <a:cxn ang="0">
                  <a:pos x="48" y="35"/>
                </a:cxn>
                <a:cxn ang="0">
                  <a:pos x="41" y="39"/>
                </a:cxn>
                <a:cxn ang="0">
                  <a:pos x="32" y="41"/>
                </a:cxn>
                <a:cxn ang="0">
                  <a:pos x="25" y="40"/>
                </a:cxn>
                <a:cxn ang="0">
                  <a:pos x="17" y="39"/>
                </a:cxn>
                <a:cxn ang="0">
                  <a:pos x="13" y="37"/>
                </a:cxn>
                <a:cxn ang="0">
                  <a:pos x="8" y="33"/>
                </a:cxn>
                <a:cxn ang="0">
                  <a:pos x="4" y="31"/>
                </a:cxn>
                <a:cxn ang="0">
                  <a:pos x="2" y="30"/>
                </a:cxn>
                <a:cxn ang="0">
                  <a:pos x="0" y="31"/>
                </a:cxn>
                <a:cxn ang="0">
                  <a:pos x="0" y="33"/>
                </a:cxn>
                <a:cxn ang="0">
                  <a:pos x="2" y="38"/>
                </a:cxn>
                <a:cxn ang="0">
                  <a:pos x="5" y="43"/>
                </a:cxn>
                <a:cxn ang="0">
                  <a:pos x="13" y="48"/>
                </a:cxn>
                <a:cxn ang="0">
                  <a:pos x="18" y="51"/>
                </a:cxn>
                <a:cxn ang="0">
                  <a:pos x="23" y="53"/>
                </a:cxn>
                <a:cxn ang="0">
                  <a:pos x="28" y="55"/>
                </a:cxn>
                <a:cxn ang="0">
                  <a:pos x="33" y="55"/>
                </a:cxn>
                <a:cxn ang="0">
                  <a:pos x="37" y="55"/>
                </a:cxn>
                <a:cxn ang="0">
                  <a:pos x="43" y="54"/>
                </a:cxn>
                <a:cxn ang="0">
                  <a:pos x="48" y="53"/>
                </a:cxn>
                <a:cxn ang="0">
                  <a:pos x="53" y="49"/>
                </a:cxn>
                <a:cxn ang="0">
                  <a:pos x="60" y="42"/>
                </a:cxn>
                <a:cxn ang="0">
                  <a:pos x="63" y="33"/>
                </a:cxn>
                <a:cxn ang="0">
                  <a:pos x="64" y="24"/>
                </a:cxn>
                <a:cxn ang="0">
                  <a:pos x="64" y="14"/>
                </a:cxn>
                <a:cxn ang="0">
                  <a:pos x="63" y="10"/>
                </a:cxn>
                <a:cxn ang="0">
                  <a:pos x="61" y="7"/>
                </a:cxn>
                <a:cxn ang="0">
                  <a:pos x="58" y="4"/>
                </a:cxn>
                <a:cxn ang="0">
                  <a:pos x="56" y="0"/>
                </a:cxn>
                <a:cxn ang="0">
                  <a:pos x="53" y="0"/>
                </a:cxn>
                <a:cxn ang="0">
                  <a:pos x="52" y="4"/>
                </a:cxn>
                <a:cxn ang="0">
                  <a:pos x="52" y="9"/>
                </a:cxn>
                <a:cxn ang="0">
                  <a:pos x="55" y="13"/>
                </a:cxn>
              </a:cxnLst>
              <a:rect l="0" t="0" r="r" b="b"/>
              <a:pathLst>
                <a:path w="64" h="55">
                  <a:moveTo>
                    <a:pt x="55" y="13"/>
                  </a:moveTo>
                  <a:lnTo>
                    <a:pt x="55" y="21"/>
                  </a:lnTo>
                  <a:lnTo>
                    <a:pt x="52" y="27"/>
                  </a:lnTo>
                  <a:lnTo>
                    <a:pt x="48" y="35"/>
                  </a:lnTo>
                  <a:lnTo>
                    <a:pt x="41" y="39"/>
                  </a:lnTo>
                  <a:lnTo>
                    <a:pt x="32" y="41"/>
                  </a:lnTo>
                  <a:lnTo>
                    <a:pt x="25" y="40"/>
                  </a:lnTo>
                  <a:lnTo>
                    <a:pt x="17" y="39"/>
                  </a:lnTo>
                  <a:lnTo>
                    <a:pt x="13" y="37"/>
                  </a:lnTo>
                  <a:lnTo>
                    <a:pt x="8" y="33"/>
                  </a:lnTo>
                  <a:lnTo>
                    <a:pt x="4" y="31"/>
                  </a:lnTo>
                  <a:lnTo>
                    <a:pt x="2" y="30"/>
                  </a:lnTo>
                  <a:lnTo>
                    <a:pt x="0" y="31"/>
                  </a:lnTo>
                  <a:lnTo>
                    <a:pt x="0" y="33"/>
                  </a:lnTo>
                  <a:lnTo>
                    <a:pt x="2" y="38"/>
                  </a:lnTo>
                  <a:lnTo>
                    <a:pt x="5" y="43"/>
                  </a:lnTo>
                  <a:lnTo>
                    <a:pt x="13" y="48"/>
                  </a:lnTo>
                  <a:lnTo>
                    <a:pt x="18" y="51"/>
                  </a:lnTo>
                  <a:lnTo>
                    <a:pt x="23" y="53"/>
                  </a:lnTo>
                  <a:lnTo>
                    <a:pt x="28" y="55"/>
                  </a:lnTo>
                  <a:lnTo>
                    <a:pt x="33" y="55"/>
                  </a:lnTo>
                  <a:lnTo>
                    <a:pt x="37" y="55"/>
                  </a:lnTo>
                  <a:lnTo>
                    <a:pt x="43" y="54"/>
                  </a:lnTo>
                  <a:lnTo>
                    <a:pt x="48" y="53"/>
                  </a:lnTo>
                  <a:lnTo>
                    <a:pt x="53" y="49"/>
                  </a:lnTo>
                  <a:lnTo>
                    <a:pt x="60" y="42"/>
                  </a:lnTo>
                  <a:lnTo>
                    <a:pt x="63" y="33"/>
                  </a:lnTo>
                  <a:lnTo>
                    <a:pt x="64" y="24"/>
                  </a:lnTo>
                  <a:lnTo>
                    <a:pt x="64" y="14"/>
                  </a:lnTo>
                  <a:lnTo>
                    <a:pt x="63" y="10"/>
                  </a:lnTo>
                  <a:lnTo>
                    <a:pt x="61" y="7"/>
                  </a:lnTo>
                  <a:lnTo>
                    <a:pt x="58" y="4"/>
                  </a:lnTo>
                  <a:lnTo>
                    <a:pt x="56" y="0"/>
                  </a:lnTo>
                  <a:lnTo>
                    <a:pt x="53" y="0"/>
                  </a:lnTo>
                  <a:lnTo>
                    <a:pt x="52" y="4"/>
                  </a:lnTo>
                  <a:lnTo>
                    <a:pt x="52" y="9"/>
                  </a:lnTo>
                  <a:lnTo>
                    <a:pt x="55" y="13"/>
                  </a:lnTo>
                  <a:close/>
                </a:path>
              </a:pathLst>
            </a:custGeom>
            <a:solidFill>
              <a:srgbClr val="000000"/>
            </a:solidFill>
            <a:ln w="9525">
              <a:noFill/>
              <a:round/>
              <a:headEnd/>
              <a:tailEnd/>
            </a:ln>
          </p:spPr>
          <p:txBody>
            <a:bodyPr/>
            <a:lstStyle/>
            <a:p>
              <a:endParaRPr lang="en-US"/>
            </a:p>
          </p:txBody>
        </p:sp>
        <p:sp>
          <p:nvSpPr>
            <p:cNvPr id="2110" name="Freeform 62"/>
            <p:cNvSpPr>
              <a:spLocks/>
            </p:cNvSpPr>
            <p:nvPr/>
          </p:nvSpPr>
          <p:spPr bwMode="auto">
            <a:xfrm>
              <a:off x="3305" y="1911"/>
              <a:ext cx="32" cy="24"/>
            </a:xfrm>
            <a:custGeom>
              <a:avLst/>
              <a:gdLst/>
              <a:ahLst/>
              <a:cxnLst>
                <a:cxn ang="0">
                  <a:pos x="13" y="14"/>
                </a:cxn>
                <a:cxn ang="0">
                  <a:pos x="10" y="13"/>
                </a:cxn>
                <a:cxn ang="0">
                  <a:pos x="5" y="12"/>
                </a:cxn>
                <a:cxn ang="0">
                  <a:pos x="2" y="12"/>
                </a:cxn>
                <a:cxn ang="0">
                  <a:pos x="0" y="16"/>
                </a:cxn>
                <a:cxn ang="0">
                  <a:pos x="3" y="18"/>
                </a:cxn>
                <a:cxn ang="0">
                  <a:pos x="6" y="20"/>
                </a:cxn>
                <a:cxn ang="0">
                  <a:pos x="10" y="22"/>
                </a:cxn>
                <a:cxn ang="0">
                  <a:pos x="15" y="23"/>
                </a:cxn>
                <a:cxn ang="0">
                  <a:pos x="19" y="24"/>
                </a:cxn>
                <a:cxn ang="0">
                  <a:pos x="23" y="23"/>
                </a:cxn>
                <a:cxn ang="0">
                  <a:pos x="28" y="20"/>
                </a:cxn>
                <a:cxn ang="0">
                  <a:pos x="32" y="15"/>
                </a:cxn>
                <a:cxn ang="0">
                  <a:pos x="32" y="9"/>
                </a:cxn>
                <a:cxn ang="0">
                  <a:pos x="30" y="5"/>
                </a:cxn>
                <a:cxn ang="0">
                  <a:pos x="28" y="2"/>
                </a:cxn>
                <a:cxn ang="0">
                  <a:pos x="23" y="0"/>
                </a:cxn>
                <a:cxn ang="0">
                  <a:pos x="18" y="1"/>
                </a:cxn>
                <a:cxn ang="0">
                  <a:pos x="18" y="6"/>
                </a:cxn>
                <a:cxn ang="0">
                  <a:pos x="18" y="12"/>
                </a:cxn>
                <a:cxn ang="0">
                  <a:pos x="13" y="14"/>
                </a:cxn>
              </a:cxnLst>
              <a:rect l="0" t="0" r="r" b="b"/>
              <a:pathLst>
                <a:path w="32" h="24">
                  <a:moveTo>
                    <a:pt x="13" y="14"/>
                  </a:moveTo>
                  <a:lnTo>
                    <a:pt x="10" y="13"/>
                  </a:lnTo>
                  <a:lnTo>
                    <a:pt x="5" y="12"/>
                  </a:lnTo>
                  <a:lnTo>
                    <a:pt x="2" y="12"/>
                  </a:lnTo>
                  <a:lnTo>
                    <a:pt x="0" y="16"/>
                  </a:lnTo>
                  <a:lnTo>
                    <a:pt x="3" y="18"/>
                  </a:lnTo>
                  <a:lnTo>
                    <a:pt x="6" y="20"/>
                  </a:lnTo>
                  <a:lnTo>
                    <a:pt x="10" y="22"/>
                  </a:lnTo>
                  <a:lnTo>
                    <a:pt x="15" y="23"/>
                  </a:lnTo>
                  <a:lnTo>
                    <a:pt x="19" y="24"/>
                  </a:lnTo>
                  <a:lnTo>
                    <a:pt x="23" y="23"/>
                  </a:lnTo>
                  <a:lnTo>
                    <a:pt x="28" y="20"/>
                  </a:lnTo>
                  <a:lnTo>
                    <a:pt x="32" y="15"/>
                  </a:lnTo>
                  <a:lnTo>
                    <a:pt x="32" y="9"/>
                  </a:lnTo>
                  <a:lnTo>
                    <a:pt x="30" y="5"/>
                  </a:lnTo>
                  <a:lnTo>
                    <a:pt x="28" y="2"/>
                  </a:lnTo>
                  <a:lnTo>
                    <a:pt x="23" y="0"/>
                  </a:lnTo>
                  <a:lnTo>
                    <a:pt x="18" y="1"/>
                  </a:lnTo>
                  <a:lnTo>
                    <a:pt x="18" y="6"/>
                  </a:lnTo>
                  <a:lnTo>
                    <a:pt x="18" y="12"/>
                  </a:lnTo>
                  <a:lnTo>
                    <a:pt x="13" y="14"/>
                  </a:lnTo>
                  <a:close/>
                </a:path>
              </a:pathLst>
            </a:custGeom>
            <a:solidFill>
              <a:srgbClr val="000000"/>
            </a:solidFill>
            <a:ln w="9525">
              <a:noFill/>
              <a:round/>
              <a:headEnd/>
              <a:tailEnd/>
            </a:ln>
          </p:spPr>
          <p:txBody>
            <a:bodyPr/>
            <a:lstStyle/>
            <a:p>
              <a:endParaRPr lang="en-US"/>
            </a:p>
          </p:txBody>
        </p:sp>
        <p:sp>
          <p:nvSpPr>
            <p:cNvPr id="2111" name="Freeform 63"/>
            <p:cNvSpPr>
              <a:spLocks/>
            </p:cNvSpPr>
            <p:nvPr/>
          </p:nvSpPr>
          <p:spPr bwMode="auto">
            <a:xfrm>
              <a:off x="3387" y="1907"/>
              <a:ext cx="69" cy="61"/>
            </a:xfrm>
            <a:custGeom>
              <a:avLst/>
              <a:gdLst/>
              <a:ahLst/>
              <a:cxnLst>
                <a:cxn ang="0">
                  <a:pos x="4" y="11"/>
                </a:cxn>
                <a:cxn ang="0">
                  <a:pos x="1" y="17"/>
                </a:cxn>
                <a:cxn ang="0">
                  <a:pos x="0" y="23"/>
                </a:cxn>
                <a:cxn ang="0">
                  <a:pos x="0" y="28"/>
                </a:cxn>
                <a:cxn ang="0">
                  <a:pos x="2" y="35"/>
                </a:cxn>
                <a:cxn ang="0">
                  <a:pos x="3" y="34"/>
                </a:cxn>
                <a:cxn ang="0">
                  <a:pos x="4" y="31"/>
                </a:cxn>
                <a:cxn ang="0">
                  <a:pos x="6" y="25"/>
                </a:cxn>
                <a:cxn ang="0">
                  <a:pos x="12" y="21"/>
                </a:cxn>
                <a:cxn ang="0">
                  <a:pos x="17" y="15"/>
                </a:cxn>
                <a:cxn ang="0">
                  <a:pos x="24" y="12"/>
                </a:cxn>
                <a:cxn ang="0">
                  <a:pos x="32" y="12"/>
                </a:cxn>
                <a:cxn ang="0">
                  <a:pos x="39" y="12"/>
                </a:cxn>
                <a:cxn ang="0">
                  <a:pos x="44" y="13"/>
                </a:cxn>
                <a:cxn ang="0">
                  <a:pos x="47" y="17"/>
                </a:cxn>
                <a:cxn ang="0">
                  <a:pos x="50" y="20"/>
                </a:cxn>
                <a:cxn ang="0">
                  <a:pos x="52" y="23"/>
                </a:cxn>
                <a:cxn ang="0">
                  <a:pos x="55" y="34"/>
                </a:cxn>
                <a:cxn ang="0">
                  <a:pos x="53" y="43"/>
                </a:cxn>
                <a:cxn ang="0">
                  <a:pos x="46" y="51"/>
                </a:cxn>
                <a:cxn ang="0">
                  <a:pos x="37" y="60"/>
                </a:cxn>
                <a:cxn ang="0">
                  <a:pos x="44" y="61"/>
                </a:cxn>
                <a:cxn ang="0">
                  <a:pos x="50" y="60"/>
                </a:cxn>
                <a:cxn ang="0">
                  <a:pos x="55" y="57"/>
                </a:cxn>
                <a:cxn ang="0">
                  <a:pos x="62" y="55"/>
                </a:cxn>
                <a:cxn ang="0">
                  <a:pos x="66" y="48"/>
                </a:cxn>
                <a:cxn ang="0">
                  <a:pos x="69" y="39"/>
                </a:cxn>
                <a:cxn ang="0">
                  <a:pos x="69" y="29"/>
                </a:cxn>
                <a:cxn ang="0">
                  <a:pos x="67" y="20"/>
                </a:cxn>
                <a:cxn ang="0">
                  <a:pos x="64" y="16"/>
                </a:cxn>
                <a:cxn ang="0">
                  <a:pos x="61" y="11"/>
                </a:cxn>
                <a:cxn ang="0">
                  <a:pos x="58" y="8"/>
                </a:cxn>
                <a:cxn ang="0">
                  <a:pos x="53" y="5"/>
                </a:cxn>
                <a:cxn ang="0">
                  <a:pos x="49" y="3"/>
                </a:cxn>
                <a:cxn ang="0">
                  <a:pos x="44" y="1"/>
                </a:cxn>
                <a:cxn ang="0">
                  <a:pos x="39" y="0"/>
                </a:cxn>
                <a:cxn ang="0">
                  <a:pos x="34" y="0"/>
                </a:cxn>
                <a:cxn ang="0">
                  <a:pos x="26" y="1"/>
                </a:cxn>
                <a:cxn ang="0">
                  <a:pos x="18" y="2"/>
                </a:cxn>
                <a:cxn ang="0">
                  <a:pos x="11" y="5"/>
                </a:cxn>
                <a:cxn ang="0">
                  <a:pos x="4" y="11"/>
                </a:cxn>
              </a:cxnLst>
              <a:rect l="0" t="0" r="r" b="b"/>
              <a:pathLst>
                <a:path w="69" h="61">
                  <a:moveTo>
                    <a:pt x="4" y="11"/>
                  </a:moveTo>
                  <a:lnTo>
                    <a:pt x="1" y="17"/>
                  </a:lnTo>
                  <a:lnTo>
                    <a:pt x="0" y="23"/>
                  </a:lnTo>
                  <a:lnTo>
                    <a:pt x="0" y="28"/>
                  </a:lnTo>
                  <a:lnTo>
                    <a:pt x="2" y="35"/>
                  </a:lnTo>
                  <a:lnTo>
                    <a:pt x="3" y="34"/>
                  </a:lnTo>
                  <a:lnTo>
                    <a:pt x="4" y="31"/>
                  </a:lnTo>
                  <a:lnTo>
                    <a:pt x="6" y="25"/>
                  </a:lnTo>
                  <a:lnTo>
                    <a:pt x="12" y="21"/>
                  </a:lnTo>
                  <a:lnTo>
                    <a:pt x="17" y="15"/>
                  </a:lnTo>
                  <a:lnTo>
                    <a:pt x="24" y="12"/>
                  </a:lnTo>
                  <a:lnTo>
                    <a:pt x="32" y="12"/>
                  </a:lnTo>
                  <a:lnTo>
                    <a:pt x="39" y="12"/>
                  </a:lnTo>
                  <a:lnTo>
                    <a:pt x="44" y="13"/>
                  </a:lnTo>
                  <a:lnTo>
                    <a:pt x="47" y="17"/>
                  </a:lnTo>
                  <a:lnTo>
                    <a:pt x="50" y="20"/>
                  </a:lnTo>
                  <a:lnTo>
                    <a:pt x="52" y="23"/>
                  </a:lnTo>
                  <a:lnTo>
                    <a:pt x="55" y="34"/>
                  </a:lnTo>
                  <a:lnTo>
                    <a:pt x="53" y="43"/>
                  </a:lnTo>
                  <a:lnTo>
                    <a:pt x="46" y="51"/>
                  </a:lnTo>
                  <a:lnTo>
                    <a:pt x="37" y="60"/>
                  </a:lnTo>
                  <a:lnTo>
                    <a:pt x="44" y="61"/>
                  </a:lnTo>
                  <a:lnTo>
                    <a:pt x="50" y="60"/>
                  </a:lnTo>
                  <a:lnTo>
                    <a:pt x="55" y="57"/>
                  </a:lnTo>
                  <a:lnTo>
                    <a:pt x="62" y="55"/>
                  </a:lnTo>
                  <a:lnTo>
                    <a:pt x="66" y="48"/>
                  </a:lnTo>
                  <a:lnTo>
                    <a:pt x="69" y="39"/>
                  </a:lnTo>
                  <a:lnTo>
                    <a:pt x="69" y="29"/>
                  </a:lnTo>
                  <a:lnTo>
                    <a:pt x="67" y="20"/>
                  </a:lnTo>
                  <a:lnTo>
                    <a:pt x="64" y="16"/>
                  </a:lnTo>
                  <a:lnTo>
                    <a:pt x="61" y="11"/>
                  </a:lnTo>
                  <a:lnTo>
                    <a:pt x="58" y="8"/>
                  </a:lnTo>
                  <a:lnTo>
                    <a:pt x="53" y="5"/>
                  </a:lnTo>
                  <a:lnTo>
                    <a:pt x="49" y="3"/>
                  </a:lnTo>
                  <a:lnTo>
                    <a:pt x="44" y="1"/>
                  </a:lnTo>
                  <a:lnTo>
                    <a:pt x="39" y="0"/>
                  </a:lnTo>
                  <a:lnTo>
                    <a:pt x="34" y="0"/>
                  </a:lnTo>
                  <a:lnTo>
                    <a:pt x="26" y="1"/>
                  </a:lnTo>
                  <a:lnTo>
                    <a:pt x="18" y="2"/>
                  </a:lnTo>
                  <a:lnTo>
                    <a:pt x="11" y="5"/>
                  </a:lnTo>
                  <a:lnTo>
                    <a:pt x="4" y="11"/>
                  </a:lnTo>
                  <a:close/>
                </a:path>
              </a:pathLst>
            </a:custGeom>
            <a:solidFill>
              <a:srgbClr val="000000"/>
            </a:solidFill>
            <a:ln w="9525">
              <a:noFill/>
              <a:round/>
              <a:headEnd/>
              <a:tailEnd/>
            </a:ln>
          </p:spPr>
          <p:txBody>
            <a:bodyPr/>
            <a:lstStyle/>
            <a:p>
              <a:endParaRPr lang="en-US"/>
            </a:p>
          </p:txBody>
        </p:sp>
        <p:sp>
          <p:nvSpPr>
            <p:cNvPr id="2112" name="Freeform 64"/>
            <p:cNvSpPr>
              <a:spLocks/>
            </p:cNvSpPr>
            <p:nvPr/>
          </p:nvSpPr>
          <p:spPr bwMode="auto">
            <a:xfrm>
              <a:off x="3407" y="1931"/>
              <a:ext cx="23" cy="23"/>
            </a:xfrm>
            <a:custGeom>
              <a:avLst/>
              <a:gdLst/>
              <a:ahLst/>
              <a:cxnLst>
                <a:cxn ang="0">
                  <a:pos x="11" y="1"/>
                </a:cxn>
                <a:cxn ang="0">
                  <a:pos x="10" y="3"/>
                </a:cxn>
                <a:cxn ang="0">
                  <a:pos x="10" y="5"/>
                </a:cxn>
                <a:cxn ang="0">
                  <a:pos x="11" y="7"/>
                </a:cxn>
                <a:cxn ang="0">
                  <a:pos x="12" y="8"/>
                </a:cxn>
                <a:cxn ang="0">
                  <a:pos x="10" y="12"/>
                </a:cxn>
                <a:cxn ang="0">
                  <a:pos x="7" y="13"/>
                </a:cxn>
                <a:cxn ang="0">
                  <a:pos x="2" y="14"/>
                </a:cxn>
                <a:cxn ang="0">
                  <a:pos x="0" y="18"/>
                </a:cxn>
                <a:cxn ang="0">
                  <a:pos x="4" y="23"/>
                </a:cxn>
                <a:cxn ang="0">
                  <a:pos x="9" y="23"/>
                </a:cxn>
                <a:cxn ang="0">
                  <a:pos x="14" y="20"/>
                </a:cxn>
                <a:cxn ang="0">
                  <a:pos x="19" y="17"/>
                </a:cxn>
                <a:cxn ang="0">
                  <a:pos x="20" y="15"/>
                </a:cxn>
                <a:cxn ang="0">
                  <a:pos x="22" y="12"/>
                </a:cxn>
                <a:cxn ang="0">
                  <a:pos x="23" y="9"/>
                </a:cxn>
                <a:cxn ang="0">
                  <a:pos x="23" y="5"/>
                </a:cxn>
                <a:cxn ang="0">
                  <a:pos x="19" y="3"/>
                </a:cxn>
                <a:cxn ang="0">
                  <a:pos x="17" y="1"/>
                </a:cxn>
                <a:cxn ang="0">
                  <a:pos x="14" y="0"/>
                </a:cxn>
                <a:cxn ang="0">
                  <a:pos x="11" y="1"/>
                </a:cxn>
              </a:cxnLst>
              <a:rect l="0" t="0" r="r" b="b"/>
              <a:pathLst>
                <a:path w="23" h="23">
                  <a:moveTo>
                    <a:pt x="11" y="1"/>
                  </a:moveTo>
                  <a:lnTo>
                    <a:pt x="10" y="3"/>
                  </a:lnTo>
                  <a:lnTo>
                    <a:pt x="10" y="5"/>
                  </a:lnTo>
                  <a:lnTo>
                    <a:pt x="11" y="7"/>
                  </a:lnTo>
                  <a:lnTo>
                    <a:pt x="12" y="8"/>
                  </a:lnTo>
                  <a:lnTo>
                    <a:pt x="10" y="12"/>
                  </a:lnTo>
                  <a:lnTo>
                    <a:pt x="7" y="13"/>
                  </a:lnTo>
                  <a:lnTo>
                    <a:pt x="2" y="14"/>
                  </a:lnTo>
                  <a:lnTo>
                    <a:pt x="0" y="18"/>
                  </a:lnTo>
                  <a:lnTo>
                    <a:pt x="4" y="23"/>
                  </a:lnTo>
                  <a:lnTo>
                    <a:pt x="9" y="23"/>
                  </a:lnTo>
                  <a:lnTo>
                    <a:pt x="14" y="20"/>
                  </a:lnTo>
                  <a:lnTo>
                    <a:pt x="19" y="17"/>
                  </a:lnTo>
                  <a:lnTo>
                    <a:pt x="20" y="15"/>
                  </a:lnTo>
                  <a:lnTo>
                    <a:pt x="22" y="12"/>
                  </a:lnTo>
                  <a:lnTo>
                    <a:pt x="23" y="9"/>
                  </a:lnTo>
                  <a:lnTo>
                    <a:pt x="23" y="5"/>
                  </a:lnTo>
                  <a:lnTo>
                    <a:pt x="19" y="3"/>
                  </a:lnTo>
                  <a:lnTo>
                    <a:pt x="17" y="1"/>
                  </a:lnTo>
                  <a:lnTo>
                    <a:pt x="14" y="0"/>
                  </a:lnTo>
                  <a:lnTo>
                    <a:pt x="11" y="1"/>
                  </a:lnTo>
                  <a:close/>
                </a:path>
              </a:pathLst>
            </a:custGeom>
            <a:solidFill>
              <a:srgbClr val="000000"/>
            </a:solidFill>
            <a:ln w="9525">
              <a:noFill/>
              <a:round/>
              <a:headEnd/>
              <a:tailEnd/>
            </a:ln>
          </p:spPr>
          <p:txBody>
            <a:bodyPr/>
            <a:lstStyle/>
            <a:p>
              <a:endParaRPr lang="en-US"/>
            </a:p>
          </p:txBody>
        </p:sp>
        <p:sp>
          <p:nvSpPr>
            <p:cNvPr id="2113" name="Freeform 65"/>
            <p:cNvSpPr>
              <a:spLocks/>
            </p:cNvSpPr>
            <p:nvPr/>
          </p:nvSpPr>
          <p:spPr bwMode="auto">
            <a:xfrm>
              <a:off x="3608" y="1910"/>
              <a:ext cx="81" cy="37"/>
            </a:xfrm>
            <a:custGeom>
              <a:avLst/>
              <a:gdLst/>
              <a:ahLst/>
              <a:cxnLst>
                <a:cxn ang="0">
                  <a:pos x="0" y="9"/>
                </a:cxn>
                <a:cxn ang="0">
                  <a:pos x="3" y="14"/>
                </a:cxn>
                <a:cxn ang="0">
                  <a:pos x="6" y="18"/>
                </a:cxn>
                <a:cxn ang="0">
                  <a:pos x="10" y="22"/>
                </a:cxn>
                <a:cxn ang="0">
                  <a:pos x="14" y="25"/>
                </a:cxn>
                <a:cxn ang="0">
                  <a:pos x="19" y="30"/>
                </a:cxn>
                <a:cxn ang="0">
                  <a:pos x="23" y="33"/>
                </a:cxn>
                <a:cxn ang="0">
                  <a:pos x="28" y="35"/>
                </a:cxn>
                <a:cxn ang="0">
                  <a:pos x="34" y="36"/>
                </a:cxn>
                <a:cxn ang="0">
                  <a:pos x="40" y="37"/>
                </a:cxn>
                <a:cxn ang="0">
                  <a:pos x="45" y="37"/>
                </a:cxn>
                <a:cxn ang="0">
                  <a:pos x="52" y="36"/>
                </a:cxn>
                <a:cxn ang="0">
                  <a:pos x="57" y="35"/>
                </a:cxn>
                <a:cxn ang="0">
                  <a:pos x="62" y="33"/>
                </a:cxn>
                <a:cxn ang="0">
                  <a:pos x="68" y="31"/>
                </a:cxn>
                <a:cxn ang="0">
                  <a:pos x="72" y="28"/>
                </a:cxn>
                <a:cxn ang="0">
                  <a:pos x="76" y="23"/>
                </a:cxn>
                <a:cxn ang="0">
                  <a:pos x="79" y="18"/>
                </a:cxn>
                <a:cxn ang="0">
                  <a:pos x="81" y="12"/>
                </a:cxn>
                <a:cxn ang="0">
                  <a:pos x="81" y="6"/>
                </a:cxn>
                <a:cxn ang="0">
                  <a:pos x="78" y="0"/>
                </a:cxn>
                <a:cxn ang="0">
                  <a:pos x="73" y="2"/>
                </a:cxn>
                <a:cxn ang="0">
                  <a:pos x="69" y="7"/>
                </a:cxn>
                <a:cxn ang="0">
                  <a:pos x="65" y="14"/>
                </a:cxn>
                <a:cxn ang="0">
                  <a:pos x="58" y="18"/>
                </a:cxn>
                <a:cxn ang="0">
                  <a:pos x="51" y="20"/>
                </a:cxn>
                <a:cxn ang="0">
                  <a:pos x="44" y="21"/>
                </a:cxn>
                <a:cxn ang="0">
                  <a:pos x="37" y="21"/>
                </a:cxn>
                <a:cxn ang="0">
                  <a:pos x="30" y="21"/>
                </a:cxn>
                <a:cxn ang="0">
                  <a:pos x="23" y="19"/>
                </a:cxn>
                <a:cxn ang="0">
                  <a:pos x="18" y="16"/>
                </a:cxn>
                <a:cxn ang="0">
                  <a:pos x="11" y="12"/>
                </a:cxn>
                <a:cxn ang="0">
                  <a:pos x="6" y="5"/>
                </a:cxn>
                <a:cxn ang="0">
                  <a:pos x="4" y="4"/>
                </a:cxn>
                <a:cxn ang="0">
                  <a:pos x="3" y="5"/>
                </a:cxn>
                <a:cxn ang="0">
                  <a:pos x="1" y="7"/>
                </a:cxn>
                <a:cxn ang="0">
                  <a:pos x="0" y="9"/>
                </a:cxn>
              </a:cxnLst>
              <a:rect l="0" t="0" r="r" b="b"/>
              <a:pathLst>
                <a:path w="81" h="37">
                  <a:moveTo>
                    <a:pt x="0" y="9"/>
                  </a:moveTo>
                  <a:lnTo>
                    <a:pt x="3" y="14"/>
                  </a:lnTo>
                  <a:lnTo>
                    <a:pt x="6" y="18"/>
                  </a:lnTo>
                  <a:lnTo>
                    <a:pt x="10" y="22"/>
                  </a:lnTo>
                  <a:lnTo>
                    <a:pt x="14" y="25"/>
                  </a:lnTo>
                  <a:lnTo>
                    <a:pt x="19" y="30"/>
                  </a:lnTo>
                  <a:lnTo>
                    <a:pt x="23" y="33"/>
                  </a:lnTo>
                  <a:lnTo>
                    <a:pt x="28" y="35"/>
                  </a:lnTo>
                  <a:lnTo>
                    <a:pt x="34" y="36"/>
                  </a:lnTo>
                  <a:lnTo>
                    <a:pt x="40" y="37"/>
                  </a:lnTo>
                  <a:lnTo>
                    <a:pt x="45" y="37"/>
                  </a:lnTo>
                  <a:lnTo>
                    <a:pt x="52" y="36"/>
                  </a:lnTo>
                  <a:lnTo>
                    <a:pt x="57" y="35"/>
                  </a:lnTo>
                  <a:lnTo>
                    <a:pt x="62" y="33"/>
                  </a:lnTo>
                  <a:lnTo>
                    <a:pt x="68" y="31"/>
                  </a:lnTo>
                  <a:lnTo>
                    <a:pt x="72" y="28"/>
                  </a:lnTo>
                  <a:lnTo>
                    <a:pt x="76" y="23"/>
                  </a:lnTo>
                  <a:lnTo>
                    <a:pt x="79" y="18"/>
                  </a:lnTo>
                  <a:lnTo>
                    <a:pt x="81" y="12"/>
                  </a:lnTo>
                  <a:lnTo>
                    <a:pt x="81" y="6"/>
                  </a:lnTo>
                  <a:lnTo>
                    <a:pt x="78" y="0"/>
                  </a:lnTo>
                  <a:lnTo>
                    <a:pt x="73" y="2"/>
                  </a:lnTo>
                  <a:lnTo>
                    <a:pt x="69" y="7"/>
                  </a:lnTo>
                  <a:lnTo>
                    <a:pt x="65" y="14"/>
                  </a:lnTo>
                  <a:lnTo>
                    <a:pt x="58" y="18"/>
                  </a:lnTo>
                  <a:lnTo>
                    <a:pt x="51" y="20"/>
                  </a:lnTo>
                  <a:lnTo>
                    <a:pt x="44" y="21"/>
                  </a:lnTo>
                  <a:lnTo>
                    <a:pt x="37" y="21"/>
                  </a:lnTo>
                  <a:lnTo>
                    <a:pt x="30" y="21"/>
                  </a:lnTo>
                  <a:lnTo>
                    <a:pt x="23" y="19"/>
                  </a:lnTo>
                  <a:lnTo>
                    <a:pt x="18" y="16"/>
                  </a:lnTo>
                  <a:lnTo>
                    <a:pt x="11" y="12"/>
                  </a:lnTo>
                  <a:lnTo>
                    <a:pt x="6" y="5"/>
                  </a:lnTo>
                  <a:lnTo>
                    <a:pt x="4" y="4"/>
                  </a:lnTo>
                  <a:lnTo>
                    <a:pt x="3" y="5"/>
                  </a:lnTo>
                  <a:lnTo>
                    <a:pt x="1" y="7"/>
                  </a:lnTo>
                  <a:lnTo>
                    <a:pt x="0" y="9"/>
                  </a:lnTo>
                  <a:close/>
                </a:path>
              </a:pathLst>
            </a:custGeom>
            <a:solidFill>
              <a:srgbClr val="000000"/>
            </a:solidFill>
            <a:ln w="9525">
              <a:noFill/>
              <a:round/>
              <a:headEnd/>
              <a:tailEnd/>
            </a:ln>
          </p:spPr>
          <p:txBody>
            <a:bodyPr/>
            <a:lstStyle/>
            <a:p>
              <a:endParaRPr lang="en-US"/>
            </a:p>
          </p:txBody>
        </p:sp>
        <p:sp>
          <p:nvSpPr>
            <p:cNvPr id="2114" name="Freeform 66"/>
            <p:cNvSpPr>
              <a:spLocks/>
            </p:cNvSpPr>
            <p:nvPr/>
          </p:nvSpPr>
          <p:spPr bwMode="auto">
            <a:xfrm>
              <a:off x="4106" y="1853"/>
              <a:ext cx="322" cy="110"/>
            </a:xfrm>
            <a:custGeom>
              <a:avLst/>
              <a:gdLst/>
              <a:ahLst/>
              <a:cxnLst>
                <a:cxn ang="0">
                  <a:pos x="68" y="40"/>
                </a:cxn>
                <a:cxn ang="0">
                  <a:pos x="56" y="44"/>
                </a:cxn>
                <a:cxn ang="0">
                  <a:pos x="44" y="49"/>
                </a:cxn>
                <a:cxn ang="0">
                  <a:pos x="34" y="58"/>
                </a:cxn>
                <a:cxn ang="0">
                  <a:pos x="26" y="67"/>
                </a:cxn>
                <a:cxn ang="0">
                  <a:pos x="18" y="78"/>
                </a:cxn>
                <a:cxn ang="0">
                  <a:pos x="12" y="89"/>
                </a:cxn>
                <a:cxn ang="0">
                  <a:pos x="6" y="99"/>
                </a:cxn>
                <a:cxn ang="0">
                  <a:pos x="0" y="110"/>
                </a:cxn>
                <a:cxn ang="0">
                  <a:pos x="3" y="108"/>
                </a:cxn>
                <a:cxn ang="0">
                  <a:pos x="9" y="103"/>
                </a:cxn>
                <a:cxn ang="0">
                  <a:pos x="17" y="96"/>
                </a:cxn>
                <a:cxn ang="0">
                  <a:pos x="27" y="88"/>
                </a:cxn>
                <a:cxn ang="0">
                  <a:pos x="38" y="79"/>
                </a:cxn>
                <a:cxn ang="0">
                  <a:pos x="48" y="72"/>
                </a:cxn>
                <a:cxn ang="0">
                  <a:pos x="58" y="65"/>
                </a:cxn>
                <a:cxn ang="0">
                  <a:pos x="65" y="63"/>
                </a:cxn>
                <a:cxn ang="0">
                  <a:pos x="83" y="60"/>
                </a:cxn>
                <a:cxn ang="0">
                  <a:pos x="98" y="58"/>
                </a:cxn>
                <a:cxn ang="0">
                  <a:pos x="113" y="56"/>
                </a:cxn>
                <a:cxn ang="0">
                  <a:pos x="127" y="54"/>
                </a:cxn>
                <a:cxn ang="0">
                  <a:pos x="142" y="53"/>
                </a:cxn>
                <a:cxn ang="0">
                  <a:pos x="157" y="51"/>
                </a:cxn>
                <a:cxn ang="0">
                  <a:pos x="173" y="49"/>
                </a:cxn>
                <a:cxn ang="0">
                  <a:pos x="192" y="48"/>
                </a:cxn>
                <a:cxn ang="0">
                  <a:pos x="317" y="25"/>
                </a:cxn>
                <a:cxn ang="0">
                  <a:pos x="321" y="20"/>
                </a:cxn>
                <a:cxn ang="0">
                  <a:pos x="322" y="13"/>
                </a:cxn>
                <a:cxn ang="0">
                  <a:pos x="320" y="7"/>
                </a:cxn>
                <a:cxn ang="0">
                  <a:pos x="314" y="0"/>
                </a:cxn>
                <a:cxn ang="0">
                  <a:pos x="305" y="5"/>
                </a:cxn>
                <a:cxn ang="0">
                  <a:pos x="294" y="9"/>
                </a:cxn>
                <a:cxn ang="0">
                  <a:pos x="279" y="13"/>
                </a:cxn>
                <a:cxn ang="0">
                  <a:pos x="261" y="16"/>
                </a:cxn>
                <a:cxn ang="0">
                  <a:pos x="242" y="21"/>
                </a:cxn>
                <a:cxn ang="0">
                  <a:pos x="222" y="24"/>
                </a:cxn>
                <a:cxn ang="0">
                  <a:pos x="201" y="27"/>
                </a:cxn>
                <a:cxn ang="0">
                  <a:pos x="179" y="29"/>
                </a:cxn>
                <a:cxn ang="0">
                  <a:pos x="158" y="31"/>
                </a:cxn>
                <a:cxn ang="0">
                  <a:pos x="138" y="33"/>
                </a:cxn>
                <a:cxn ang="0">
                  <a:pos x="119" y="35"/>
                </a:cxn>
                <a:cxn ang="0">
                  <a:pos x="103" y="37"/>
                </a:cxn>
                <a:cxn ang="0">
                  <a:pos x="89" y="39"/>
                </a:cxn>
                <a:cxn ang="0">
                  <a:pos x="78" y="39"/>
                </a:cxn>
                <a:cxn ang="0">
                  <a:pos x="71" y="40"/>
                </a:cxn>
                <a:cxn ang="0">
                  <a:pos x="68" y="40"/>
                </a:cxn>
              </a:cxnLst>
              <a:rect l="0" t="0" r="r" b="b"/>
              <a:pathLst>
                <a:path w="322" h="110">
                  <a:moveTo>
                    <a:pt x="68" y="40"/>
                  </a:moveTo>
                  <a:lnTo>
                    <a:pt x="56" y="44"/>
                  </a:lnTo>
                  <a:lnTo>
                    <a:pt x="44" y="49"/>
                  </a:lnTo>
                  <a:lnTo>
                    <a:pt x="34" y="58"/>
                  </a:lnTo>
                  <a:lnTo>
                    <a:pt x="26" y="67"/>
                  </a:lnTo>
                  <a:lnTo>
                    <a:pt x="18" y="78"/>
                  </a:lnTo>
                  <a:lnTo>
                    <a:pt x="12" y="89"/>
                  </a:lnTo>
                  <a:lnTo>
                    <a:pt x="6" y="99"/>
                  </a:lnTo>
                  <a:lnTo>
                    <a:pt x="0" y="110"/>
                  </a:lnTo>
                  <a:lnTo>
                    <a:pt x="3" y="108"/>
                  </a:lnTo>
                  <a:lnTo>
                    <a:pt x="9" y="103"/>
                  </a:lnTo>
                  <a:lnTo>
                    <a:pt x="17" y="96"/>
                  </a:lnTo>
                  <a:lnTo>
                    <a:pt x="27" y="88"/>
                  </a:lnTo>
                  <a:lnTo>
                    <a:pt x="38" y="79"/>
                  </a:lnTo>
                  <a:lnTo>
                    <a:pt x="48" y="72"/>
                  </a:lnTo>
                  <a:lnTo>
                    <a:pt x="58" y="65"/>
                  </a:lnTo>
                  <a:lnTo>
                    <a:pt x="65" y="63"/>
                  </a:lnTo>
                  <a:lnTo>
                    <a:pt x="83" y="60"/>
                  </a:lnTo>
                  <a:lnTo>
                    <a:pt x="98" y="58"/>
                  </a:lnTo>
                  <a:lnTo>
                    <a:pt x="113" y="56"/>
                  </a:lnTo>
                  <a:lnTo>
                    <a:pt x="127" y="54"/>
                  </a:lnTo>
                  <a:lnTo>
                    <a:pt x="142" y="53"/>
                  </a:lnTo>
                  <a:lnTo>
                    <a:pt x="157" y="51"/>
                  </a:lnTo>
                  <a:lnTo>
                    <a:pt x="173" y="49"/>
                  </a:lnTo>
                  <a:lnTo>
                    <a:pt x="192" y="48"/>
                  </a:lnTo>
                  <a:lnTo>
                    <a:pt x="317" y="25"/>
                  </a:lnTo>
                  <a:lnTo>
                    <a:pt x="321" y="20"/>
                  </a:lnTo>
                  <a:lnTo>
                    <a:pt x="322" y="13"/>
                  </a:lnTo>
                  <a:lnTo>
                    <a:pt x="320" y="7"/>
                  </a:lnTo>
                  <a:lnTo>
                    <a:pt x="314" y="0"/>
                  </a:lnTo>
                  <a:lnTo>
                    <a:pt x="305" y="5"/>
                  </a:lnTo>
                  <a:lnTo>
                    <a:pt x="294" y="9"/>
                  </a:lnTo>
                  <a:lnTo>
                    <a:pt x="279" y="13"/>
                  </a:lnTo>
                  <a:lnTo>
                    <a:pt x="261" y="16"/>
                  </a:lnTo>
                  <a:lnTo>
                    <a:pt x="242" y="21"/>
                  </a:lnTo>
                  <a:lnTo>
                    <a:pt x="222" y="24"/>
                  </a:lnTo>
                  <a:lnTo>
                    <a:pt x="201" y="27"/>
                  </a:lnTo>
                  <a:lnTo>
                    <a:pt x="179" y="29"/>
                  </a:lnTo>
                  <a:lnTo>
                    <a:pt x="158" y="31"/>
                  </a:lnTo>
                  <a:lnTo>
                    <a:pt x="138" y="33"/>
                  </a:lnTo>
                  <a:lnTo>
                    <a:pt x="119" y="35"/>
                  </a:lnTo>
                  <a:lnTo>
                    <a:pt x="103" y="37"/>
                  </a:lnTo>
                  <a:lnTo>
                    <a:pt x="89" y="39"/>
                  </a:lnTo>
                  <a:lnTo>
                    <a:pt x="78" y="39"/>
                  </a:lnTo>
                  <a:lnTo>
                    <a:pt x="71" y="40"/>
                  </a:lnTo>
                  <a:lnTo>
                    <a:pt x="68" y="40"/>
                  </a:lnTo>
                  <a:close/>
                </a:path>
              </a:pathLst>
            </a:custGeom>
            <a:solidFill>
              <a:srgbClr val="000000"/>
            </a:solidFill>
            <a:ln w="9525">
              <a:noFill/>
              <a:round/>
              <a:headEnd/>
              <a:tailEnd/>
            </a:ln>
          </p:spPr>
          <p:txBody>
            <a:bodyPr/>
            <a:lstStyle/>
            <a:p>
              <a:endParaRPr lang="en-US"/>
            </a:p>
          </p:txBody>
        </p:sp>
      </p:grpSp>
      <p:sp>
        <p:nvSpPr>
          <p:cNvPr id="2117" name="Text Box 69"/>
          <p:cNvSpPr txBox="1">
            <a:spLocks noChangeArrowheads="1"/>
          </p:cNvSpPr>
          <p:nvPr/>
        </p:nvSpPr>
        <p:spPr bwMode="auto">
          <a:xfrm>
            <a:off x="436790" y="5373529"/>
            <a:ext cx="8518071" cy="631508"/>
          </a:xfrm>
          <a:prstGeom prst="rect">
            <a:avLst/>
          </a:prstGeom>
          <a:noFill/>
          <a:ln w="9525">
            <a:noFill/>
            <a:miter lim="800000"/>
            <a:headEnd/>
            <a:tailEnd/>
          </a:ln>
          <a:effectLst/>
        </p:spPr>
        <p:txBody>
          <a:bodyPr lIns="80010" tIns="40005" rIns="80010" bIns="40005">
            <a:spAutoFit/>
          </a:bodyPr>
          <a:lstStyle/>
          <a:p>
            <a:pPr algn="ctr">
              <a:spcBef>
                <a:spcPct val="50000"/>
              </a:spcBef>
            </a:pPr>
            <a:r>
              <a:rPr lang="en-GB" sz="3500" dirty="0"/>
              <a:t>Why are these shoes all different?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SPECIALISED CELLS</a:t>
            </a:r>
            <a:endParaRPr lang="en-IN" dirty="0"/>
          </a:p>
        </p:txBody>
      </p:sp>
      <p:sp>
        <p:nvSpPr>
          <p:cNvPr id="3" name="Content Placeholder 2"/>
          <p:cNvSpPr>
            <a:spLocks noGrp="1"/>
          </p:cNvSpPr>
          <p:nvPr>
            <p:ph idx="1"/>
          </p:nvPr>
        </p:nvSpPr>
        <p:spPr/>
        <p:txBody>
          <a:bodyPr>
            <a:normAutofit fontScale="92500" lnSpcReduction="10000"/>
          </a:bodyPr>
          <a:lstStyle/>
          <a:p>
            <a:r>
              <a:rPr lang="en-US" dirty="0" smtClean="0"/>
              <a:t>Some plant and animal cells are </a:t>
            </a:r>
            <a:r>
              <a:rPr lang="en-US" dirty="0" err="1" smtClean="0"/>
              <a:t>specialised</a:t>
            </a:r>
            <a:r>
              <a:rPr lang="en-US" dirty="0" smtClean="0"/>
              <a:t> to carry about special functions. So as to enable them to do these functions they are structurally modified that means their structure and function is much different from a normal plant /animal cell.</a:t>
            </a:r>
          </a:p>
          <a:p>
            <a:r>
              <a:rPr lang="en-US" dirty="0" err="1" smtClean="0"/>
              <a:t>Specialised</a:t>
            </a:r>
            <a:r>
              <a:rPr lang="en-US" dirty="0" smtClean="0"/>
              <a:t> cells in plant: root hair cell, palisade cell</a:t>
            </a:r>
          </a:p>
          <a:p>
            <a:r>
              <a:rPr lang="en-US" dirty="0" err="1" smtClean="0"/>
              <a:t>Specialised</a:t>
            </a:r>
            <a:r>
              <a:rPr lang="en-US" dirty="0" smtClean="0"/>
              <a:t> cells in Animals: Red blood cells, nerve cell/neuron.</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6146" name="Picture 2"/>
          <p:cNvPicPr>
            <a:picLocks noChangeAspect="1" noChangeArrowheads="1"/>
          </p:cNvPicPr>
          <p:nvPr/>
        </p:nvPicPr>
        <p:blipFill>
          <a:blip r:embed="rId3" cstate="print"/>
          <a:srcRect/>
          <a:stretch>
            <a:fillRect/>
          </a:stretch>
        </p:blipFill>
        <p:spPr bwMode="auto">
          <a:xfrm>
            <a:off x="280800" y="1960047"/>
            <a:ext cx="4779360" cy="3591737"/>
          </a:xfrm>
          <a:prstGeom prst="rect">
            <a:avLst/>
          </a:prstGeom>
          <a:noFill/>
          <a:ln w="9525">
            <a:noFill/>
            <a:round/>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5257441" y="2176069"/>
            <a:ext cx="3591360" cy="35715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afterEffect">
                                  <p:stCondLst>
                                    <p:cond delay="0"/>
                                  </p:stCondLst>
                                  <p:childTnLst>
                                    <p:set>
                                      <p:cBhvr additive="repl">
                                        <p:cTn id="6" dur="1" fill="hold">
                                          <p:stCondLst>
                                            <p:cond delay="0"/>
                                          </p:stCondLst>
                                        </p:cTn>
                                        <p:tgtEl>
                                          <p:spTgt spid="6147"/>
                                        </p:tgtEl>
                                        <p:attrNameLst>
                                          <p:attrName>style.visibility</p:attrName>
                                        </p:attrNameLst>
                                      </p:cBhvr>
                                      <p:to>
                                        <p:strVal val="visible"/>
                                      </p:to>
                                    </p:set>
                                    <p:anim calcmode="lin" valueType="num">
                                      <p:cBhvr additive="repl">
                                        <p:cTn id="7" dur="500" fill="hold"/>
                                        <p:tgtEl>
                                          <p:spTgt spid="6147"/>
                                        </p:tgtEl>
                                        <p:attrNameLst>
                                          <p:attrName>ppt_x</p:attrName>
                                        </p:attrNameLst>
                                      </p:cBhvr>
                                      <p:tavLst>
                                        <p:tav tm="100000">
                                          <p:val>
                                            <p:strVal val="#ppt_x"/>
                                          </p:val>
                                        </p:tav>
                                        <p:tav>
                                          <p:val>
                                            <p:strVal val="#ppt_x"/>
                                          </p:val>
                                        </p:tav>
                                      </p:tavLst>
                                    </p:anim>
                                    <p:anim calcmode="lin" valueType="num">
                                      <p:cBhvr additive="repl">
                                        <p:cTn id="8" dur="500" fill="hold"/>
                                        <p:tgtEl>
                                          <p:spTgt spid="614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12290" name="Picture 2"/>
          <p:cNvPicPr>
            <a:picLocks noChangeAspect="1" noChangeArrowheads="1"/>
          </p:cNvPicPr>
          <p:nvPr/>
        </p:nvPicPr>
        <p:blipFill>
          <a:blip r:embed="rId3" cstate="print"/>
          <a:srcRect/>
          <a:stretch>
            <a:fillRect/>
          </a:stretch>
        </p:blipFill>
        <p:spPr bwMode="auto">
          <a:xfrm>
            <a:off x="280800" y="1960047"/>
            <a:ext cx="4779360" cy="3591737"/>
          </a:xfrm>
          <a:prstGeom prst="rect">
            <a:avLst/>
          </a:prstGeom>
          <a:noFill/>
          <a:ln w="9525">
            <a:noFill/>
            <a:round/>
            <a:headEnd/>
            <a:tailEnd/>
          </a:ln>
          <a:effectLst/>
        </p:spPr>
      </p:pic>
      <p:pic>
        <p:nvPicPr>
          <p:cNvPr id="12291" name="Picture 3"/>
          <p:cNvPicPr>
            <a:picLocks noChangeAspect="1" noChangeArrowheads="1"/>
          </p:cNvPicPr>
          <p:nvPr/>
        </p:nvPicPr>
        <p:blipFill>
          <a:blip r:embed="rId4" cstate="print"/>
          <a:srcRect/>
          <a:stretch>
            <a:fillRect/>
          </a:stretch>
        </p:blipFill>
        <p:spPr bwMode="auto">
          <a:xfrm>
            <a:off x="5257441" y="2176069"/>
            <a:ext cx="3591360" cy="3571575"/>
          </a:xfrm>
          <a:prstGeom prst="rect">
            <a:avLst/>
          </a:prstGeom>
          <a:noFill/>
          <a:ln w="9525">
            <a:noFill/>
            <a:round/>
            <a:headEnd/>
            <a:tailEnd/>
          </a:ln>
          <a:effectLst/>
        </p:spPr>
      </p:pic>
      <p:sp>
        <p:nvSpPr>
          <p:cNvPr id="12292" name="Text Box 4"/>
          <p:cNvSpPr txBox="1">
            <a:spLocks noChangeArrowheads="1"/>
          </p:cNvSpPr>
          <p:nvPr/>
        </p:nvSpPr>
        <p:spPr bwMode="auto">
          <a:xfrm>
            <a:off x="2122560" y="1960046"/>
            <a:ext cx="5388480" cy="3266263"/>
          </a:xfrm>
          <a:prstGeom prst="rect">
            <a:avLst/>
          </a:prstGeom>
          <a:noFill/>
          <a:ln w="9525">
            <a:noFill/>
            <a:round/>
            <a:headEnd/>
            <a:tailEnd/>
          </a:ln>
          <a:effectLst/>
        </p:spPr>
        <p:txBody>
          <a:bodyPr lIns="81639" tIns="40820" rIns="81639" bIns="40820"/>
          <a:lstStyle/>
          <a:p>
            <a:pPr>
              <a:lnSpc>
                <a:spcPct val="118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FFFF99"/>
                </a:solidFill>
                <a:effectLst>
                  <a:outerShdw blurRad="38100" dist="38100" dir="2700000" algn="tl">
                    <a:srgbClr val="C0C0C0"/>
                  </a:outerShdw>
                </a:effectLst>
                <a:latin typeface="Arial Black" pitchFamily="32" charset="0"/>
              </a:rPr>
              <a:t>Red Blood Cell-disc shaped to carry oxygen around the body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2292"/>
                                        </p:tgtEl>
                                        <p:attrNameLst>
                                          <p:attrName>style.visibility</p:attrName>
                                        </p:attrNameLst>
                                      </p:cBhvr>
                                      <p:to>
                                        <p:strVal val="visible"/>
                                      </p:to>
                                    </p:set>
                                    <p:animEffect transition="in" filter="wipe(down)">
                                      <p:cBhvr additive="repl">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GB" sz="3600"/>
              <a:t>Red blood cells transport oxygen</a:t>
            </a:r>
          </a:p>
        </p:txBody>
      </p:sp>
      <p:sp>
        <p:nvSpPr>
          <p:cNvPr id="302084" name="AutoShape 4"/>
          <p:cNvSpPr>
            <a:spLocks noChangeArrowheads="1"/>
          </p:cNvSpPr>
          <p:nvPr/>
        </p:nvSpPr>
        <p:spPr bwMode="auto">
          <a:xfrm>
            <a:off x="323850" y="1484313"/>
            <a:ext cx="8569325" cy="4824412"/>
          </a:xfrm>
          <a:prstGeom prst="roundRect">
            <a:avLst>
              <a:gd name="adj" fmla="val 16667"/>
            </a:avLst>
          </a:prstGeom>
          <a:solidFill>
            <a:schemeClr val="bg1"/>
          </a:solidFill>
          <a:ln w="9525">
            <a:solidFill>
              <a:schemeClr val="tx1"/>
            </a:solidFill>
            <a:round/>
            <a:headEnd/>
            <a:tailEnd/>
          </a:ln>
          <a:effectLst/>
        </p:spPr>
        <p:txBody>
          <a:bodyPr wrap="none" anchor="ctr"/>
          <a:lstStyle/>
          <a:p>
            <a:endParaRPr lang="en-IN"/>
          </a:p>
        </p:txBody>
      </p:sp>
      <p:grpSp>
        <p:nvGrpSpPr>
          <p:cNvPr id="2" name="Group 7"/>
          <p:cNvGrpSpPr>
            <a:grpSpLocks/>
          </p:cNvGrpSpPr>
          <p:nvPr/>
        </p:nvGrpSpPr>
        <p:grpSpPr bwMode="auto">
          <a:xfrm>
            <a:off x="2771775" y="3068638"/>
            <a:ext cx="1331913" cy="1223962"/>
            <a:chOff x="1066" y="1842"/>
            <a:chExt cx="839" cy="771"/>
          </a:xfrm>
        </p:grpSpPr>
        <p:sp>
          <p:nvSpPr>
            <p:cNvPr id="302085" name="Oval 5"/>
            <p:cNvSpPr>
              <a:spLocks noChangeArrowheads="1"/>
            </p:cNvSpPr>
            <p:nvPr/>
          </p:nvSpPr>
          <p:spPr bwMode="auto">
            <a:xfrm>
              <a:off x="1066" y="1842"/>
              <a:ext cx="839" cy="771"/>
            </a:xfrm>
            <a:prstGeom prst="ellipse">
              <a:avLst/>
            </a:prstGeom>
            <a:solidFill>
              <a:srgbClr val="FF0000"/>
            </a:solidFill>
            <a:ln w="9525">
              <a:solidFill>
                <a:schemeClr val="tx1"/>
              </a:solidFill>
              <a:round/>
              <a:headEnd/>
              <a:tailEnd/>
            </a:ln>
            <a:effectLst/>
          </p:spPr>
          <p:txBody>
            <a:bodyPr wrap="none" anchor="ctr"/>
            <a:lstStyle/>
            <a:p>
              <a:endParaRPr lang="en-IN"/>
            </a:p>
          </p:txBody>
        </p:sp>
        <p:sp>
          <p:nvSpPr>
            <p:cNvPr id="302086" name="Oval 6"/>
            <p:cNvSpPr>
              <a:spLocks noChangeArrowheads="1"/>
            </p:cNvSpPr>
            <p:nvPr/>
          </p:nvSpPr>
          <p:spPr bwMode="auto">
            <a:xfrm>
              <a:off x="1242" y="2003"/>
              <a:ext cx="485" cy="454"/>
            </a:xfrm>
            <a:prstGeom prst="ellipse">
              <a:avLst/>
            </a:prstGeom>
            <a:solidFill>
              <a:srgbClr val="CC0000"/>
            </a:solidFill>
            <a:ln w="9525">
              <a:solidFill>
                <a:schemeClr val="tx1"/>
              </a:solidFill>
              <a:round/>
              <a:headEnd/>
              <a:tailEnd/>
            </a:ln>
            <a:effectLst/>
          </p:spPr>
          <p:txBody>
            <a:bodyPr wrap="none" anchor="ctr"/>
            <a:lstStyle/>
            <a:p>
              <a:endParaRPr lang="en-IN"/>
            </a:p>
          </p:txBody>
        </p:sp>
      </p:grpSp>
      <p:grpSp>
        <p:nvGrpSpPr>
          <p:cNvPr id="3" name="Group 22"/>
          <p:cNvGrpSpPr>
            <a:grpSpLocks/>
          </p:cNvGrpSpPr>
          <p:nvPr/>
        </p:nvGrpSpPr>
        <p:grpSpPr bwMode="auto">
          <a:xfrm>
            <a:off x="4500563" y="3500438"/>
            <a:ext cx="2232025" cy="433387"/>
            <a:chOff x="3035" y="2024"/>
            <a:chExt cx="818" cy="363"/>
          </a:xfrm>
        </p:grpSpPr>
        <p:sp>
          <p:nvSpPr>
            <p:cNvPr id="302088" name="Oval 8"/>
            <p:cNvSpPr>
              <a:spLocks noChangeArrowheads="1"/>
            </p:cNvSpPr>
            <p:nvPr/>
          </p:nvSpPr>
          <p:spPr bwMode="auto">
            <a:xfrm>
              <a:off x="3035" y="2024"/>
              <a:ext cx="363" cy="363"/>
            </a:xfrm>
            <a:prstGeom prst="ellipse">
              <a:avLst/>
            </a:prstGeom>
            <a:solidFill>
              <a:srgbClr val="FF0000"/>
            </a:solidFill>
            <a:ln w="9525">
              <a:solidFill>
                <a:schemeClr val="tx1"/>
              </a:solidFill>
              <a:round/>
              <a:headEnd/>
              <a:tailEnd/>
            </a:ln>
            <a:effectLst/>
          </p:spPr>
          <p:txBody>
            <a:bodyPr wrap="none" anchor="ctr"/>
            <a:lstStyle/>
            <a:p>
              <a:endParaRPr lang="en-IN"/>
            </a:p>
          </p:txBody>
        </p:sp>
        <p:sp>
          <p:nvSpPr>
            <p:cNvPr id="302089" name="Oval 9"/>
            <p:cNvSpPr>
              <a:spLocks noChangeArrowheads="1"/>
            </p:cNvSpPr>
            <p:nvPr/>
          </p:nvSpPr>
          <p:spPr bwMode="auto">
            <a:xfrm>
              <a:off x="3490" y="2024"/>
              <a:ext cx="363" cy="363"/>
            </a:xfrm>
            <a:prstGeom prst="ellipse">
              <a:avLst/>
            </a:prstGeom>
            <a:solidFill>
              <a:srgbClr val="FF0000"/>
            </a:solidFill>
            <a:ln w="9525">
              <a:solidFill>
                <a:schemeClr val="tx1"/>
              </a:solidFill>
              <a:round/>
              <a:headEnd/>
              <a:tailEnd/>
            </a:ln>
            <a:effectLst/>
          </p:spPr>
          <p:txBody>
            <a:bodyPr wrap="none" anchor="ctr"/>
            <a:lstStyle/>
            <a:p>
              <a:endParaRPr lang="en-IN"/>
            </a:p>
          </p:txBody>
        </p:sp>
        <p:sp>
          <p:nvSpPr>
            <p:cNvPr id="302099" name="Rectangle 19"/>
            <p:cNvSpPr>
              <a:spLocks noChangeArrowheads="1"/>
            </p:cNvSpPr>
            <p:nvPr/>
          </p:nvSpPr>
          <p:spPr bwMode="auto">
            <a:xfrm>
              <a:off x="3334" y="2115"/>
              <a:ext cx="226" cy="181"/>
            </a:xfrm>
            <a:prstGeom prst="rect">
              <a:avLst/>
            </a:prstGeom>
            <a:solidFill>
              <a:srgbClr val="FF0000"/>
            </a:solidFill>
            <a:ln w="9525">
              <a:solidFill>
                <a:schemeClr val="tx1"/>
              </a:solidFill>
              <a:miter lim="800000"/>
              <a:headEnd/>
              <a:tailEnd/>
            </a:ln>
            <a:effectLst/>
          </p:spPr>
          <p:txBody>
            <a:bodyPr wrap="none" anchor="ctr"/>
            <a:lstStyle/>
            <a:p>
              <a:endParaRPr lang="en-IN"/>
            </a:p>
          </p:txBody>
        </p:sp>
        <p:sp>
          <p:nvSpPr>
            <p:cNvPr id="302100" name="Oval 20"/>
            <p:cNvSpPr>
              <a:spLocks noChangeArrowheads="1"/>
            </p:cNvSpPr>
            <p:nvPr/>
          </p:nvSpPr>
          <p:spPr bwMode="auto">
            <a:xfrm>
              <a:off x="3300" y="2097"/>
              <a:ext cx="91" cy="219"/>
            </a:xfrm>
            <a:prstGeom prst="ellipse">
              <a:avLst/>
            </a:prstGeom>
            <a:solidFill>
              <a:srgbClr val="FF0000"/>
            </a:solidFill>
            <a:ln w="9525">
              <a:noFill/>
              <a:round/>
              <a:headEnd/>
              <a:tailEnd/>
            </a:ln>
            <a:effectLst/>
          </p:spPr>
          <p:txBody>
            <a:bodyPr wrap="none" anchor="ctr"/>
            <a:lstStyle/>
            <a:p>
              <a:endParaRPr lang="en-IN"/>
            </a:p>
          </p:txBody>
        </p:sp>
        <p:sp>
          <p:nvSpPr>
            <p:cNvPr id="302101" name="Oval 21"/>
            <p:cNvSpPr>
              <a:spLocks noChangeArrowheads="1"/>
            </p:cNvSpPr>
            <p:nvPr/>
          </p:nvSpPr>
          <p:spPr bwMode="auto">
            <a:xfrm>
              <a:off x="3498" y="2095"/>
              <a:ext cx="91" cy="219"/>
            </a:xfrm>
            <a:prstGeom prst="ellipse">
              <a:avLst/>
            </a:prstGeom>
            <a:solidFill>
              <a:srgbClr val="FF0000"/>
            </a:solidFill>
            <a:ln w="9525">
              <a:noFill/>
              <a:round/>
              <a:headEnd/>
              <a:tailEnd/>
            </a:ln>
            <a:effectLst/>
          </p:spPr>
          <p:txBody>
            <a:bodyPr wrap="none" anchor="ctr"/>
            <a:lstStyle/>
            <a:p>
              <a:endParaRPr lang="en-IN"/>
            </a:p>
          </p:txBody>
        </p:sp>
      </p:grpSp>
      <p:sp>
        <p:nvSpPr>
          <p:cNvPr id="302103" name="Line 23"/>
          <p:cNvSpPr>
            <a:spLocks noChangeShapeType="1"/>
          </p:cNvSpPr>
          <p:nvPr/>
        </p:nvSpPr>
        <p:spPr bwMode="auto">
          <a:xfrm>
            <a:off x="2987675" y="2420938"/>
            <a:ext cx="215900" cy="719137"/>
          </a:xfrm>
          <a:prstGeom prst="line">
            <a:avLst/>
          </a:prstGeom>
          <a:noFill/>
          <a:ln w="19050">
            <a:solidFill>
              <a:schemeClr val="tx1"/>
            </a:solidFill>
            <a:round/>
            <a:headEnd/>
            <a:tailEnd type="triangle" w="med" len="med"/>
          </a:ln>
          <a:effectLst/>
        </p:spPr>
        <p:txBody>
          <a:bodyPr/>
          <a:lstStyle/>
          <a:p>
            <a:endParaRPr lang="en-IN"/>
          </a:p>
        </p:txBody>
      </p:sp>
      <p:sp>
        <p:nvSpPr>
          <p:cNvPr id="302104" name="Text Box 24"/>
          <p:cNvSpPr txBox="1">
            <a:spLocks noChangeArrowheads="1"/>
          </p:cNvSpPr>
          <p:nvPr/>
        </p:nvSpPr>
        <p:spPr bwMode="auto">
          <a:xfrm>
            <a:off x="1116013" y="1989138"/>
            <a:ext cx="2495550" cy="366712"/>
          </a:xfrm>
          <a:prstGeom prst="rect">
            <a:avLst/>
          </a:prstGeom>
          <a:noFill/>
          <a:ln w="9525">
            <a:noFill/>
            <a:miter lim="800000"/>
            <a:headEnd/>
            <a:tailEnd/>
          </a:ln>
          <a:effectLst/>
        </p:spPr>
        <p:txBody>
          <a:bodyPr wrap="none">
            <a:spAutoFit/>
          </a:bodyPr>
          <a:lstStyle/>
          <a:p>
            <a:r>
              <a:rPr lang="en-GB"/>
              <a:t>cell surface membrane</a:t>
            </a:r>
          </a:p>
        </p:txBody>
      </p:sp>
      <p:sp>
        <p:nvSpPr>
          <p:cNvPr id="302105" name="Line 25"/>
          <p:cNvSpPr>
            <a:spLocks noChangeShapeType="1"/>
          </p:cNvSpPr>
          <p:nvPr/>
        </p:nvSpPr>
        <p:spPr bwMode="auto">
          <a:xfrm>
            <a:off x="2484438" y="3644900"/>
            <a:ext cx="865187" cy="0"/>
          </a:xfrm>
          <a:prstGeom prst="line">
            <a:avLst/>
          </a:prstGeom>
          <a:noFill/>
          <a:ln w="19050">
            <a:solidFill>
              <a:schemeClr val="tx1"/>
            </a:solidFill>
            <a:round/>
            <a:headEnd/>
            <a:tailEnd type="triangle" w="med" len="med"/>
          </a:ln>
          <a:effectLst/>
        </p:spPr>
        <p:txBody>
          <a:bodyPr/>
          <a:lstStyle/>
          <a:p>
            <a:endParaRPr lang="en-IN"/>
          </a:p>
        </p:txBody>
      </p:sp>
      <p:sp>
        <p:nvSpPr>
          <p:cNvPr id="302106" name="Text Box 26"/>
          <p:cNvSpPr txBox="1">
            <a:spLocks noChangeArrowheads="1"/>
          </p:cNvSpPr>
          <p:nvPr/>
        </p:nvSpPr>
        <p:spPr bwMode="auto">
          <a:xfrm>
            <a:off x="4932363" y="1916113"/>
            <a:ext cx="2324100" cy="641350"/>
          </a:xfrm>
          <a:prstGeom prst="rect">
            <a:avLst/>
          </a:prstGeom>
          <a:noFill/>
          <a:ln w="9525">
            <a:noFill/>
            <a:miter lim="800000"/>
            <a:headEnd/>
            <a:tailEnd/>
          </a:ln>
          <a:effectLst/>
        </p:spPr>
        <p:txBody>
          <a:bodyPr>
            <a:spAutoFit/>
          </a:bodyPr>
          <a:lstStyle/>
          <a:p>
            <a:r>
              <a:rPr lang="en-GB"/>
              <a:t>cytoplasm contains no nucleus </a:t>
            </a:r>
          </a:p>
        </p:txBody>
      </p:sp>
      <p:sp>
        <p:nvSpPr>
          <p:cNvPr id="302107" name="Line 27"/>
          <p:cNvSpPr>
            <a:spLocks noChangeShapeType="1"/>
          </p:cNvSpPr>
          <p:nvPr/>
        </p:nvSpPr>
        <p:spPr bwMode="auto">
          <a:xfrm flipH="1">
            <a:off x="5148263" y="2636838"/>
            <a:ext cx="144462" cy="1152525"/>
          </a:xfrm>
          <a:prstGeom prst="line">
            <a:avLst/>
          </a:prstGeom>
          <a:noFill/>
          <a:ln w="19050">
            <a:solidFill>
              <a:schemeClr val="tx1"/>
            </a:solidFill>
            <a:round/>
            <a:headEnd/>
            <a:tailEnd type="triangle" w="med" len="med"/>
          </a:ln>
          <a:effectLst/>
        </p:spPr>
        <p:txBody>
          <a:bodyPr/>
          <a:lstStyle/>
          <a:p>
            <a:endParaRPr lang="en-IN"/>
          </a:p>
        </p:txBody>
      </p:sp>
      <p:sp>
        <p:nvSpPr>
          <p:cNvPr id="302108" name="Text Box 28"/>
          <p:cNvSpPr txBox="1">
            <a:spLocks noChangeArrowheads="1"/>
          </p:cNvSpPr>
          <p:nvPr/>
        </p:nvSpPr>
        <p:spPr bwMode="auto">
          <a:xfrm>
            <a:off x="395288" y="3429000"/>
            <a:ext cx="2159000" cy="641350"/>
          </a:xfrm>
          <a:prstGeom prst="rect">
            <a:avLst/>
          </a:prstGeom>
          <a:noFill/>
          <a:ln w="9525">
            <a:noFill/>
            <a:miter lim="800000"/>
            <a:headEnd/>
            <a:tailEnd/>
          </a:ln>
          <a:effectLst/>
        </p:spPr>
        <p:txBody>
          <a:bodyPr>
            <a:spAutoFit/>
          </a:bodyPr>
          <a:lstStyle/>
          <a:p>
            <a:r>
              <a:rPr lang="en-GB"/>
              <a:t>cytoplasm contains haemoglobin</a:t>
            </a:r>
          </a:p>
        </p:txBody>
      </p:sp>
      <p:sp>
        <p:nvSpPr>
          <p:cNvPr id="302109" name="AutoShape 29"/>
          <p:cNvSpPr>
            <a:spLocks/>
          </p:cNvSpPr>
          <p:nvPr/>
        </p:nvSpPr>
        <p:spPr bwMode="auto">
          <a:xfrm rot="5400000">
            <a:off x="5507831" y="3069432"/>
            <a:ext cx="288925" cy="2303462"/>
          </a:xfrm>
          <a:prstGeom prst="rightBrace">
            <a:avLst>
              <a:gd name="adj1" fmla="val 66438"/>
              <a:gd name="adj2" fmla="val 50000"/>
            </a:avLst>
          </a:prstGeom>
          <a:noFill/>
          <a:ln w="9525">
            <a:solidFill>
              <a:schemeClr val="tx1"/>
            </a:solidFill>
            <a:round/>
            <a:headEnd/>
            <a:tailEnd/>
          </a:ln>
          <a:effectLst/>
        </p:spPr>
        <p:txBody>
          <a:bodyPr wrap="none" anchor="ctr"/>
          <a:lstStyle/>
          <a:p>
            <a:endParaRPr lang="en-IN"/>
          </a:p>
        </p:txBody>
      </p:sp>
      <p:sp>
        <p:nvSpPr>
          <p:cNvPr id="302110" name="Text Box 30"/>
          <p:cNvSpPr txBox="1">
            <a:spLocks noChangeArrowheads="1"/>
          </p:cNvSpPr>
          <p:nvPr/>
        </p:nvSpPr>
        <p:spPr bwMode="auto">
          <a:xfrm>
            <a:off x="4356100" y="4365625"/>
            <a:ext cx="2444750" cy="366713"/>
          </a:xfrm>
          <a:prstGeom prst="rect">
            <a:avLst/>
          </a:prstGeom>
          <a:noFill/>
          <a:ln w="9525">
            <a:noFill/>
            <a:miter lim="800000"/>
            <a:headEnd/>
            <a:tailEnd/>
          </a:ln>
          <a:effectLst/>
        </p:spPr>
        <p:txBody>
          <a:bodyPr wrap="none">
            <a:spAutoFit/>
          </a:bodyPr>
          <a:lstStyle/>
          <a:p>
            <a:r>
              <a:rPr lang="en-GB"/>
              <a:t>bi-concave disc shape</a:t>
            </a:r>
          </a:p>
        </p:txBody>
      </p:sp>
      <p:sp>
        <p:nvSpPr>
          <p:cNvPr id="302111" name="Text Box 31"/>
          <p:cNvSpPr txBox="1">
            <a:spLocks noChangeArrowheads="1"/>
          </p:cNvSpPr>
          <p:nvPr/>
        </p:nvSpPr>
        <p:spPr bwMode="auto">
          <a:xfrm>
            <a:off x="5651500" y="2565400"/>
            <a:ext cx="2444750" cy="641350"/>
          </a:xfrm>
          <a:prstGeom prst="rect">
            <a:avLst/>
          </a:prstGeom>
          <a:noFill/>
          <a:ln w="9525">
            <a:noFill/>
            <a:miter lim="800000"/>
            <a:headEnd/>
            <a:tailEnd/>
          </a:ln>
          <a:effectLst/>
        </p:spPr>
        <p:txBody>
          <a:bodyPr>
            <a:spAutoFit/>
          </a:bodyPr>
          <a:lstStyle/>
          <a:p>
            <a:r>
              <a:rPr lang="en-GB">
                <a:solidFill>
                  <a:schemeClr val="accent2"/>
                </a:solidFill>
              </a:rPr>
              <a:t>allows more room for haemoglobin</a:t>
            </a:r>
          </a:p>
        </p:txBody>
      </p:sp>
      <p:sp>
        <p:nvSpPr>
          <p:cNvPr id="302112" name="Text Box 32"/>
          <p:cNvSpPr txBox="1">
            <a:spLocks noChangeArrowheads="1"/>
          </p:cNvSpPr>
          <p:nvPr/>
        </p:nvSpPr>
        <p:spPr bwMode="auto">
          <a:xfrm>
            <a:off x="4356100" y="4724400"/>
            <a:ext cx="2879725" cy="915988"/>
          </a:xfrm>
          <a:prstGeom prst="rect">
            <a:avLst/>
          </a:prstGeom>
          <a:noFill/>
          <a:ln w="9525">
            <a:noFill/>
            <a:miter lim="800000"/>
            <a:headEnd/>
            <a:tailEnd/>
          </a:ln>
          <a:effectLst/>
        </p:spPr>
        <p:txBody>
          <a:bodyPr>
            <a:spAutoFit/>
          </a:bodyPr>
          <a:lstStyle/>
          <a:p>
            <a:r>
              <a:rPr lang="en-GB">
                <a:solidFill>
                  <a:schemeClr val="accent2"/>
                </a:solidFill>
              </a:rPr>
              <a:t>increases surface area over which absorption of oxygen can occur</a:t>
            </a:r>
          </a:p>
        </p:txBody>
      </p:sp>
      <p:sp>
        <p:nvSpPr>
          <p:cNvPr id="302113" name="Text Box 33"/>
          <p:cNvSpPr txBox="1">
            <a:spLocks noChangeArrowheads="1"/>
          </p:cNvSpPr>
          <p:nvPr/>
        </p:nvSpPr>
        <p:spPr bwMode="auto">
          <a:xfrm>
            <a:off x="369888" y="4086225"/>
            <a:ext cx="2578100" cy="915988"/>
          </a:xfrm>
          <a:prstGeom prst="rect">
            <a:avLst/>
          </a:prstGeom>
          <a:noFill/>
          <a:ln w="9525">
            <a:noFill/>
            <a:miter lim="800000"/>
            <a:headEnd/>
            <a:tailEnd/>
          </a:ln>
          <a:effectLst/>
        </p:spPr>
        <p:txBody>
          <a:bodyPr>
            <a:spAutoFit/>
          </a:bodyPr>
          <a:lstStyle/>
          <a:p>
            <a:r>
              <a:rPr lang="en-GB">
                <a:solidFill>
                  <a:schemeClr val="accent2"/>
                </a:solidFill>
              </a:rPr>
              <a:t>haemoglobin is a protein which carries the oxygen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2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1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2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b="1">
                <a:solidFill>
                  <a:srgbClr val="FF33CC"/>
                </a:solidFill>
              </a:rPr>
              <a:t>Red Blood Cell</a:t>
            </a:r>
          </a:p>
        </p:txBody>
      </p:sp>
      <p:pic>
        <p:nvPicPr>
          <p:cNvPr id="16389" name="Picture 5" descr="red-blood-cells"/>
          <p:cNvPicPr>
            <a:picLocks noChangeAspect="1" noChangeArrowheads="1"/>
          </p:cNvPicPr>
          <p:nvPr/>
        </p:nvPicPr>
        <p:blipFill>
          <a:blip r:embed="rId2" cstate="print"/>
          <a:srcRect/>
          <a:stretch>
            <a:fillRect/>
          </a:stretch>
        </p:blipFill>
        <p:spPr bwMode="auto">
          <a:xfrm>
            <a:off x="684213" y="1628775"/>
            <a:ext cx="3240087" cy="2187575"/>
          </a:xfrm>
          <a:prstGeom prst="rect">
            <a:avLst/>
          </a:prstGeom>
          <a:noFill/>
        </p:spPr>
      </p:pic>
      <p:pic>
        <p:nvPicPr>
          <p:cNvPr id="16390" name="Picture 6" descr="red blood cell picture"/>
          <p:cNvPicPr>
            <a:picLocks noGrp="1" noChangeAspect="1" noChangeArrowheads="1"/>
          </p:cNvPicPr>
          <p:nvPr>
            <p:ph type="body" idx="1"/>
          </p:nvPr>
        </p:nvPicPr>
        <p:blipFill>
          <a:blip r:embed="rId3" cstate="print">
            <a:clrChange>
              <a:clrFrom>
                <a:srgbClr val="FFFFFF"/>
              </a:clrFrom>
              <a:clrTo>
                <a:srgbClr val="FFFFFF">
                  <a:alpha val="0"/>
                </a:srgbClr>
              </a:clrTo>
            </a:clrChange>
          </a:blip>
          <a:srcRect/>
          <a:stretch>
            <a:fillRect/>
          </a:stretch>
        </p:blipFill>
        <p:spPr>
          <a:xfrm>
            <a:off x="5292725" y="1989138"/>
            <a:ext cx="2952750" cy="1739900"/>
          </a:xfrm>
          <a:noFill/>
          <a:ln/>
        </p:spPr>
      </p:pic>
      <p:sp>
        <p:nvSpPr>
          <p:cNvPr id="16391" name="Text Box 7"/>
          <p:cNvSpPr txBox="1">
            <a:spLocks noChangeArrowheads="1"/>
          </p:cNvSpPr>
          <p:nvPr/>
        </p:nvSpPr>
        <p:spPr bwMode="auto">
          <a:xfrm>
            <a:off x="755650" y="4365625"/>
            <a:ext cx="7362825" cy="2441575"/>
          </a:xfrm>
          <a:prstGeom prst="rect">
            <a:avLst/>
          </a:prstGeom>
          <a:noFill/>
          <a:ln w="9525">
            <a:noFill/>
            <a:miter lim="800000"/>
            <a:headEnd/>
            <a:tailEnd/>
          </a:ln>
          <a:effectLst/>
        </p:spPr>
        <p:txBody>
          <a:bodyPr wrap="none">
            <a:spAutoFit/>
          </a:bodyPr>
          <a:lstStyle/>
          <a:p>
            <a:pPr>
              <a:buFontTx/>
              <a:buChar char="•"/>
            </a:pPr>
            <a:r>
              <a:rPr lang="en-GB" sz="2600">
                <a:solidFill>
                  <a:srgbClr val="FF0000"/>
                </a:solidFill>
              </a:rPr>
              <a:t>Designed to carry oxygen </a:t>
            </a:r>
          </a:p>
          <a:p>
            <a:pPr>
              <a:buFontTx/>
              <a:buChar char="•"/>
            </a:pPr>
            <a:r>
              <a:rPr lang="en-GB" sz="2600">
                <a:solidFill>
                  <a:srgbClr val="FF0000"/>
                </a:solidFill>
              </a:rPr>
              <a:t>Found in blood.</a:t>
            </a:r>
          </a:p>
          <a:p>
            <a:pPr>
              <a:buFontTx/>
              <a:buChar char="•"/>
            </a:pPr>
            <a:r>
              <a:rPr lang="en-GB" sz="2600">
                <a:solidFill>
                  <a:srgbClr val="FF0000"/>
                </a:solidFill>
              </a:rPr>
              <a:t>Large surface area, for oxygen to pass through. </a:t>
            </a:r>
          </a:p>
          <a:p>
            <a:pPr>
              <a:buFontTx/>
              <a:buChar char="•"/>
            </a:pPr>
            <a:r>
              <a:rPr lang="en-GB" sz="2600">
                <a:solidFill>
                  <a:srgbClr val="FF0000"/>
                </a:solidFill>
              </a:rPr>
              <a:t>Contains haemoglobin, which joins with oxygen.</a:t>
            </a:r>
          </a:p>
          <a:p>
            <a:pPr>
              <a:buFontTx/>
              <a:buChar char="•"/>
            </a:pPr>
            <a:r>
              <a:rPr lang="en-GB" sz="2600">
                <a:solidFill>
                  <a:srgbClr val="FF0000"/>
                </a:solidFill>
              </a:rPr>
              <a:t>Has no nucleus</a:t>
            </a:r>
            <a:r>
              <a:rPr lang="en-GB"/>
              <a:t> </a:t>
            </a:r>
          </a:p>
          <a:p>
            <a:pPr>
              <a:buFontTx/>
              <a:buChar char="•"/>
            </a:pP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5538" name="Picture 2" descr="http://www.health-choices-for-life.com/images/Cell_to_Body.jpg"/>
          <p:cNvPicPr>
            <a:picLocks noChangeAspect="1" noChangeArrowheads="1"/>
          </p:cNvPicPr>
          <p:nvPr/>
        </p:nvPicPr>
        <p:blipFill>
          <a:blip r:embed="rId2" cstate="print"/>
          <a:srcRect/>
          <a:stretch>
            <a:fillRect/>
          </a:stretch>
        </p:blipFill>
        <p:spPr bwMode="auto">
          <a:xfrm>
            <a:off x="1066800" y="381000"/>
            <a:ext cx="7046644" cy="619465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8194" name="Picture 2"/>
          <p:cNvPicPr>
            <a:picLocks noChangeAspect="1" noChangeArrowheads="1"/>
          </p:cNvPicPr>
          <p:nvPr/>
        </p:nvPicPr>
        <p:blipFill>
          <a:blip r:embed="rId3" cstate="print"/>
          <a:srcRect/>
          <a:stretch>
            <a:fillRect/>
          </a:stretch>
        </p:blipFill>
        <p:spPr bwMode="auto">
          <a:xfrm>
            <a:off x="4898880" y="2285520"/>
            <a:ext cx="4060800" cy="3266263"/>
          </a:xfrm>
          <a:prstGeom prst="rect">
            <a:avLst/>
          </a:prstGeom>
          <a:noFill/>
          <a:ln w="9525">
            <a:noFill/>
            <a:round/>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489600" y="1633132"/>
            <a:ext cx="4245120" cy="457248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afterEffect">
                                  <p:stCondLst>
                                    <p:cond delay="0"/>
                                  </p:stCondLst>
                                  <p:childTnLst>
                                    <p:set>
                                      <p:cBhvr additive="repl">
                                        <p:cTn id="6" dur="1" fill="hold">
                                          <p:stCondLst>
                                            <p:cond delay="0"/>
                                          </p:stCondLst>
                                        </p:cTn>
                                        <p:tgtEl>
                                          <p:spTgt spid="8194"/>
                                        </p:tgtEl>
                                        <p:attrNameLst>
                                          <p:attrName>style.visibility</p:attrName>
                                        </p:attrNameLst>
                                      </p:cBhvr>
                                      <p:to>
                                        <p:strVal val="visible"/>
                                      </p:to>
                                    </p:set>
                                    <p:animEffect transition="in" filter="barn(inHorizontal)">
                                      <p:cBhvr additive="repl">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14338" name="Picture 2"/>
          <p:cNvPicPr>
            <a:picLocks noChangeAspect="1" noChangeArrowheads="1"/>
          </p:cNvPicPr>
          <p:nvPr/>
        </p:nvPicPr>
        <p:blipFill>
          <a:blip r:embed="rId3" cstate="print"/>
          <a:srcRect/>
          <a:stretch>
            <a:fillRect/>
          </a:stretch>
        </p:blipFill>
        <p:spPr bwMode="auto">
          <a:xfrm>
            <a:off x="4898880" y="2285520"/>
            <a:ext cx="4060800" cy="3266263"/>
          </a:xfrm>
          <a:prstGeom prst="rect">
            <a:avLst/>
          </a:prstGeom>
          <a:noFill/>
          <a:ln w="9525">
            <a:noFill/>
            <a:round/>
            <a:headEnd/>
            <a:tailEnd/>
          </a:ln>
          <a:effectLst/>
        </p:spPr>
      </p:pic>
      <p:pic>
        <p:nvPicPr>
          <p:cNvPr id="14339" name="Picture 3"/>
          <p:cNvPicPr>
            <a:picLocks noChangeAspect="1" noChangeArrowheads="1"/>
          </p:cNvPicPr>
          <p:nvPr/>
        </p:nvPicPr>
        <p:blipFill>
          <a:blip r:embed="rId4" cstate="print"/>
          <a:srcRect/>
          <a:stretch>
            <a:fillRect/>
          </a:stretch>
        </p:blipFill>
        <p:spPr bwMode="auto">
          <a:xfrm>
            <a:off x="489600" y="1633132"/>
            <a:ext cx="4245120" cy="4572481"/>
          </a:xfrm>
          <a:prstGeom prst="rect">
            <a:avLst/>
          </a:prstGeom>
          <a:noFill/>
          <a:ln w="9525">
            <a:noFill/>
            <a:round/>
            <a:headEnd/>
            <a:tailEnd/>
          </a:ln>
          <a:effectLst/>
        </p:spPr>
      </p:pic>
      <p:sp>
        <p:nvSpPr>
          <p:cNvPr id="14340" name="Text Box 4"/>
          <p:cNvSpPr txBox="1">
            <a:spLocks noChangeArrowheads="1"/>
          </p:cNvSpPr>
          <p:nvPr/>
        </p:nvSpPr>
        <p:spPr bwMode="auto">
          <a:xfrm>
            <a:off x="2122560" y="1960046"/>
            <a:ext cx="5388480" cy="3266263"/>
          </a:xfrm>
          <a:prstGeom prst="rect">
            <a:avLst/>
          </a:prstGeom>
          <a:noFill/>
          <a:ln w="9525">
            <a:noFill/>
            <a:round/>
            <a:headEnd/>
            <a:tailEnd/>
          </a:ln>
          <a:effectLst/>
        </p:spPr>
        <p:txBody>
          <a:bodyPr lIns="81639" tIns="40820" rIns="81639" bIns="40820"/>
          <a:lstStyle/>
          <a:p>
            <a:pPr>
              <a:lnSpc>
                <a:spcPct val="118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FF0000"/>
                </a:solidFill>
                <a:effectLst>
                  <a:outerShdw blurRad="38100" dist="38100" dir="2700000" algn="tl">
                    <a:srgbClr val="C0C0C0"/>
                  </a:outerShdw>
                </a:effectLst>
                <a:latin typeface="Arial Black" pitchFamily="32" charset="0"/>
              </a:rPr>
              <a:t>Nerve Cell- long, thin and 'wire-like' to send messages around the body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4340"/>
                                        </p:tgtEl>
                                        <p:attrNameLst>
                                          <p:attrName>style.visibility</p:attrName>
                                        </p:attrNameLst>
                                      </p:cBhvr>
                                      <p:to>
                                        <p:strVal val="visible"/>
                                      </p:to>
                                    </p:set>
                                    <p:animEffect transition="in" filter="wipe(down)">
                                      <p:cBhvr additive="repl">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b="1">
                <a:solidFill>
                  <a:srgbClr val="FF33CC"/>
                </a:solidFill>
              </a:rPr>
              <a:t>Nerve Cell (neurone)</a:t>
            </a:r>
          </a:p>
        </p:txBody>
      </p:sp>
      <p:pic>
        <p:nvPicPr>
          <p:cNvPr id="15364" name="Picture 4" descr="neuron picture"/>
          <p:cNvPicPr>
            <a:picLocks noGrp="1" noChangeAspect="1" noChangeArrowheads="1"/>
          </p:cNvPicPr>
          <p:nvPr>
            <p:ph type="body" idx="1"/>
          </p:nvPr>
        </p:nvPicPr>
        <p:blipFill>
          <a:blip r:embed="rId2" cstate="print">
            <a:clrChange>
              <a:clrFrom>
                <a:srgbClr val="FFFFFF"/>
              </a:clrFrom>
              <a:clrTo>
                <a:srgbClr val="FFFFFF">
                  <a:alpha val="0"/>
                </a:srgbClr>
              </a:clrTo>
            </a:clrChange>
          </a:blip>
          <a:srcRect/>
          <a:stretch>
            <a:fillRect/>
          </a:stretch>
        </p:blipFill>
        <p:spPr>
          <a:xfrm>
            <a:off x="2411413" y="1773238"/>
            <a:ext cx="4392612" cy="2806700"/>
          </a:xfrm>
          <a:noFill/>
          <a:ln/>
        </p:spPr>
      </p:pic>
      <p:sp>
        <p:nvSpPr>
          <p:cNvPr id="15367" name="Text Box 7"/>
          <p:cNvSpPr txBox="1">
            <a:spLocks noChangeArrowheads="1"/>
          </p:cNvSpPr>
          <p:nvPr/>
        </p:nvSpPr>
        <p:spPr bwMode="auto">
          <a:xfrm>
            <a:off x="827088" y="4292600"/>
            <a:ext cx="7632700" cy="2473325"/>
          </a:xfrm>
          <a:prstGeom prst="rect">
            <a:avLst/>
          </a:prstGeom>
          <a:noFill/>
          <a:ln w="9525">
            <a:noFill/>
            <a:miter lim="800000"/>
            <a:headEnd/>
            <a:tailEnd/>
          </a:ln>
          <a:effectLst/>
        </p:spPr>
        <p:txBody>
          <a:bodyPr>
            <a:spAutoFit/>
          </a:bodyPr>
          <a:lstStyle/>
          <a:p>
            <a:pPr algn="just">
              <a:buFontTx/>
              <a:buChar char="•"/>
            </a:pPr>
            <a:r>
              <a:rPr lang="en-GB" sz="2600">
                <a:solidFill>
                  <a:srgbClr val="FF0000"/>
                </a:solidFill>
              </a:rPr>
              <a:t>They are long </a:t>
            </a:r>
          </a:p>
          <a:p>
            <a:pPr algn="just">
              <a:buFontTx/>
              <a:buChar char="•"/>
            </a:pPr>
            <a:r>
              <a:rPr lang="en-GB" sz="2600">
                <a:solidFill>
                  <a:srgbClr val="FF0000"/>
                </a:solidFill>
              </a:rPr>
              <a:t>They have connections at each end </a:t>
            </a:r>
          </a:p>
          <a:p>
            <a:pPr algn="just">
              <a:buFontTx/>
              <a:buChar char="•"/>
            </a:pPr>
            <a:r>
              <a:rPr lang="en-GB" sz="2600">
                <a:solidFill>
                  <a:srgbClr val="FF0000"/>
                </a:solidFill>
              </a:rPr>
              <a:t>Can carry electrical signals</a:t>
            </a:r>
            <a:r>
              <a:rPr lang="en-GB" sz="2600"/>
              <a:t> </a:t>
            </a:r>
          </a:p>
          <a:p>
            <a:pPr algn="just">
              <a:buFontTx/>
              <a:buChar char="•"/>
            </a:pPr>
            <a:r>
              <a:rPr lang="en-GB" sz="2600">
                <a:solidFill>
                  <a:srgbClr val="FF0000"/>
                </a:solidFill>
              </a:rPr>
              <a:t>Their job is to carry nerve impulses to different parts of the body.</a:t>
            </a:r>
          </a:p>
          <a:p>
            <a:pPr algn="just">
              <a:buFontTx/>
              <a:buChar char="•"/>
            </a:pPr>
            <a:endParaRPr lang="en-GB" sz="2600"/>
          </a:p>
        </p:txBody>
      </p:sp>
      <p:sp>
        <p:nvSpPr>
          <p:cNvPr id="15369" name="Text Box 9"/>
          <p:cNvSpPr txBox="1">
            <a:spLocks noChangeArrowheads="1"/>
          </p:cNvSpPr>
          <p:nvPr/>
        </p:nvSpPr>
        <p:spPr bwMode="auto">
          <a:xfrm>
            <a:off x="663575" y="2727325"/>
            <a:ext cx="1370013" cy="457200"/>
          </a:xfrm>
          <a:prstGeom prst="rect">
            <a:avLst/>
          </a:prstGeom>
          <a:noFill/>
          <a:ln w="9525">
            <a:noFill/>
            <a:miter lim="800000"/>
            <a:headEnd/>
            <a:tailEnd/>
          </a:ln>
          <a:effectLst/>
        </p:spPr>
        <p:txBody>
          <a:bodyPr wrap="none">
            <a:spAutoFit/>
          </a:bodyPr>
          <a:lstStyle/>
          <a:p>
            <a:r>
              <a:rPr lang="en-GB" b="1"/>
              <a:t>Nucleus</a:t>
            </a:r>
          </a:p>
        </p:txBody>
      </p:sp>
      <p:sp>
        <p:nvSpPr>
          <p:cNvPr id="15370" name="Line 10"/>
          <p:cNvSpPr>
            <a:spLocks noChangeShapeType="1"/>
          </p:cNvSpPr>
          <p:nvPr/>
        </p:nvSpPr>
        <p:spPr bwMode="auto">
          <a:xfrm flipV="1">
            <a:off x="2051050" y="2708275"/>
            <a:ext cx="1081088" cy="215900"/>
          </a:xfrm>
          <a:prstGeom prst="line">
            <a:avLst/>
          </a:prstGeom>
          <a:noFill/>
          <a:ln w="44450">
            <a:solidFill>
              <a:schemeClr val="bg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2863850" y="1063625"/>
            <a:ext cx="2609850" cy="366713"/>
          </a:xfrm>
          <a:prstGeom prst="rect">
            <a:avLst/>
          </a:prstGeom>
          <a:noFill/>
          <a:ln w="9525">
            <a:noFill/>
            <a:miter lim="800000"/>
            <a:headEnd/>
            <a:tailEnd/>
          </a:ln>
          <a:effectLst/>
        </p:spPr>
        <p:txBody>
          <a:bodyPr>
            <a:spAutoFit/>
          </a:bodyPr>
          <a:lstStyle/>
          <a:p>
            <a:pPr>
              <a:spcBef>
                <a:spcPct val="50000"/>
              </a:spcBef>
            </a:pPr>
            <a:r>
              <a:rPr lang="en-GB" b="1">
                <a:latin typeface="Perpetua" pitchFamily="18" charset="0"/>
              </a:rPr>
              <a:t>Image 3 - Nerve Cells</a:t>
            </a:r>
          </a:p>
        </p:txBody>
      </p:sp>
      <p:graphicFrame>
        <p:nvGraphicFramePr>
          <p:cNvPr id="34855" name="Group 39"/>
          <p:cNvGraphicFramePr>
            <a:graphicFrameLocks noGrp="1"/>
          </p:cNvGraphicFramePr>
          <p:nvPr>
            <p:ph/>
          </p:nvPr>
        </p:nvGraphicFramePr>
        <p:xfrm>
          <a:off x="533401" y="1905001"/>
          <a:ext cx="8153399" cy="4221164"/>
        </p:xfrm>
        <a:graphic>
          <a:graphicData uri="http://schemas.openxmlformats.org/drawingml/2006/table">
            <a:tbl>
              <a:tblPr/>
              <a:tblGrid>
                <a:gridCol w="1594820"/>
                <a:gridCol w="1920390"/>
                <a:gridCol w="4638189"/>
              </a:tblGrid>
              <a:tr h="928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Perpetua" pitchFamily="18" charset="0"/>
                          <a:cs typeface="Times New Roman" pitchFamily="18" charset="0"/>
                        </a:rPr>
                        <a:t>Example of cell</a:t>
                      </a:r>
                      <a:endParaRPr kumimoji="0" lang="en-GB" sz="2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Perpetua" pitchFamily="18" charset="0"/>
                          <a:cs typeface="Times New Roman" pitchFamily="18" charset="0"/>
                        </a:rPr>
                        <a:t>Specific function</a:t>
                      </a:r>
                      <a:endParaRPr kumimoji="0" lang="en-GB" sz="2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Perpetua" pitchFamily="18" charset="0"/>
                          <a:cs typeface="Times New Roman" pitchFamily="18" charset="0"/>
                        </a:rPr>
                        <a:t>Specialised features suited to the function</a:t>
                      </a:r>
                      <a:endParaRPr kumimoji="0" lang="en-GB" sz="2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926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Perpetua" pitchFamily="18" charset="0"/>
                          <a:cs typeface="Times New Roman" pitchFamily="18" charset="0"/>
                        </a:rPr>
                        <a:t>Nerve cell</a:t>
                      </a:r>
                      <a:r>
                        <a:rPr kumimoji="0" lang="en-GB" sz="1200" b="0" i="0" u="none" strike="noStrike" cap="none" normalizeH="0" baseline="0" dirty="0" smtClean="0">
                          <a:ln>
                            <a:noFill/>
                          </a:ln>
                          <a:solidFill>
                            <a:schemeClr val="tx1"/>
                          </a:solidFill>
                          <a:effectLst/>
                          <a:latin typeface="Perpetua" pitchFamily="18" charset="0"/>
                          <a:cs typeface="Times New Roman" pitchFamily="18" charset="0"/>
                        </a:rPr>
                        <a:t/>
                      </a:r>
                      <a:br>
                        <a:rPr kumimoji="0" lang="en-GB" sz="1200" b="0" i="0" u="none" strike="noStrike" cap="none" normalizeH="0" baseline="0" dirty="0" smtClean="0">
                          <a:ln>
                            <a:noFill/>
                          </a:ln>
                          <a:solidFill>
                            <a:schemeClr val="tx1"/>
                          </a:solidFill>
                          <a:effectLst/>
                          <a:latin typeface="Perpetua" pitchFamily="18" charset="0"/>
                          <a:cs typeface="Times New Roman" pitchFamily="18" charset="0"/>
                        </a:rPr>
                      </a:b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Perpetua" pitchFamily="18" charset="0"/>
                          <a:cs typeface="Times New Roman" pitchFamily="18" charset="0"/>
                        </a:rPr>
                        <a:t>Pass sensory impulses </a:t>
                      </a:r>
                      <a:endParaRPr kumimoji="0" lang="en-GB" sz="24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 Dendrites to make connections with other neurones.</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2. Long axon or nerve fibre to carry the impulse to the target organ.</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800" b="0" i="0" u="none" strike="noStrike" cap="none" normalizeH="0" baseline="0" dirty="0" smtClean="0">
                          <a:ln>
                            <a:noFill/>
                          </a:ln>
                          <a:solidFill>
                            <a:schemeClr val="tx1"/>
                          </a:solidFill>
                          <a:effectLst/>
                          <a:latin typeface="Times New Roman" pitchFamily="18" charset="0"/>
                          <a:cs typeface="Times New Roman" pitchFamily="18" charset="0"/>
                        </a:rPr>
                        <a:t>3.passes messages from 1 neuron to another.</a:t>
                      </a:r>
                      <a:endParaRPr kumimoji="0" lang="en-GB" sz="18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55"/>
                                        </p:tgtEl>
                                        <p:attrNameLst>
                                          <p:attrName>style.visibility</p:attrName>
                                        </p:attrNameLst>
                                      </p:cBhvr>
                                      <p:to>
                                        <p:strVal val="visible"/>
                                      </p:to>
                                    </p:set>
                                    <p:animEffect transition="in" filter="fade">
                                      <p:cBhvr>
                                        <p:cTn id="7" dur="2000"/>
                                        <p:tgtEl>
                                          <p:spTgt spid="34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7170" name="Picture 2"/>
          <p:cNvPicPr>
            <a:picLocks noChangeAspect="1" noChangeArrowheads="1"/>
          </p:cNvPicPr>
          <p:nvPr/>
        </p:nvPicPr>
        <p:blipFill>
          <a:blip r:embed="rId3" cstate="print"/>
          <a:srcRect/>
          <a:stretch>
            <a:fillRect/>
          </a:stretch>
        </p:blipFill>
        <p:spPr bwMode="auto">
          <a:xfrm>
            <a:off x="293761" y="2122783"/>
            <a:ext cx="4082400" cy="3918652"/>
          </a:xfrm>
          <a:prstGeom prst="rect">
            <a:avLst/>
          </a:prstGeom>
          <a:noFill/>
          <a:ln w="9525">
            <a:noFill/>
            <a:round/>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4734721" y="1960047"/>
            <a:ext cx="4082400" cy="391865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afterEffect">
                                  <p:stCondLst>
                                    <p:cond delay="0"/>
                                  </p:stCondLst>
                                  <p:childTnLst>
                                    <p:set>
                                      <p:cBhvr additive="repl">
                                        <p:cTn id="6" dur="1" fill="hold">
                                          <p:stCondLst>
                                            <p:cond delay="0"/>
                                          </p:stCondLst>
                                        </p:cTn>
                                        <p:tgtEl>
                                          <p:spTgt spid="7171"/>
                                        </p:tgtEl>
                                        <p:attrNameLst>
                                          <p:attrName>style.visibility</p:attrName>
                                        </p:attrNameLst>
                                      </p:cBhvr>
                                      <p:to>
                                        <p:strVal val="visible"/>
                                      </p:to>
                                    </p:set>
                                    <p:animEffect transition="in" filter="diamond(in)">
                                      <p:cBhvr additive="repl">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13314" name="Picture 2"/>
          <p:cNvPicPr>
            <a:picLocks noChangeAspect="1" noChangeArrowheads="1"/>
          </p:cNvPicPr>
          <p:nvPr/>
        </p:nvPicPr>
        <p:blipFill>
          <a:blip r:embed="rId3" cstate="print"/>
          <a:srcRect/>
          <a:stretch>
            <a:fillRect/>
          </a:stretch>
        </p:blipFill>
        <p:spPr bwMode="auto">
          <a:xfrm>
            <a:off x="293761" y="2122783"/>
            <a:ext cx="4082400" cy="3918652"/>
          </a:xfrm>
          <a:prstGeom prst="rect">
            <a:avLst/>
          </a:prstGeom>
          <a:noFill/>
          <a:ln w="9525">
            <a:noFill/>
            <a:round/>
            <a:headEnd/>
            <a:tailEnd/>
          </a:ln>
          <a:effectLst/>
        </p:spPr>
      </p:pic>
      <p:pic>
        <p:nvPicPr>
          <p:cNvPr id="13315" name="Picture 3"/>
          <p:cNvPicPr>
            <a:picLocks noChangeAspect="1" noChangeArrowheads="1"/>
          </p:cNvPicPr>
          <p:nvPr/>
        </p:nvPicPr>
        <p:blipFill>
          <a:blip r:embed="rId4" cstate="print"/>
          <a:srcRect/>
          <a:stretch>
            <a:fillRect/>
          </a:stretch>
        </p:blipFill>
        <p:spPr bwMode="auto">
          <a:xfrm>
            <a:off x="4407841" y="1960047"/>
            <a:ext cx="4407840" cy="3918651"/>
          </a:xfrm>
          <a:prstGeom prst="rect">
            <a:avLst/>
          </a:prstGeom>
          <a:noFill/>
          <a:ln w="9525">
            <a:noFill/>
            <a:round/>
            <a:headEnd/>
            <a:tailEnd/>
          </a:ln>
          <a:effectLst/>
        </p:spPr>
      </p:pic>
      <p:sp>
        <p:nvSpPr>
          <p:cNvPr id="13316" name="Text Box 4"/>
          <p:cNvSpPr txBox="1">
            <a:spLocks noChangeArrowheads="1"/>
          </p:cNvSpPr>
          <p:nvPr/>
        </p:nvSpPr>
        <p:spPr bwMode="auto">
          <a:xfrm>
            <a:off x="2285281" y="2227914"/>
            <a:ext cx="5388480" cy="3323869"/>
          </a:xfrm>
          <a:prstGeom prst="rect">
            <a:avLst/>
          </a:prstGeom>
          <a:noFill/>
          <a:ln w="9525">
            <a:noFill/>
            <a:round/>
            <a:headEnd/>
            <a:tailEnd/>
          </a:ln>
          <a:effectLst/>
        </p:spPr>
        <p:txBody>
          <a:bodyPr lIns="81639" tIns="40820" rIns="81639" bIns="40820"/>
          <a:lstStyle/>
          <a:p>
            <a:pPr>
              <a:lnSpc>
                <a:spcPct val="118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FFFFFF"/>
                </a:solidFill>
                <a:effectLst>
                  <a:outerShdw blurRad="38100" dist="38100" dir="2700000" algn="tl">
                    <a:srgbClr val="C0C0C0"/>
                  </a:outerShdw>
                </a:effectLst>
                <a:latin typeface="Arial Black" pitchFamily="32" charset="0"/>
              </a:rPr>
              <a:t>Palisade Leaf Cell- Filled with green chloroplasts to get energy from sunlight.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3316"/>
                                        </p:tgtEl>
                                        <p:attrNameLst>
                                          <p:attrName>style.visibility</p:attrName>
                                        </p:attrNameLst>
                                      </p:cBhvr>
                                      <p:to>
                                        <p:strVal val="visible"/>
                                      </p:to>
                                    </p:set>
                                    <p:animEffect transition="in" filter="wipe(down)">
                                      <p:cBhvr additive="repl">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b="1">
                <a:solidFill>
                  <a:srgbClr val="FF33CC"/>
                </a:solidFill>
              </a:rPr>
              <a:t>Palisade Cell</a:t>
            </a:r>
          </a:p>
        </p:txBody>
      </p:sp>
      <p:sp>
        <p:nvSpPr>
          <p:cNvPr id="12291" name="Rectangle 3"/>
          <p:cNvSpPr>
            <a:spLocks noGrp="1" noChangeArrowheads="1"/>
          </p:cNvSpPr>
          <p:nvPr>
            <p:ph type="body" idx="1"/>
          </p:nvPr>
        </p:nvSpPr>
        <p:spPr>
          <a:xfrm>
            <a:off x="250825" y="1628775"/>
            <a:ext cx="4465638" cy="4537075"/>
          </a:xfrm>
        </p:spPr>
        <p:txBody>
          <a:bodyPr/>
          <a:lstStyle/>
          <a:p>
            <a:pPr>
              <a:lnSpc>
                <a:spcPct val="90000"/>
              </a:lnSpc>
            </a:pPr>
            <a:r>
              <a:rPr lang="en-GB" sz="2600">
                <a:solidFill>
                  <a:srgbClr val="FF0000"/>
                </a:solidFill>
              </a:rPr>
              <a:t>Designed for Photosynthesis</a:t>
            </a:r>
          </a:p>
          <a:p>
            <a:pPr>
              <a:lnSpc>
                <a:spcPct val="90000"/>
              </a:lnSpc>
            </a:pPr>
            <a:endParaRPr lang="en-GB" sz="2600">
              <a:solidFill>
                <a:srgbClr val="FF0000"/>
              </a:solidFill>
            </a:endParaRPr>
          </a:p>
          <a:p>
            <a:pPr>
              <a:lnSpc>
                <a:spcPct val="90000"/>
              </a:lnSpc>
            </a:pPr>
            <a:r>
              <a:rPr lang="en-GB" sz="2600">
                <a:solidFill>
                  <a:srgbClr val="FF0000"/>
                </a:solidFill>
              </a:rPr>
              <a:t>Found in the top of a leaf</a:t>
            </a:r>
          </a:p>
          <a:p>
            <a:pPr>
              <a:lnSpc>
                <a:spcPct val="90000"/>
              </a:lnSpc>
            </a:pPr>
            <a:endParaRPr lang="en-GB" sz="2600">
              <a:solidFill>
                <a:srgbClr val="FF0000"/>
              </a:solidFill>
            </a:endParaRPr>
          </a:p>
          <a:p>
            <a:pPr>
              <a:lnSpc>
                <a:spcPct val="90000"/>
              </a:lnSpc>
            </a:pPr>
            <a:r>
              <a:rPr lang="en-GB" sz="2600">
                <a:solidFill>
                  <a:srgbClr val="FF0000"/>
                </a:solidFill>
              </a:rPr>
              <a:t>Tall and has a </a:t>
            </a:r>
            <a:r>
              <a:rPr lang="en-GB" sz="2600" u="sng">
                <a:solidFill>
                  <a:srgbClr val="FF0000"/>
                </a:solidFill>
              </a:rPr>
              <a:t>large surface area</a:t>
            </a:r>
            <a:r>
              <a:rPr lang="en-GB" sz="2600">
                <a:solidFill>
                  <a:srgbClr val="FF0000"/>
                </a:solidFill>
              </a:rPr>
              <a:t> to absorb water and minerals.</a:t>
            </a:r>
          </a:p>
          <a:p>
            <a:pPr>
              <a:lnSpc>
                <a:spcPct val="90000"/>
              </a:lnSpc>
              <a:buFontTx/>
              <a:buNone/>
            </a:pPr>
            <a:endParaRPr lang="en-GB" sz="2600">
              <a:solidFill>
                <a:srgbClr val="FF0000"/>
              </a:solidFill>
            </a:endParaRPr>
          </a:p>
          <a:p>
            <a:pPr>
              <a:lnSpc>
                <a:spcPct val="90000"/>
              </a:lnSpc>
            </a:pPr>
            <a:r>
              <a:rPr lang="en-GB" sz="2600">
                <a:solidFill>
                  <a:srgbClr val="FF0000"/>
                </a:solidFill>
              </a:rPr>
              <a:t>Packed with chloroplasts to help make plant food.</a:t>
            </a:r>
          </a:p>
        </p:txBody>
      </p:sp>
      <p:pic>
        <p:nvPicPr>
          <p:cNvPr id="12293" name="Picture 5" descr="Image:leaf cell"/>
          <p:cNvPicPr>
            <a:picLocks noChangeAspect="1" noChangeArrowheads="1"/>
          </p:cNvPicPr>
          <p:nvPr/>
        </p:nvPicPr>
        <p:blipFill>
          <a:blip r:embed="rId2" cstate="print"/>
          <a:srcRect/>
          <a:stretch>
            <a:fillRect/>
          </a:stretch>
        </p:blipFill>
        <p:spPr bwMode="auto">
          <a:xfrm>
            <a:off x="5148263" y="1844675"/>
            <a:ext cx="2139950" cy="3527425"/>
          </a:xfrm>
          <a:prstGeom prst="rect">
            <a:avLst/>
          </a:prstGeom>
          <a:noFill/>
        </p:spPr>
      </p:pic>
      <p:sp>
        <p:nvSpPr>
          <p:cNvPr id="12294" name="Text Box 6"/>
          <p:cNvSpPr txBox="1">
            <a:spLocks noChangeArrowheads="1"/>
          </p:cNvSpPr>
          <p:nvPr/>
        </p:nvSpPr>
        <p:spPr bwMode="auto">
          <a:xfrm>
            <a:off x="7524750" y="2133600"/>
            <a:ext cx="1370013" cy="457200"/>
          </a:xfrm>
          <a:prstGeom prst="rect">
            <a:avLst/>
          </a:prstGeom>
          <a:noFill/>
          <a:ln w="9525">
            <a:noFill/>
            <a:miter lim="800000"/>
            <a:headEnd/>
            <a:tailEnd/>
          </a:ln>
          <a:effectLst/>
        </p:spPr>
        <p:txBody>
          <a:bodyPr wrap="none">
            <a:spAutoFit/>
          </a:bodyPr>
          <a:lstStyle/>
          <a:p>
            <a:r>
              <a:rPr lang="en-GB" b="1"/>
              <a:t>Nucleus</a:t>
            </a:r>
          </a:p>
        </p:txBody>
      </p:sp>
      <p:sp>
        <p:nvSpPr>
          <p:cNvPr id="12296" name="Text Box 8"/>
          <p:cNvSpPr txBox="1">
            <a:spLocks noChangeArrowheads="1"/>
          </p:cNvSpPr>
          <p:nvPr/>
        </p:nvSpPr>
        <p:spPr bwMode="auto">
          <a:xfrm>
            <a:off x="5148263" y="6092825"/>
            <a:ext cx="2046287" cy="457200"/>
          </a:xfrm>
          <a:prstGeom prst="rect">
            <a:avLst/>
          </a:prstGeom>
          <a:noFill/>
          <a:ln w="9525">
            <a:noFill/>
            <a:miter lim="800000"/>
            <a:headEnd/>
            <a:tailEnd/>
          </a:ln>
          <a:effectLst/>
        </p:spPr>
        <p:txBody>
          <a:bodyPr wrap="none">
            <a:spAutoFit/>
          </a:bodyPr>
          <a:lstStyle/>
          <a:p>
            <a:r>
              <a:rPr lang="en-GB" b="1"/>
              <a:t>Chloroplasts</a:t>
            </a:r>
          </a:p>
        </p:txBody>
      </p:sp>
      <p:sp>
        <p:nvSpPr>
          <p:cNvPr id="12298" name="Line 10"/>
          <p:cNvSpPr>
            <a:spLocks noChangeShapeType="1"/>
          </p:cNvSpPr>
          <p:nvPr/>
        </p:nvSpPr>
        <p:spPr bwMode="auto">
          <a:xfrm flipV="1">
            <a:off x="6372225" y="5084763"/>
            <a:ext cx="574675" cy="1008062"/>
          </a:xfrm>
          <a:prstGeom prst="line">
            <a:avLst/>
          </a:prstGeom>
          <a:noFill/>
          <a:ln w="44450">
            <a:solidFill>
              <a:srgbClr val="3366FF"/>
            </a:solidFill>
            <a:round/>
            <a:headEnd/>
            <a:tailEnd type="triangle" w="med" len="med"/>
          </a:ln>
          <a:effectLst/>
        </p:spPr>
        <p:txBody>
          <a:bodyPr/>
          <a:lstStyle/>
          <a:p>
            <a:endParaRPr lang="en-US"/>
          </a:p>
        </p:txBody>
      </p:sp>
      <p:sp>
        <p:nvSpPr>
          <p:cNvPr id="12300" name="Line 12"/>
          <p:cNvSpPr>
            <a:spLocks noChangeShapeType="1"/>
          </p:cNvSpPr>
          <p:nvPr/>
        </p:nvSpPr>
        <p:spPr bwMode="auto">
          <a:xfrm flipH="1" flipV="1">
            <a:off x="5435600" y="5084763"/>
            <a:ext cx="504825" cy="1008062"/>
          </a:xfrm>
          <a:prstGeom prst="line">
            <a:avLst/>
          </a:prstGeom>
          <a:noFill/>
          <a:ln w="44450">
            <a:solidFill>
              <a:srgbClr val="3366FF"/>
            </a:solidFill>
            <a:round/>
            <a:headEnd/>
            <a:tailEnd type="triangle" w="med" len="med"/>
          </a:ln>
          <a:effectLst/>
        </p:spPr>
        <p:txBody>
          <a:bodyPr/>
          <a:lstStyle/>
          <a:p>
            <a:endParaRPr lang="en-US"/>
          </a:p>
        </p:txBody>
      </p:sp>
      <p:sp>
        <p:nvSpPr>
          <p:cNvPr id="12301" name="Line 13"/>
          <p:cNvSpPr>
            <a:spLocks noChangeShapeType="1"/>
          </p:cNvSpPr>
          <p:nvPr/>
        </p:nvSpPr>
        <p:spPr bwMode="auto">
          <a:xfrm flipH="1">
            <a:off x="6948488" y="2492375"/>
            <a:ext cx="576262" cy="936625"/>
          </a:xfrm>
          <a:prstGeom prst="line">
            <a:avLst/>
          </a:prstGeom>
          <a:noFill/>
          <a:ln w="44450">
            <a:solidFill>
              <a:srgbClr val="3366FF"/>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dissolve">
                                      <p:cBhvr>
                                        <p:cTn id="12" dur="500"/>
                                        <p:tgtEl>
                                          <p:spTgt spid="122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dissolve">
                                      <p:cBhvr>
                                        <p:cTn id="17" dur="500"/>
                                        <p:tgtEl>
                                          <p:spTgt spid="122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1">
                                            <p:txEl>
                                              <p:pRg st="6" end="6"/>
                                            </p:txEl>
                                          </p:spTgt>
                                        </p:tgtEl>
                                        <p:attrNameLst>
                                          <p:attrName>style.visibility</p:attrName>
                                        </p:attrNameLst>
                                      </p:cBhvr>
                                      <p:to>
                                        <p:strVal val="visible"/>
                                      </p:to>
                                    </p:set>
                                    <p:animEffect transition="in" filter="dissolve">
                                      <p:cBhvr>
                                        <p:cTn id="22"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7"/>
          <p:cNvSpPr txBox="1">
            <a:spLocks noChangeArrowheads="1"/>
          </p:cNvSpPr>
          <p:nvPr/>
        </p:nvSpPr>
        <p:spPr bwMode="auto">
          <a:xfrm>
            <a:off x="3251200" y="1238250"/>
            <a:ext cx="2079625" cy="366713"/>
          </a:xfrm>
          <a:prstGeom prst="rect">
            <a:avLst/>
          </a:prstGeom>
          <a:noFill/>
          <a:ln w="9525">
            <a:noFill/>
            <a:miter lim="800000"/>
            <a:headEnd/>
            <a:tailEnd/>
          </a:ln>
          <a:effectLst/>
        </p:spPr>
        <p:txBody>
          <a:bodyPr>
            <a:spAutoFit/>
          </a:bodyPr>
          <a:lstStyle/>
          <a:p>
            <a:pPr>
              <a:spcBef>
                <a:spcPct val="50000"/>
              </a:spcBef>
            </a:pPr>
            <a:r>
              <a:rPr lang="en-GB" b="1">
                <a:latin typeface="Perpetua" pitchFamily="18" charset="0"/>
              </a:rPr>
              <a:t>Image 4- Leaf Cells</a:t>
            </a:r>
          </a:p>
        </p:txBody>
      </p:sp>
      <p:graphicFrame>
        <p:nvGraphicFramePr>
          <p:cNvPr id="26665" name="Group 41"/>
          <p:cNvGraphicFramePr>
            <a:graphicFrameLocks noGrp="1"/>
          </p:cNvGraphicFramePr>
          <p:nvPr>
            <p:ph/>
          </p:nvPr>
        </p:nvGraphicFramePr>
        <p:xfrm>
          <a:off x="457200" y="1905000"/>
          <a:ext cx="8229600" cy="4221163"/>
        </p:xfrm>
        <a:graphic>
          <a:graphicData uri="http://schemas.openxmlformats.org/drawingml/2006/table">
            <a:tbl>
              <a:tblPr/>
              <a:tblGrid>
                <a:gridCol w="1609725"/>
                <a:gridCol w="2393950"/>
                <a:gridCol w="4225925"/>
              </a:tblGrid>
              <a:tr h="1754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Perpetua" pitchFamily="18" charset="0"/>
                          <a:cs typeface="Times New Roman" pitchFamily="18" charset="0"/>
                        </a:rPr>
                        <a:t>Example of cell</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Perpetua" pitchFamily="18" charset="0"/>
                          <a:cs typeface="Times New Roman" pitchFamily="18" charset="0"/>
                        </a:rPr>
                        <a:t>Specific function</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Perpetua" pitchFamily="18" charset="0"/>
                          <a:cs typeface="Times New Roman" pitchFamily="18" charset="0"/>
                        </a:rPr>
                        <a:t>Specialised features suited to the function</a:t>
                      </a:r>
                      <a:endParaRPr kumimoji="0" lang="en-GB"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6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Perpetua" pitchFamily="18" charset="0"/>
                          <a:cs typeface="Times New Roman" pitchFamily="18" charset="0"/>
                        </a:rPr>
                        <a:t>Leaf palisade cell</a:t>
                      </a:r>
                      <a:endParaRPr kumimoji="0" lang="en-GB"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Perpetua" pitchFamily="18" charset="0"/>
                          <a:cs typeface="Times New Roman" pitchFamily="18" charset="0"/>
                        </a:rPr>
                        <a:t>Carries out photosynthesis</a:t>
                      </a:r>
                      <a:endParaRPr kumimoji="0" lang="en-GB"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1. Packed with chloroplasts containing the light absorbing pigment chlorophyll.</a:t>
                      </a:r>
                    </a:p>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endParaRPr kumimoji="0" lang="en-GB"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2000" b="0" i="0" u="none" strike="noStrike" cap="none" normalizeH="0" baseline="0" dirty="0" smtClean="0">
                          <a:ln>
                            <a:noFill/>
                          </a:ln>
                          <a:solidFill>
                            <a:schemeClr val="tx1"/>
                          </a:solidFill>
                          <a:effectLst/>
                          <a:latin typeface="Times New Roman" pitchFamily="18" charset="0"/>
                          <a:cs typeface="Times New Roman" pitchFamily="18" charset="0"/>
                        </a:rPr>
                        <a:t>2. Regular shaped, closely packed cells forming a continuous layer for efficient absorption of sunlight.</a:t>
                      </a:r>
                      <a:endParaRPr kumimoji="0" lang="en-GB" sz="20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65"/>
                                        </p:tgtEl>
                                        <p:attrNameLst>
                                          <p:attrName>style.visibility</p:attrName>
                                        </p:attrNameLst>
                                      </p:cBhvr>
                                      <p:to>
                                        <p:strVal val="visible"/>
                                      </p:to>
                                    </p:set>
                                    <p:animEffect transition="in" filter="fade">
                                      <p:cBhvr>
                                        <p:cTn id="7" dur="2000"/>
                                        <p:tgtEl>
                                          <p:spTgt spid="26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9218" name="Picture 2"/>
          <p:cNvPicPr>
            <a:picLocks noChangeAspect="1" noChangeArrowheads="1"/>
          </p:cNvPicPr>
          <p:nvPr/>
        </p:nvPicPr>
        <p:blipFill>
          <a:blip r:embed="rId3" cstate="print"/>
          <a:srcRect/>
          <a:stretch>
            <a:fillRect/>
          </a:stretch>
        </p:blipFill>
        <p:spPr bwMode="auto">
          <a:xfrm>
            <a:off x="4766400" y="2122783"/>
            <a:ext cx="4377600" cy="3283545"/>
          </a:xfrm>
          <a:prstGeom prst="rect">
            <a:avLst/>
          </a:prstGeom>
          <a:noFill/>
          <a:ln w="9525">
            <a:noFill/>
            <a:round/>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162720" y="1960047"/>
            <a:ext cx="4572000" cy="3918651"/>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afterEffect">
                                  <p:stCondLst>
                                    <p:cond delay="0"/>
                                  </p:stCondLst>
                                  <p:childTnLst>
                                    <p:set>
                                      <p:cBhvr additive="repl">
                                        <p:cTn id="6" dur="1" fill="hold">
                                          <p:stCondLst>
                                            <p:cond delay="0"/>
                                          </p:stCondLst>
                                        </p:cTn>
                                        <p:tgtEl>
                                          <p:spTgt spid="9218"/>
                                        </p:tgtEl>
                                        <p:attrNameLst>
                                          <p:attrName>style.visibility</p:attrName>
                                        </p:attrNameLst>
                                      </p:cBhvr>
                                      <p:to>
                                        <p:strVal val="visible"/>
                                      </p:to>
                                    </p:set>
                                    <p:animEffect transition="in" filter="wheel(1)">
                                      <p:cBhvr additive="repl">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5400" b="1" dirty="0" smtClean="0"/>
              <a:t>So what is the definition of a cell??</a:t>
            </a:r>
            <a:endParaRPr lang="en-US" sz="5400" b="1" dirty="0"/>
          </a:p>
        </p:txBody>
      </p:sp>
      <p:sp>
        <p:nvSpPr>
          <p:cNvPr id="3" name="Content Placeholder 2"/>
          <p:cNvSpPr>
            <a:spLocks noGrp="1"/>
          </p:cNvSpPr>
          <p:nvPr>
            <p:ph idx="1"/>
          </p:nvPr>
        </p:nvSpPr>
        <p:spPr/>
        <p:txBody>
          <a:bodyPr/>
          <a:lstStyle/>
          <a:p>
            <a:endParaRPr lang="en-US" dirty="0"/>
          </a:p>
        </p:txBody>
      </p:sp>
      <p:pic>
        <p:nvPicPr>
          <p:cNvPr id="66562" name="Picture 2" descr="http://www.camptaichi.com/wp-content/uploads/tai-chi-thinking-monkey.jpg"/>
          <p:cNvPicPr>
            <a:picLocks noChangeAspect="1" noChangeArrowheads="1"/>
          </p:cNvPicPr>
          <p:nvPr/>
        </p:nvPicPr>
        <p:blipFill>
          <a:blip r:embed="rId2" cstate="print"/>
          <a:srcRect/>
          <a:stretch>
            <a:fillRect/>
          </a:stretch>
        </p:blipFill>
        <p:spPr bwMode="auto">
          <a:xfrm>
            <a:off x="2514600" y="1905000"/>
            <a:ext cx="3581400" cy="4594402"/>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6481" y="135374"/>
            <a:ext cx="8228160" cy="1422869"/>
          </a:xfrm>
          <a:ln/>
        </p:spPr>
        <p:txBody>
          <a:bodyPr lIns="82945" tIns="41473" rIns="82945" bIns="41473">
            <a:normAutofit fontScale="90000"/>
          </a:bodyPr>
          <a:lstStyle/>
          <a:p>
            <a:pPr>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a:solidFill>
                  <a:srgbClr val="00FF00"/>
                </a:solidFill>
                <a:effectLst>
                  <a:outerShdw blurRad="38100" dist="38100" dir="2700000" algn="tl">
                    <a:srgbClr val="C0C0C0"/>
                  </a:outerShdw>
                </a:effectLst>
                <a:latin typeface="Comic Sans MS" pitchFamily="66" charset="0"/>
              </a:rPr>
              <a:t>Describe the cell's shape and how it helps it do it job.</a:t>
            </a:r>
          </a:p>
        </p:txBody>
      </p:sp>
      <p:pic>
        <p:nvPicPr>
          <p:cNvPr id="15362" name="Picture 2"/>
          <p:cNvPicPr>
            <a:picLocks noChangeAspect="1" noChangeArrowheads="1"/>
          </p:cNvPicPr>
          <p:nvPr/>
        </p:nvPicPr>
        <p:blipFill>
          <a:blip r:embed="rId3" cstate="print"/>
          <a:srcRect/>
          <a:stretch>
            <a:fillRect/>
          </a:stretch>
        </p:blipFill>
        <p:spPr bwMode="auto">
          <a:xfrm>
            <a:off x="4766400" y="2122783"/>
            <a:ext cx="4377600" cy="3283545"/>
          </a:xfrm>
          <a:prstGeom prst="rect">
            <a:avLst/>
          </a:prstGeom>
          <a:noFill/>
          <a:ln w="9525">
            <a:noFill/>
            <a:round/>
            <a:headEnd/>
            <a:tailEnd/>
          </a:ln>
          <a:effectLst/>
        </p:spPr>
      </p:pic>
      <p:pic>
        <p:nvPicPr>
          <p:cNvPr id="15363" name="Picture 3"/>
          <p:cNvPicPr>
            <a:picLocks noChangeAspect="1" noChangeArrowheads="1"/>
          </p:cNvPicPr>
          <p:nvPr/>
        </p:nvPicPr>
        <p:blipFill>
          <a:blip r:embed="rId4" cstate="print"/>
          <a:srcRect/>
          <a:stretch>
            <a:fillRect/>
          </a:stretch>
        </p:blipFill>
        <p:spPr bwMode="auto">
          <a:xfrm>
            <a:off x="162720" y="1960047"/>
            <a:ext cx="4572000" cy="3918651"/>
          </a:xfrm>
          <a:prstGeom prst="rect">
            <a:avLst/>
          </a:prstGeom>
          <a:noFill/>
          <a:ln w="9525">
            <a:noFill/>
            <a:round/>
            <a:headEnd/>
            <a:tailEnd/>
          </a:ln>
          <a:effectLst/>
        </p:spPr>
      </p:pic>
      <p:sp>
        <p:nvSpPr>
          <p:cNvPr id="15364" name="Text Box 4"/>
          <p:cNvSpPr txBox="1">
            <a:spLocks noChangeArrowheads="1"/>
          </p:cNvSpPr>
          <p:nvPr/>
        </p:nvSpPr>
        <p:spPr bwMode="auto">
          <a:xfrm>
            <a:off x="2122560" y="1960046"/>
            <a:ext cx="5388480" cy="3266263"/>
          </a:xfrm>
          <a:prstGeom prst="rect">
            <a:avLst/>
          </a:prstGeom>
          <a:noFill/>
          <a:ln w="9525">
            <a:noFill/>
            <a:round/>
            <a:headEnd/>
            <a:tailEnd/>
          </a:ln>
          <a:effectLst/>
        </p:spPr>
        <p:txBody>
          <a:bodyPr lIns="81639" tIns="40820" rIns="81639" bIns="40820"/>
          <a:lstStyle/>
          <a:p>
            <a:pPr>
              <a:lnSpc>
                <a:spcPct val="118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FF0000"/>
                </a:solidFill>
                <a:effectLst>
                  <a:outerShdw blurRad="38100" dist="38100" dir="2700000" algn="tl">
                    <a:srgbClr val="C0C0C0"/>
                  </a:outerShdw>
                </a:effectLst>
                <a:latin typeface="Arial Black" pitchFamily="32" charset="0"/>
              </a:rPr>
              <a:t>Root Hair Cell- Hair-like projection to absorb water</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5364"/>
                                        </p:tgtEl>
                                        <p:attrNameLst>
                                          <p:attrName>style.visibility</p:attrName>
                                        </p:attrNameLst>
                                      </p:cBhvr>
                                      <p:to>
                                        <p:strVal val="visible"/>
                                      </p:to>
                                    </p:set>
                                    <p:animEffect transition="in" filter="wipe(down)">
                                      <p:cBhvr additive="repl">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b="1">
                <a:solidFill>
                  <a:srgbClr val="FF33CC"/>
                </a:solidFill>
              </a:rPr>
              <a:t>Root Hair Cell</a:t>
            </a:r>
          </a:p>
        </p:txBody>
      </p:sp>
      <p:sp>
        <p:nvSpPr>
          <p:cNvPr id="14339" name="Rectangle 3"/>
          <p:cNvSpPr>
            <a:spLocks noGrp="1" noChangeArrowheads="1"/>
          </p:cNvSpPr>
          <p:nvPr>
            <p:ph type="body" idx="1"/>
          </p:nvPr>
        </p:nvSpPr>
        <p:spPr>
          <a:xfrm>
            <a:off x="323850" y="1484313"/>
            <a:ext cx="3394075" cy="1008062"/>
          </a:xfrm>
        </p:spPr>
        <p:txBody>
          <a:bodyPr/>
          <a:lstStyle/>
          <a:p>
            <a:r>
              <a:rPr lang="en-GB" sz="2600">
                <a:solidFill>
                  <a:srgbClr val="FF0000"/>
                </a:solidFill>
              </a:rPr>
              <a:t>Designed for absorbing.</a:t>
            </a:r>
          </a:p>
        </p:txBody>
      </p:sp>
      <p:pic>
        <p:nvPicPr>
          <p:cNvPr id="14342" name="Picture 6" descr="root hair cell picture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413" y="2492375"/>
            <a:ext cx="3386137" cy="2232025"/>
          </a:xfrm>
          <a:prstGeom prst="rect">
            <a:avLst/>
          </a:prstGeom>
          <a:noFill/>
          <a:ln w="9525">
            <a:noFill/>
            <a:miter lim="800000"/>
            <a:headEnd/>
            <a:tailEnd/>
          </a:ln>
        </p:spPr>
      </p:pic>
      <p:sp>
        <p:nvSpPr>
          <p:cNvPr id="14343" name="Rectangle 7"/>
          <p:cNvSpPr>
            <a:spLocks noChangeArrowheads="1"/>
          </p:cNvSpPr>
          <p:nvPr/>
        </p:nvSpPr>
        <p:spPr bwMode="auto">
          <a:xfrm>
            <a:off x="6551613" y="1412875"/>
            <a:ext cx="2592387" cy="1520825"/>
          </a:xfrm>
          <a:prstGeom prst="rect">
            <a:avLst/>
          </a:prstGeom>
          <a:noFill/>
          <a:ln w="9525">
            <a:noFill/>
            <a:miter lim="800000"/>
            <a:headEnd/>
            <a:tailEnd/>
          </a:ln>
          <a:effectLst/>
        </p:spPr>
        <p:txBody>
          <a:bodyPr>
            <a:spAutoFit/>
          </a:bodyPr>
          <a:lstStyle/>
          <a:p>
            <a:pPr>
              <a:lnSpc>
                <a:spcPct val="90000"/>
              </a:lnSpc>
              <a:spcBef>
                <a:spcPct val="20000"/>
              </a:spcBef>
              <a:buFontTx/>
              <a:buChar char="•"/>
            </a:pPr>
            <a:r>
              <a:rPr lang="en-GB" sz="2600">
                <a:solidFill>
                  <a:srgbClr val="FF0000"/>
                </a:solidFill>
              </a:rPr>
              <a:t>Thin cell wall makes it easy for minerals to pass through.</a:t>
            </a:r>
          </a:p>
        </p:txBody>
      </p:sp>
      <p:sp>
        <p:nvSpPr>
          <p:cNvPr id="14344" name="Rectangle 8"/>
          <p:cNvSpPr>
            <a:spLocks noChangeArrowheads="1"/>
          </p:cNvSpPr>
          <p:nvPr/>
        </p:nvSpPr>
        <p:spPr bwMode="auto">
          <a:xfrm>
            <a:off x="323850" y="4365625"/>
            <a:ext cx="2460625" cy="2076450"/>
          </a:xfrm>
          <a:prstGeom prst="rect">
            <a:avLst/>
          </a:prstGeom>
          <a:noFill/>
          <a:ln w="9525">
            <a:noFill/>
            <a:miter lim="800000"/>
            <a:headEnd/>
            <a:tailEnd/>
          </a:ln>
          <a:effectLst/>
        </p:spPr>
        <p:txBody>
          <a:bodyPr>
            <a:spAutoFit/>
          </a:bodyPr>
          <a:lstStyle/>
          <a:p>
            <a:pPr>
              <a:spcBef>
                <a:spcPct val="20000"/>
              </a:spcBef>
              <a:buFontTx/>
              <a:buChar char="•"/>
            </a:pPr>
            <a:r>
              <a:rPr lang="en-GB" sz="2600">
                <a:solidFill>
                  <a:srgbClr val="FF0000"/>
                </a:solidFill>
              </a:rPr>
              <a:t>Has a large surface which helps it to absorb water and minerals.</a:t>
            </a:r>
          </a:p>
        </p:txBody>
      </p:sp>
      <p:sp>
        <p:nvSpPr>
          <p:cNvPr id="14345" name="Rectangle 9"/>
          <p:cNvSpPr>
            <a:spLocks noChangeArrowheads="1"/>
          </p:cNvSpPr>
          <p:nvPr/>
        </p:nvSpPr>
        <p:spPr bwMode="auto">
          <a:xfrm>
            <a:off x="5508625" y="5707063"/>
            <a:ext cx="3427413" cy="488950"/>
          </a:xfrm>
          <a:prstGeom prst="rect">
            <a:avLst/>
          </a:prstGeom>
          <a:noFill/>
          <a:ln w="9525">
            <a:noFill/>
            <a:miter lim="800000"/>
            <a:headEnd/>
            <a:tailEnd/>
          </a:ln>
          <a:effectLst/>
        </p:spPr>
        <p:txBody>
          <a:bodyPr wrap="none">
            <a:spAutoFit/>
          </a:bodyPr>
          <a:lstStyle/>
          <a:p>
            <a:pPr>
              <a:spcBef>
                <a:spcPct val="20000"/>
              </a:spcBef>
              <a:buFontTx/>
              <a:buChar char="•"/>
            </a:pPr>
            <a:r>
              <a:rPr lang="en-GB" sz="2600">
                <a:solidFill>
                  <a:srgbClr val="FF0000"/>
                </a:solidFill>
              </a:rPr>
              <a:t>Found in a plant root.</a:t>
            </a:r>
          </a:p>
        </p:txBody>
      </p:sp>
      <p:sp>
        <p:nvSpPr>
          <p:cNvPr id="14346" name="Text Box 10"/>
          <p:cNvSpPr txBox="1">
            <a:spLocks noChangeArrowheads="1"/>
          </p:cNvSpPr>
          <p:nvPr/>
        </p:nvSpPr>
        <p:spPr bwMode="auto">
          <a:xfrm>
            <a:off x="4067175" y="1557338"/>
            <a:ext cx="1352550" cy="457200"/>
          </a:xfrm>
          <a:prstGeom prst="rect">
            <a:avLst/>
          </a:prstGeom>
          <a:noFill/>
          <a:ln w="9525">
            <a:noFill/>
            <a:miter lim="800000"/>
            <a:headEnd/>
            <a:tailEnd/>
          </a:ln>
          <a:effectLst/>
        </p:spPr>
        <p:txBody>
          <a:bodyPr wrap="none">
            <a:spAutoFit/>
          </a:bodyPr>
          <a:lstStyle/>
          <a:p>
            <a:r>
              <a:rPr lang="en-GB" b="1"/>
              <a:t>Vacuole</a:t>
            </a:r>
          </a:p>
        </p:txBody>
      </p:sp>
      <p:sp>
        <p:nvSpPr>
          <p:cNvPr id="14347" name="Text Box 11"/>
          <p:cNvSpPr txBox="1">
            <a:spLocks noChangeArrowheads="1"/>
          </p:cNvSpPr>
          <p:nvPr/>
        </p:nvSpPr>
        <p:spPr bwMode="auto">
          <a:xfrm>
            <a:off x="2824163" y="4816475"/>
            <a:ext cx="2370137" cy="457200"/>
          </a:xfrm>
          <a:prstGeom prst="rect">
            <a:avLst/>
          </a:prstGeom>
          <a:noFill/>
          <a:ln w="9525">
            <a:noFill/>
            <a:miter lim="800000"/>
            <a:headEnd/>
            <a:tailEnd/>
          </a:ln>
          <a:effectLst/>
        </p:spPr>
        <p:txBody>
          <a:bodyPr wrap="none">
            <a:spAutoFit/>
          </a:bodyPr>
          <a:lstStyle/>
          <a:p>
            <a:r>
              <a:rPr lang="en-GB" b="1"/>
              <a:t>Cell membrane</a:t>
            </a:r>
          </a:p>
        </p:txBody>
      </p:sp>
      <p:sp>
        <p:nvSpPr>
          <p:cNvPr id="14348" name="Rectangle 12"/>
          <p:cNvSpPr>
            <a:spLocks noChangeArrowheads="1"/>
          </p:cNvSpPr>
          <p:nvPr/>
        </p:nvSpPr>
        <p:spPr bwMode="auto">
          <a:xfrm>
            <a:off x="6084888" y="3573463"/>
            <a:ext cx="1992312" cy="457200"/>
          </a:xfrm>
          <a:prstGeom prst="rect">
            <a:avLst/>
          </a:prstGeom>
          <a:noFill/>
          <a:ln w="9525">
            <a:noFill/>
            <a:miter lim="800000"/>
            <a:headEnd/>
            <a:tailEnd/>
          </a:ln>
          <a:effectLst/>
        </p:spPr>
        <p:txBody>
          <a:bodyPr wrap="none">
            <a:spAutoFit/>
          </a:bodyPr>
          <a:lstStyle/>
          <a:p>
            <a:r>
              <a:rPr lang="en-GB" b="1"/>
              <a:t>thin cell wall</a:t>
            </a:r>
          </a:p>
        </p:txBody>
      </p:sp>
      <p:sp>
        <p:nvSpPr>
          <p:cNvPr id="14349" name="Line 13"/>
          <p:cNvSpPr>
            <a:spLocks noChangeShapeType="1"/>
          </p:cNvSpPr>
          <p:nvPr/>
        </p:nvSpPr>
        <p:spPr bwMode="auto">
          <a:xfrm flipV="1">
            <a:off x="3995738" y="3860800"/>
            <a:ext cx="576262" cy="1081088"/>
          </a:xfrm>
          <a:prstGeom prst="line">
            <a:avLst/>
          </a:prstGeom>
          <a:noFill/>
          <a:ln w="34925">
            <a:solidFill>
              <a:schemeClr val="tx1"/>
            </a:solidFill>
            <a:round/>
            <a:headEnd/>
            <a:tailEnd type="triangle" w="med" len="med"/>
          </a:ln>
          <a:effectLst/>
        </p:spPr>
        <p:txBody>
          <a:bodyPr/>
          <a:lstStyle/>
          <a:p>
            <a:endParaRPr lang="en-US"/>
          </a:p>
        </p:txBody>
      </p:sp>
      <p:sp>
        <p:nvSpPr>
          <p:cNvPr id="14350" name="Line 14"/>
          <p:cNvSpPr>
            <a:spLocks noChangeShapeType="1"/>
          </p:cNvSpPr>
          <p:nvPr/>
        </p:nvSpPr>
        <p:spPr bwMode="auto">
          <a:xfrm flipH="1">
            <a:off x="5651500" y="3860800"/>
            <a:ext cx="504825" cy="0"/>
          </a:xfrm>
          <a:prstGeom prst="line">
            <a:avLst/>
          </a:prstGeom>
          <a:noFill/>
          <a:ln w="31750">
            <a:solidFill>
              <a:schemeClr val="tx1"/>
            </a:solidFill>
            <a:round/>
            <a:headEnd/>
            <a:tailEnd type="triangle" w="med" len="med"/>
          </a:ln>
          <a:effectLst/>
        </p:spPr>
        <p:txBody>
          <a:bodyPr/>
          <a:lstStyle/>
          <a:p>
            <a:endParaRPr lang="en-US"/>
          </a:p>
        </p:txBody>
      </p:sp>
      <p:sp>
        <p:nvSpPr>
          <p:cNvPr id="14353" name="Line 17"/>
          <p:cNvSpPr>
            <a:spLocks noChangeShapeType="1"/>
          </p:cNvSpPr>
          <p:nvPr/>
        </p:nvSpPr>
        <p:spPr bwMode="auto">
          <a:xfrm>
            <a:off x="4932363" y="1916113"/>
            <a:ext cx="215900" cy="1441450"/>
          </a:xfrm>
          <a:prstGeom prst="line">
            <a:avLst/>
          </a:prstGeom>
          <a:noFill/>
          <a:ln w="3175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rmAutofit fontScale="90000"/>
          </a:bodyPr>
          <a:lstStyle/>
          <a:p>
            <a:r>
              <a:rPr lang="en-GB" sz="3600"/>
              <a:t>Root hair cells absorb minerals and water from the soil</a:t>
            </a:r>
          </a:p>
        </p:txBody>
      </p:sp>
      <p:sp>
        <p:nvSpPr>
          <p:cNvPr id="306180" name="AutoShape 4"/>
          <p:cNvSpPr>
            <a:spLocks noChangeArrowheads="1"/>
          </p:cNvSpPr>
          <p:nvPr/>
        </p:nvSpPr>
        <p:spPr bwMode="auto">
          <a:xfrm>
            <a:off x="323850" y="1557338"/>
            <a:ext cx="8569325" cy="4824412"/>
          </a:xfrm>
          <a:prstGeom prst="roundRect">
            <a:avLst>
              <a:gd name="adj" fmla="val 16667"/>
            </a:avLst>
          </a:prstGeom>
          <a:solidFill>
            <a:schemeClr val="bg1"/>
          </a:solidFill>
          <a:ln w="9525">
            <a:solidFill>
              <a:schemeClr val="tx1"/>
            </a:solidFill>
            <a:round/>
            <a:headEnd/>
            <a:tailEnd/>
          </a:ln>
          <a:effectLst/>
        </p:spPr>
        <p:txBody>
          <a:bodyPr wrap="none" anchor="ctr"/>
          <a:lstStyle/>
          <a:p>
            <a:pPr algn="ctr"/>
            <a:endParaRPr lang="en-US"/>
          </a:p>
        </p:txBody>
      </p:sp>
      <p:sp>
        <p:nvSpPr>
          <p:cNvPr id="306181" name="AutoShape 5" descr="Large confetti"/>
          <p:cNvSpPr>
            <a:spLocks noChangeArrowheads="1"/>
          </p:cNvSpPr>
          <p:nvPr/>
        </p:nvSpPr>
        <p:spPr bwMode="auto">
          <a:xfrm>
            <a:off x="2987675" y="2349500"/>
            <a:ext cx="1008063" cy="2951163"/>
          </a:xfrm>
          <a:prstGeom prst="roundRect">
            <a:avLst>
              <a:gd name="adj" fmla="val 16667"/>
            </a:avLst>
          </a:prstGeom>
          <a:pattFill prst="lgConfetti">
            <a:fgClr>
              <a:srgbClr val="FFFF66"/>
            </a:fgClr>
            <a:bgClr>
              <a:srgbClr val="FF9933"/>
            </a:bgClr>
          </a:pattFill>
          <a:ln w="57150" cmpd="thinThick">
            <a:solidFill>
              <a:schemeClr val="tx1"/>
            </a:solidFill>
            <a:round/>
            <a:headEnd/>
            <a:tailEnd/>
          </a:ln>
          <a:effectLst/>
        </p:spPr>
        <p:txBody>
          <a:bodyPr wrap="none" anchor="ctr"/>
          <a:lstStyle/>
          <a:p>
            <a:endParaRPr lang="en-IN"/>
          </a:p>
        </p:txBody>
      </p:sp>
      <p:sp>
        <p:nvSpPr>
          <p:cNvPr id="306182" name="AutoShape 6" descr="Large confetti"/>
          <p:cNvSpPr>
            <a:spLocks noChangeArrowheads="1"/>
          </p:cNvSpPr>
          <p:nvPr/>
        </p:nvSpPr>
        <p:spPr bwMode="auto">
          <a:xfrm>
            <a:off x="3492500" y="3573463"/>
            <a:ext cx="4967288" cy="287337"/>
          </a:xfrm>
          <a:prstGeom prst="roundRect">
            <a:avLst>
              <a:gd name="adj" fmla="val 16667"/>
            </a:avLst>
          </a:prstGeom>
          <a:pattFill prst="lgConfetti">
            <a:fgClr>
              <a:srgbClr val="FFFF66"/>
            </a:fgClr>
            <a:bgClr>
              <a:srgbClr val="FF9933"/>
            </a:bgClr>
          </a:pattFill>
          <a:ln w="57150" cmpd="thinThick">
            <a:solidFill>
              <a:schemeClr val="tx1"/>
            </a:solidFill>
            <a:round/>
            <a:headEnd/>
            <a:tailEnd/>
          </a:ln>
          <a:effectLst/>
        </p:spPr>
        <p:txBody>
          <a:bodyPr wrap="none" anchor="ctr"/>
          <a:lstStyle/>
          <a:p>
            <a:endParaRPr lang="en-IN"/>
          </a:p>
        </p:txBody>
      </p:sp>
      <p:sp>
        <p:nvSpPr>
          <p:cNvPr id="306183" name="AutoShape 7" descr="Large confetti"/>
          <p:cNvSpPr>
            <a:spLocks noChangeArrowheads="1"/>
          </p:cNvSpPr>
          <p:nvPr/>
        </p:nvSpPr>
        <p:spPr bwMode="auto">
          <a:xfrm>
            <a:off x="3462338" y="3314700"/>
            <a:ext cx="504825" cy="792163"/>
          </a:xfrm>
          <a:prstGeom prst="roundRect">
            <a:avLst>
              <a:gd name="adj" fmla="val 16667"/>
            </a:avLst>
          </a:prstGeom>
          <a:pattFill prst="lgConfetti">
            <a:fgClr>
              <a:srgbClr val="FFFF66"/>
            </a:fgClr>
            <a:bgClr>
              <a:srgbClr val="FF9933"/>
            </a:bgClr>
          </a:pattFill>
          <a:ln w="57150" cmpd="thinThick">
            <a:noFill/>
            <a:round/>
            <a:headEnd/>
            <a:tailEnd/>
          </a:ln>
          <a:effectLst/>
        </p:spPr>
        <p:txBody>
          <a:bodyPr wrap="none" anchor="ctr"/>
          <a:lstStyle/>
          <a:p>
            <a:endParaRPr lang="en-IN"/>
          </a:p>
        </p:txBody>
      </p:sp>
      <p:sp>
        <p:nvSpPr>
          <p:cNvPr id="306184" name="Oval 8"/>
          <p:cNvSpPr>
            <a:spLocks noChangeArrowheads="1"/>
          </p:cNvSpPr>
          <p:nvPr/>
        </p:nvSpPr>
        <p:spPr bwMode="auto">
          <a:xfrm>
            <a:off x="3203575" y="2997200"/>
            <a:ext cx="647700" cy="1944688"/>
          </a:xfrm>
          <a:prstGeom prst="ellipse">
            <a:avLst/>
          </a:prstGeom>
          <a:solidFill>
            <a:schemeClr val="bg1"/>
          </a:solidFill>
          <a:ln w="9525">
            <a:solidFill>
              <a:schemeClr val="tx1"/>
            </a:solidFill>
            <a:round/>
            <a:headEnd/>
            <a:tailEnd/>
          </a:ln>
          <a:effectLst/>
        </p:spPr>
        <p:txBody>
          <a:bodyPr wrap="none" anchor="ctr"/>
          <a:lstStyle/>
          <a:p>
            <a:endParaRPr lang="en-IN"/>
          </a:p>
        </p:txBody>
      </p:sp>
      <p:sp>
        <p:nvSpPr>
          <p:cNvPr id="306190" name="Oval 14" descr="Granite"/>
          <p:cNvSpPr>
            <a:spLocks noChangeArrowheads="1"/>
          </p:cNvSpPr>
          <p:nvPr/>
        </p:nvSpPr>
        <p:spPr bwMode="auto">
          <a:xfrm>
            <a:off x="3132138" y="2565400"/>
            <a:ext cx="360362" cy="360363"/>
          </a:xfrm>
          <a:prstGeom prst="ellipse">
            <a:avLst/>
          </a:prstGeom>
          <a:blipFill dpi="0" rotWithShape="1">
            <a:blip r:embed="rId2" cstate="print"/>
            <a:srcRect/>
            <a:tile tx="0" ty="0" sx="100000" sy="100000" flip="none" algn="tl"/>
          </a:blipFill>
          <a:ln w="9525">
            <a:solidFill>
              <a:schemeClr val="tx1"/>
            </a:solidFill>
            <a:round/>
            <a:headEnd/>
            <a:tailEnd/>
          </a:ln>
          <a:effectLst/>
        </p:spPr>
        <p:txBody>
          <a:bodyPr wrap="none" anchor="ctr"/>
          <a:lstStyle/>
          <a:p>
            <a:endParaRPr lang="en-IN"/>
          </a:p>
        </p:txBody>
      </p:sp>
      <p:sp>
        <p:nvSpPr>
          <p:cNvPr id="306193" name="Line 17"/>
          <p:cNvSpPr>
            <a:spLocks noChangeShapeType="1"/>
          </p:cNvSpPr>
          <p:nvPr/>
        </p:nvSpPr>
        <p:spPr bwMode="auto">
          <a:xfrm>
            <a:off x="1835150" y="3213100"/>
            <a:ext cx="1296988" cy="0"/>
          </a:xfrm>
          <a:prstGeom prst="line">
            <a:avLst/>
          </a:prstGeom>
          <a:noFill/>
          <a:ln w="28575">
            <a:solidFill>
              <a:srgbClr val="FF0000"/>
            </a:solidFill>
            <a:round/>
            <a:headEnd/>
            <a:tailEnd type="triangle" w="med" len="med"/>
          </a:ln>
          <a:effectLst/>
        </p:spPr>
        <p:txBody>
          <a:bodyPr/>
          <a:lstStyle/>
          <a:p>
            <a:endParaRPr lang="en-IN"/>
          </a:p>
        </p:txBody>
      </p:sp>
      <p:sp>
        <p:nvSpPr>
          <p:cNvPr id="306194" name="Text Box 18"/>
          <p:cNvSpPr txBox="1">
            <a:spLocks noChangeArrowheads="1"/>
          </p:cNvSpPr>
          <p:nvPr/>
        </p:nvSpPr>
        <p:spPr bwMode="auto">
          <a:xfrm>
            <a:off x="611188" y="3021013"/>
            <a:ext cx="1212850" cy="366712"/>
          </a:xfrm>
          <a:prstGeom prst="rect">
            <a:avLst/>
          </a:prstGeom>
          <a:noFill/>
          <a:ln w="9525">
            <a:noFill/>
            <a:miter lim="800000"/>
            <a:headEnd/>
            <a:tailEnd/>
          </a:ln>
          <a:effectLst/>
        </p:spPr>
        <p:txBody>
          <a:bodyPr wrap="none">
            <a:spAutoFit/>
          </a:bodyPr>
          <a:lstStyle/>
          <a:p>
            <a:r>
              <a:rPr lang="en-GB"/>
              <a:t>cytoplasm</a:t>
            </a:r>
          </a:p>
        </p:txBody>
      </p:sp>
      <p:sp>
        <p:nvSpPr>
          <p:cNvPr id="306196" name="Text Box 20"/>
          <p:cNvSpPr txBox="1">
            <a:spLocks noChangeArrowheads="1"/>
          </p:cNvSpPr>
          <p:nvPr/>
        </p:nvSpPr>
        <p:spPr bwMode="auto">
          <a:xfrm>
            <a:off x="587375" y="3362325"/>
            <a:ext cx="2540000" cy="1190625"/>
          </a:xfrm>
          <a:prstGeom prst="rect">
            <a:avLst/>
          </a:prstGeom>
          <a:noFill/>
          <a:ln w="9525">
            <a:noFill/>
            <a:miter lim="800000"/>
            <a:headEnd/>
            <a:tailEnd/>
          </a:ln>
          <a:effectLst/>
        </p:spPr>
        <p:txBody>
          <a:bodyPr>
            <a:spAutoFit/>
          </a:bodyPr>
          <a:lstStyle/>
          <a:p>
            <a:r>
              <a:rPr lang="en-GB">
                <a:solidFill>
                  <a:srgbClr val="000066"/>
                </a:solidFill>
              </a:rPr>
              <a:t>contains no chloroplasts as no photosynthesis is needed</a:t>
            </a:r>
          </a:p>
        </p:txBody>
      </p:sp>
      <p:sp>
        <p:nvSpPr>
          <p:cNvPr id="306199" name="AutoShape 23"/>
          <p:cNvSpPr>
            <a:spLocks/>
          </p:cNvSpPr>
          <p:nvPr/>
        </p:nvSpPr>
        <p:spPr bwMode="auto">
          <a:xfrm rot="5400000">
            <a:off x="6119019" y="2097881"/>
            <a:ext cx="288925" cy="4392613"/>
          </a:xfrm>
          <a:prstGeom prst="rightBrace">
            <a:avLst>
              <a:gd name="adj1" fmla="val 126694"/>
              <a:gd name="adj2" fmla="val 50000"/>
            </a:avLst>
          </a:prstGeom>
          <a:noFill/>
          <a:ln w="28575">
            <a:solidFill>
              <a:srgbClr val="FF0000"/>
            </a:solidFill>
            <a:round/>
            <a:headEnd/>
            <a:tailEnd/>
          </a:ln>
          <a:effectLst/>
        </p:spPr>
        <p:txBody>
          <a:bodyPr wrap="none" anchor="ctr"/>
          <a:lstStyle/>
          <a:p>
            <a:endParaRPr lang="en-IN"/>
          </a:p>
        </p:txBody>
      </p:sp>
      <p:sp>
        <p:nvSpPr>
          <p:cNvPr id="306200" name="Text Box 24"/>
          <p:cNvSpPr txBox="1">
            <a:spLocks noChangeArrowheads="1"/>
          </p:cNvSpPr>
          <p:nvPr/>
        </p:nvSpPr>
        <p:spPr bwMode="auto">
          <a:xfrm>
            <a:off x="5546725" y="4448175"/>
            <a:ext cx="1428750" cy="366713"/>
          </a:xfrm>
          <a:prstGeom prst="rect">
            <a:avLst/>
          </a:prstGeom>
          <a:noFill/>
          <a:ln w="9525">
            <a:noFill/>
            <a:miter lim="800000"/>
            <a:headEnd/>
            <a:tailEnd/>
          </a:ln>
          <a:effectLst/>
        </p:spPr>
        <p:txBody>
          <a:bodyPr wrap="none">
            <a:spAutoFit/>
          </a:bodyPr>
          <a:lstStyle/>
          <a:p>
            <a:r>
              <a:rPr lang="en-GB"/>
              <a:t>root hair cell</a:t>
            </a:r>
          </a:p>
        </p:txBody>
      </p:sp>
      <p:sp>
        <p:nvSpPr>
          <p:cNvPr id="306201" name="Text Box 25"/>
          <p:cNvSpPr txBox="1">
            <a:spLocks noChangeArrowheads="1"/>
          </p:cNvSpPr>
          <p:nvPr/>
        </p:nvSpPr>
        <p:spPr bwMode="auto">
          <a:xfrm>
            <a:off x="4445000" y="4797425"/>
            <a:ext cx="4105275" cy="641350"/>
          </a:xfrm>
          <a:prstGeom prst="rect">
            <a:avLst/>
          </a:prstGeom>
          <a:noFill/>
          <a:ln w="9525">
            <a:noFill/>
            <a:miter lim="800000"/>
            <a:headEnd/>
            <a:tailEnd/>
          </a:ln>
          <a:effectLst/>
        </p:spPr>
        <p:txBody>
          <a:bodyPr>
            <a:spAutoFit/>
          </a:bodyPr>
          <a:lstStyle/>
          <a:p>
            <a:r>
              <a:rPr lang="en-GB">
                <a:solidFill>
                  <a:srgbClr val="000066"/>
                </a:solidFill>
              </a:rPr>
              <a:t>increases surface area for absorption of water and mineral ions</a:t>
            </a:r>
          </a:p>
        </p:txBody>
      </p:sp>
      <p:sp>
        <p:nvSpPr>
          <p:cNvPr id="306202" name="Text Box 26"/>
          <p:cNvSpPr txBox="1">
            <a:spLocks noChangeArrowheads="1"/>
          </p:cNvSpPr>
          <p:nvPr/>
        </p:nvSpPr>
        <p:spPr bwMode="auto">
          <a:xfrm>
            <a:off x="827088" y="1700213"/>
            <a:ext cx="3333750" cy="366712"/>
          </a:xfrm>
          <a:prstGeom prst="rect">
            <a:avLst/>
          </a:prstGeom>
          <a:noFill/>
          <a:ln w="9525">
            <a:noFill/>
            <a:miter lim="800000"/>
            <a:headEnd/>
            <a:tailEnd/>
          </a:ln>
          <a:effectLst/>
        </p:spPr>
        <p:txBody>
          <a:bodyPr wrap="none">
            <a:spAutoFit/>
          </a:bodyPr>
          <a:lstStyle/>
          <a:p>
            <a:r>
              <a:rPr lang="en-GB"/>
              <a:t>Cross-section of a root hair cell</a:t>
            </a:r>
          </a:p>
        </p:txBody>
      </p:sp>
      <p:sp>
        <p:nvSpPr>
          <p:cNvPr id="306203" name="Line 27"/>
          <p:cNvSpPr>
            <a:spLocks noChangeShapeType="1"/>
          </p:cNvSpPr>
          <p:nvPr/>
        </p:nvSpPr>
        <p:spPr bwMode="auto">
          <a:xfrm>
            <a:off x="5148263" y="2794000"/>
            <a:ext cx="0" cy="792163"/>
          </a:xfrm>
          <a:prstGeom prst="line">
            <a:avLst/>
          </a:prstGeom>
          <a:noFill/>
          <a:ln w="28575">
            <a:solidFill>
              <a:srgbClr val="FF0000"/>
            </a:solidFill>
            <a:round/>
            <a:headEnd/>
            <a:tailEnd type="triangle" w="med" len="med"/>
          </a:ln>
          <a:effectLst/>
        </p:spPr>
        <p:txBody>
          <a:bodyPr/>
          <a:lstStyle/>
          <a:p>
            <a:endParaRPr lang="en-IN"/>
          </a:p>
        </p:txBody>
      </p:sp>
      <p:sp>
        <p:nvSpPr>
          <p:cNvPr id="306205" name="Text Box 29"/>
          <p:cNvSpPr txBox="1">
            <a:spLocks noChangeArrowheads="1"/>
          </p:cNvSpPr>
          <p:nvPr/>
        </p:nvSpPr>
        <p:spPr bwMode="auto">
          <a:xfrm>
            <a:off x="4300538" y="2454275"/>
            <a:ext cx="1682750" cy="366713"/>
          </a:xfrm>
          <a:prstGeom prst="rect">
            <a:avLst/>
          </a:prstGeom>
          <a:noFill/>
          <a:ln w="9525">
            <a:noFill/>
            <a:miter lim="800000"/>
            <a:headEnd/>
            <a:tailEnd/>
          </a:ln>
          <a:effectLst/>
        </p:spPr>
        <p:txBody>
          <a:bodyPr wrap="none">
            <a:spAutoFit/>
          </a:bodyPr>
          <a:lstStyle/>
          <a:p>
            <a:r>
              <a:rPr lang="en-GB"/>
              <a:t>cell membrane</a:t>
            </a:r>
          </a:p>
        </p:txBody>
      </p:sp>
      <p:sp>
        <p:nvSpPr>
          <p:cNvPr id="306206" name="Text Box 30"/>
          <p:cNvSpPr txBox="1">
            <a:spLocks noChangeArrowheads="1"/>
          </p:cNvSpPr>
          <p:nvPr/>
        </p:nvSpPr>
        <p:spPr bwMode="auto">
          <a:xfrm>
            <a:off x="5910263" y="2459038"/>
            <a:ext cx="2684462" cy="915987"/>
          </a:xfrm>
          <a:prstGeom prst="rect">
            <a:avLst/>
          </a:prstGeom>
          <a:noFill/>
          <a:ln w="9525">
            <a:noFill/>
            <a:miter lim="800000"/>
            <a:headEnd/>
            <a:tailEnd/>
          </a:ln>
          <a:effectLst/>
        </p:spPr>
        <p:txBody>
          <a:bodyPr>
            <a:spAutoFit/>
          </a:bodyPr>
          <a:lstStyle/>
          <a:p>
            <a:r>
              <a:rPr lang="en-GB">
                <a:solidFill>
                  <a:schemeClr val="accent2"/>
                </a:solidFill>
              </a:rPr>
              <a:t>semi-permeable, so will allow water and mineral ions into the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6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62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6" grpId="0"/>
      <p:bldP spid="306201" grpId="0"/>
      <p:bldP spid="30620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p:cNvSpPr txBox="1">
            <a:spLocks noChangeArrowheads="1"/>
          </p:cNvSpPr>
          <p:nvPr/>
        </p:nvSpPr>
        <p:spPr bwMode="auto">
          <a:xfrm>
            <a:off x="3276600" y="228600"/>
            <a:ext cx="2322513" cy="366713"/>
          </a:xfrm>
          <a:prstGeom prst="rect">
            <a:avLst/>
          </a:prstGeom>
          <a:noFill/>
          <a:ln w="9525">
            <a:noFill/>
            <a:miter lim="800000"/>
            <a:headEnd/>
            <a:tailEnd/>
          </a:ln>
          <a:effectLst/>
        </p:spPr>
        <p:txBody>
          <a:bodyPr>
            <a:spAutoFit/>
          </a:bodyPr>
          <a:lstStyle/>
          <a:p>
            <a:pPr>
              <a:spcBef>
                <a:spcPct val="50000"/>
              </a:spcBef>
            </a:pPr>
            <a:r>
              <a:rPr lang="en-GB" b="1" dirty="0" smtClean="0">
                <a:latin typeface="Perpetua" pitchFamily="18" charset="0"/>
              </a:rPr>
              <a:t>           </a:t>
            </a:r>
            <a:r>
              <a:rPr lang="en-GB" b="1" dirty="0">
                <a:latin typeface="Perpetua" pitchFamily="18" charset="0"/>
              </a:rPr>
              <a:t>Pollen Cell</a:t>
            </a:r>
          </a:p>
        </p:txBody>
      </p:sp>
      <p:graphicFrame>
        <p:nvGraphicFramePr>
          <p:cNvPr id="42025" name="Group 41"/>
          <p:cNvGraphicFramePr>
            <a:graphicFrameLocks noGrp="1"/>
          </p:cNvGraphicFramePr>
          <p:nvPr>
            <p:ph/>
          </p:nvPr>
        </p:nvGraphicFramePr>
        <p:xfrm>
          <a:off x="457200" y="2895600"/>
          <a:ext cx="8229600" cy="3658870"/>
        </p:xfrm>
        <a:graphic>
          <a:graphicData uri="http://schemas.openxmlformats.org/drawingml/2006/table">
            <a:tbl>
              <a:tblPr/>
              <a:tblGrid>
                <a:gridCol w="1609725"/>
                <a:gridCol w="2393950"/>
                <a:gridCol w="4225925"/>
              </a:tblGrid>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Perpetua" pitchFamily="18" charset="0"/>
                          <a:cs typeface="Times New Roman" pitchFamily="18" charset="0"/>
                        </a:rPr>
                        <a:t>Example of cell</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Perpetua" pitchFamily="18" charset="0"/>
                          <a:cs typeface="Times New Roman" pitchFamily="18" charset="0"/>
                        </a:rPr>
                        <a:t>Specific function</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Perpetua" pitchFamily="18" charset="0"/>
                          <a:cs typeface="Times New Roman" pitchFamily="18" charset="0"/>
                        </a:rPr>
                        <a:t>Specialised features suited to the function</a:t>
                      </a:r>
                      <a:endParaRPr kumimoji="0" lang="en-GB" sz="16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733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Perpetua" pitchFamily="18" charset="0"/>
                          <a:cs typeface="Times New Roman" pitchFamily="18" charset="0"/>
                        </a:rPr>
                        <a:t>Pollen cell</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Perpetua" pitchFamily="18" charset="0"/>
                          <a:cs typeface="Times New Roman" pitchFamily="18" charset="0"/>
                        </a:rPr>
                        <a:t>Helps in plant  reproduction</a:t>
                      </a:r>
                      <a:endParaRPr kumimoji="0" lang="en-GB" sz="1600" b="0" i="0" u="none" strike="noStrike" cap="none" normalizeH="0" baseline="0" dirty="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1. Tiny grain with half the genetic information ,</a:t>
                      </a:r>
                    </a:p>
                    <a:p>
                      <a:pPr marL="0" marR="0" lvl="0" indent="0" algn="l" defTabSz="914400" rtl="0" eaLnBrk="1" fontAlgn="base" latinLnBrk="0" hangingPunct="1">
                        <a:lnSpc>
                          <a:spcPct val="100000"/>
                        </a:lnSpc>
                        <a:spcBef>
                          <a:spcPct val="0"/>
                        </a:spcBef>
                        <a:spcAft>
                          <a:spcPct val="0"/>
                        </a:spcAft>
                        <a:buClrTx/>
                        <a:buSzTx/>
                        <a:buFont typeface="Symbol" pitchFamily="18" charset="2"/>
                        <a:buNone/>
                        <a:tabLst/>
                      </a:pP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2. Have a hard protective outer coat to survive bad conditions.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3. Shape and surface of outer coat is adapted to method of dispersal - </a:t>
                      </a:r>
                      <a:r>
                        <a:rPr kumimoji="0" lang="en-GB" sz="1600" b="0" i="0" u="none" strike="noStrike" cap="none" normalizeH="0" baseline="0" dirty="0" err="1" smtClean="0">
                          <a:ln>
                            <a:noFill/>
                          </a:ln>
                          <a:solidFill>
                            <a:schemeClr val="tx1"/>
                          </a:solidFill>
                          <a:effectLst/>
                          <a:latin typeface="Times New Roman" pitchFamily="18" charset="0"/>
                          <a:cs typeface="Times New Roman" pitchFamily="18" charset="0"/>
                        </a:rPr>
                        <a:t>eg</a:t>
                      </a: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 smooth and sticky for insect dispersal, larger surface area for wind dispersal. </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4. Germinate on reaching the stigma of another flower of the same species.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3794" name="Picture 2" descr="http://www.astartebio.com/files/images/pollen.jpg"/>
          <p:cNvPicPr>
            <a:picLocks noChangeAspect="1" noChangeArrowheads="1"/>
          </p:cNvPicPr>
          <p:nvPr/>
        </p:nvPicPr>
        <p:blipFill>
          <a:blip r:embed="rId2" cstate="print"/>
          <a:srcRect/>
          <a:stretch>
            <a:fillRect/>
          </a:stretch>
        </p:blipFill>
        <p:spPr bwMode="auto">
          <a:xfrm>
            <a:off x="5057775" y="0"/>
            <a:ext cx="4086225" cy="2705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25"/>
                                        </p:tgtEl>
                                        <p:attrNameLst>
                                          <p:attrName>style.visibility</p:attrName>
                                        </p:attrNameLst>
                                      </p:cBhvr>
                                      <p:to>
                                        <p:strVal val="visible"/>
                                      </p:to>
                                    </p:set>
                                    <p:animEffect transition="in" filter="fade">
                                      <p:cBhvr>
                                        <p:cTn id="7" dur="2000"/>
                                        <p:tgtEl>
                                          <p:spTgt spid="42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158" y="285728"/>
            <a:ext cx="8358246" cy="8371523"/>
          </a:xfrm>
          <a:prstGeom prst="rect">
            <a:avLst/>
          </a:prstGeom>
          <a:noFill/>
        </p:spPr>
        <p:txBody>
          <a:bodyPr wrap="square" rtlCol="0">
            <a:spAutoFit/>
          </a:bodyPr>
          <a:lstStyle/>
          <a:p>
            <a:r>
              <a:rPr lang="en-GB" sz="2800" dirty="0" smtClean="0">
                <a:solidFill>
                  <a:schemeClr val="accent1"/>
                </a:solidFill>
                <a:latin typeface="Arial" pitchFamily="34" charset="0"/>
                <a:cs typeface="Arial" pitchFamily="34" charset="0"/>
              </a:rPr>
              <a:t>Copy and fill in the gaps:</a:t>
            </a:r>
          </a:p>
          <a:p>
            <a:endParaRPr lang="en-GB" sz="2800" dirty="0" smtClean="0">
              <a:latin typeface="Arial" pitchFamily="34" charset="0"/>
              <a:cs typeface="Arial" pitchFamily="34" charset="0"/>
            </a:endParaRPr>
          </a:p>
          <a:p>
            <a:endParaRPr lang="en-GB" sz="3200" dirty="0" smtClean="0">
              <a:latin typeface="Arial" pitchFamily="34" charset="0"/>
              <a:cs typeface="Arial" pitchFamily="34" charset="0"/>
            </a:endParaRPr>
          </a:p>
          <a:p>
            <a:pPr hangingPunct="0"/>
            <a:r>
              <a:rPr lang="en-US" sz="2400" dirty="0" smtClean="0">
                <a:latin typeface="Arial" pitchFamily="34" charset="0"/>
                <a:cs typeface="Arial" pitchFamily="34" charset="0"/>
              </a:rPr>
              <a:t>Some cells have special jobs to do. They often have special shapes to help them do their </a:t>
            </a:r>
            <a:r>
              <a:rPr lang="en-GB" sz="2400" dirty="0" smtClean="0">
                <a:latin typeface="Arial" pitchFamily="34" charset="0"/>
                <a:cs typeface="Arial" pitchFamily="34" charset="0"/>
              </a:rPr>
              <a:t> </a:t>
            </a:r>
            <a:r>
              <a:rPr lang="en-US" sz="2400" dirty="0" smtClean="0">
                <a:latin typeface="Arial" pitchFamily="34" charset="0"/>
                <a:cs typeface="Arial" pitchFamily="34" charset="0"/>
              </a:rPr>
              <a:t>job. We say that these cells are  _________________ to do their jobs.</a:t>
            </a:r>
            <a:endParaRPr lang="en-GB" sz="2400" dirty="0" smtClean="0">
              <a:latin typeface="Arial" pitchFamily="34" charset="0"/>
              <a:cs typeface="Arial" pitchFamily="34" charset="0"/>
            </a:endParaRPr>
          </a:p>
          <a:p>
            <a:pPr hangingPunct="0"/>
            <a:r>
              <a:rPr lang="en-US" sz="2400" dirty="0" smtClean="0">
                <a:latin typeface="Arial" pitchFamily="34" charset="0"/>
                <a:cs typeface="Arial" pitchFamily="34" charset="0"/>
              </a:rPr>
              <a:t> </a:t>
            </a:r>
            <a:endParaRPr lang="en-GB" sz="2400" dirty="0" smtClean="0">
              <a:latin typeface="Arial" pitchFamily="34" charset="0"/>
              <a:cs typeface="Arial" pitchFamily="34" charset="0"/>
            </a:endParaRPr>
          </a:p>
          <a:p>
            <a:pPr hangingPunct="0"/>
            <a:r>
              <a:rPr lang="en-US" sz="2400" dirty="0" smtClean="0">
                <a:latin typeface="Arial" pitchFamily="34" charset="0"/>
                <a:cs typeface="Arial" pitchFamily="34" charset="0"/>
              </a:rPr>
              <a:t>A group of the same type of cells, all working together, is called a _________________ .</a:t>
            </a:r>
            <a:endParaRPr lang="en-GB" sz="2400" dirty="0" smtClean="0">
              <a:latin typeface="Arial" pitchFamily="34" charset="0"/>
              <a:cs typeface="Arial" pitchFamily="34" charset="0"/>
            </a:endParaRPr>
          </a:p>
          <a:p>
            <a:pPr hangingPunct="0"/>
            <a:r>
              <a:rPr lang="en-US" sz="2400" dirty="0" smtClean="0">
                <a:latin typeface="Arial" pitchFamily="34" charset="0"/>
                <a:cs typeface="Arial" pitchFamily="34" charset="0"/>
              </a:rPr>
              <a:t> </a:t>
            </a:r>
            <a:endParaRPr lang="en-GB" sz="2400" dirty="0" smtClean="0">
              <a:latin typeface="Arial" pitchFamily="34" charset="0"/>
              <a:cs typeface="Arial" pitchFamily="34" charset="0"/>
            </a:endParaRPr>
          </a:p>
          <a:p>
            <a:pPr hangingPunct="0"/>
            <a:r>
              <a:rPr lang="en-US" sz="2400" dirty="0" smtClean="0">
                <a:latin typeface="Arial" pitchFamily="34" charset="0"/>
                <a:cs typeface="Arial" pitchFamily="34" charset="0"/>
              </a:rPr>
              <a:t>A group of </a:t>
            </a:r>
            <a:r>
              <a:rPr lang="en-US" sz="2400" b="1" dirty="0" smtClean="0">
                <a:latin typeface="Arial" pitchFamily="34" charset="0"/>
                <a:cs typeface="Arial" pitchFamily="34" charset="0"/>
              </a:rPr>
              <a:t>muscle cells</a:t>
            </a:r>
            <a:r>
              <a:rPr lang="en-US" sz="2400" dirty="0" smtClean="0">
                <a:latin typeface="Arial" pitchFamily="34" charset="0"/>
                <a:cs typeface="Arial" pitchFamily="34" charset="0"/>
              </a:rPr>
              <a:t> all grouped together is called _________________  . Muscle cells help us to _________________  .</a:t>
            </a:r>
          </a:p>
          <a:p>
            <a:pPr hangingPunct="0"/>
            <a:endParaRPr lang="en-US" sz="2400" dirty="0" smtClean="0">
              <a:latin typeface="Arial" pitchFamily="34" charset="0"/>
              <a:cs typeface="Arial" pitchFamily="34" charset="0"/>
            </a:endParaRPr>
          </a:p>
          <a:p>
            <a:pPr algn="ctr" hangingPunct="0"/>
            <a:endParaRPr lang="en-US" sz="2400" dirty="0" smtClean="0">
              <a:latin typeface="Arial" pitchFamily="34" charset="0"/>
              <a:cs typeface="Arial" pitchFamily="34" charset="0"/>
            </a:endParaRPr>
          </a:p>
          <a:p>
            <a:pPr algn="ctr" hangingPunct="0"/>
            <a:r>
              <a:rPr lang="en-US" sz="2400" b="1" dirty="0" smtClean="0">
                <a:latin typeface="Arial" pitchFamily="34" charset="0"/>
                <a:cs typeface="Arial" pitchFamily="34" charset="0"/>
              </a:rPr>
              <a:t>adapted      move      muscle      tissue</a:t>
            </a:r>
            <a:endParaRPr lang="en-GB" sz="2400" dirty="0" smtClean="0">
              <a:latin typeface="Arial" pitchFamily="34" charset="0"/>
              <a:cs typeface="Arial" pitchFamily="34" charset="0"/>
            </a:endParaRPr>
          </a:p>
          <a:p>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a:p>
            <a:endParaRPr lang="en-GB" sz="2800" dirty="0" smtClean="0">
              <a:latin typeface="Arial" pitchFamily="34" charset="0"/>
              <a:cs typeface="Arial" pitchFamily="34" charset="0"/>
            </a:endParaRPr>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b="1">
                <a:solidFill>
                  <a:srgbClr val="FF33CC"/>
                </a:solidFill>
              </a:rPr>
              <a:t>Questions</a:t>
            </a:r>
          </a:p>
        </p:txBody>
      </p:sp>
      <p:sp>
        <p:nvSpPr>
          <p:cNvPr id="17411" name="Rectangle 3"/>
          <p:cNvSpPr>
            <a:spLocks noGrp="1" noChangeArrowheads="1"/>
          </p:cNvSpPr>
          <p:nvPr>
            <p:ph type="body" idx="1"/>
          </p:nvPr>
        </p:nvSpPr>
        <p:spPr/>
        <p:txBody>
          <a:bodyPr/>
          <a:lstStyle/>
          <a:p>
            <a:pPr marL="609600" indent="-609600">
              <a:lnSpc>
                <a:spcPct val="90000"/>
              </a:lnSpc>
              <a:buFontTx/>
              <a:buAutoNum type="arabicPeriod"/>
            </a:pPr>
            <a:r>
              <a:rPr lang="en-GB" sz="2800" dirty="0"/>
              <a:t>Why are nerve cells so </a:t>
            </a:r>
            <a:r>
              <a:rPr lang="en-GB" sz="2800" dirty="0" smtClean="0"/>
              <a:t>long?</a:t>
            </a:r>
          </a:p>
          <a:p>
            <a:pPr marL="609600" indent="-609600">
              <a:lnSpc>
                <a:spcPct val="90000"/>
              </a:lnSpc>
              <a:buFontTx/>
              <a:buAutoNum type="arabicPeriod"/>
            </a:pPr>
            <a:r>
              <a:rPr lang="en-GB" sz="2800" dirty="0" smtClean="0"/>
              <a:t>What </a:t>
            </a:r>
            <a:r>
              <a:rPr lang="en-GB" sz="2800" dirty="0"/>
              <a:t>is palisade cell specialised to do?</a:t>
            </a:r>
          </a:p>
          <a:p>
            <a:pPr marL="609600" indent="-609600">
              <a:lnSpc>
                <a:spcPct val="90000"/>
              </a:lnSpc>
              <a:buFontTx/>
              <a:buAutoNum type="arabicPeriod"/>
            </a:pPr>
            <a:r>
              <a:rPr lang="en-GB" sz="2800" dirty="0"/>
              <a:t>Why does a root hair cell have a thin </a:t>
            </a:r>
            <a:r>
              <a:rPr lang="en-GB" sz="2800" dirty="0" smtClean="0"/>
              <a:t>wall?</a:t>
            </a:r>
          </a:p>
          <a:p>
            <a:pPr marL="609600" indent="-609600">
              <a:lnSpc>
                <a:spcPct val="90000"/>
              </a:lnSpc>
              <a:buFontTx/>
              <a:buAutoNum type="arabicPeriod"/>
            </a:pPr>
            <a:r>
              <a:rPr lang="en-GB" sz="2800" dirty="0" smtClean="0"/>
              <a:t>How </a:t>
            </a:r>
            <a:r>
              <a:rPr lang="en-GB" sz="2800" dirty="0"/>
              <a:t>are red blood cells different from other cells</a:t>
            </a:r>
            <a:r>
              <a:rPr lang="en-GB" sz="2800" dirty="0" smtClean="0"/>
              <a:t>?</a:t>
            </a:r>
          </a:p>
          <a:p>
            <a:pPr marL="609600" indent="-609600">
              <a:lnSpc>
                <a:spcPct val="90000"/>
              </a:lnSpc>
              <a:buFontTx/>
              <a:buAutoNum type="arabicPeriod"/>
            </a:pPr>
            <a:r>
              <a:rPr lang="en-GB" sz="2800" dirty="0" smtClean="0"/>
              <a:t>Why do the pollen cells have a ‘spiky’ exterior?</a:t>
            </a:r>
            <a:endParaRPr lang="en-GB" sz="2800" dirty="0"/>
          </a:p>
          <a:p>
            <a:pPr marL="609600" indent="-609600">
              <a:lnSpc>
                <a:spcPct val="90000"/>
              </a:lnSpc>
            </a:pPr>
            <a:endParaRPr lang="en-GB"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b="1" dirty="0" smtClean="0"/>
              <a:t>They are building blocks of all living things and they are the basic unit of life !!!!!</a:t>
            </a:r>
          </a:p>
          <a:p>
            <a:endParaRPr lang="en-US" dirty="0"/>
          </a:p>
        </p:txBody>
      </p:sp>
      <p:sp>
        <p:nvSpPr>
          <p:cNvPr id="68610" name="AutoShape 2"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you think the ‘building block of a dog is ?</a:t>
            </a:r>
            <a:endParaRPr lang="en-US" dirty="0"/>
          </a:p>
        </p:txBody>
      </p:sp>
      <p:sp>
        <p:nvSpPr>
          <p:cNvPr id="3" name="Content Placeholder 2"/>
          <p:cNvSpPr>
            <a:spLocks noGrp="1"/>
          </p:cNvSpPr>
          <p:nvPr>
            <p:ph idx="1"/>
          </p:nvPr>
        </p:nvSpPr>
        <p:spPr/>
        <p:txBody>
          <a:bodyPr/>
          <a:lstStyle/>
          <a:p>
            <a:endParaRPr lang="en-US" dirty="0"/>
          </a:p>
        </p:txBody>
      </p:sp>
      <p:sp>
        <p:nvSpPr>
          <p:cNvPr id="67586" name="AutoShape 2"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0" name="AutoShape 6"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2" name="AutoShape 8"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94" name="AutoShape 10" descr="data:image/jpg;base64,/9j/4AAQSkZJRgABAQAAAQABAAD/2wCEAAkGBhQSERUUEhQUFRQUFRUUFxQVFhUXFxQUFBQWFBQVFBUXHCYeFxkjGRQVHy8gJCcpLCwsFR4xNTAqNSYrLCkBCQoKDgwOGg8PFywfHBwsKSwpKSkpKSksKSwpLCkpKSksKSksLCkpLCkpLCkpKSwpKSwpKSksKSwsLCksKSksKf/AABEIAMoA+gMBIgACEQEDEQH/xAAcAAACAwEBAQEAAAAAAAAAAAADBAIFBgcBAAj/xAA8EAABAwICCAQFAwMDBAMAAAABAAIRAyEEMQUGEkFRYXGBkaGx8BMiMsHRQuHxFFJiByNygpLC0hUWov/EABoBAAMBAQEBAAAAAAAAAAAAAAECAwAEBQb/xAAjEQACAgIDAAICAwAAAAAAAAAAAQIRAyEEEjETQVFhIjJC/9oADAMBAAIRAxEAPwDPhqI1q8aEQBdJ8+fAKQC+aEQNWMeBqmAvgFMNRMeQvdlSAXsLAIQvNlE2V9CdGBbK+2UXZX2ymAC2V5souyvtlYwLZX2yi7C+2FrCC2V9somwvdlCzUBLVAsTGyolq1hFi1Qc1MuYhlqNgFnMQnNTT2oTmp0zMWc1DITLmoTgiAA4KBCMQoOasYCWobmo5CgWpTAHBR2UUhRQMX7QiBQCIFAYk0IjQotRAsY9hTAUQphYB8ApAL4BSATIB5C+2VOF9somIQvg1O4LRz6rg1okyOMX5xA7roGhdRaTWf7zQ8mDBsWnhLTf9kJTSLYsMsj0c2o4ZzzDQSTkBcnoFoMBqBiHuAe34bd7iWmBGcAyumYXAU6YimxrR/i0BHlReVndDhpf2ZisN/plTBBfVc61xAF5Fp3tzHG6s/8A6DhN7HG0fUeETbetHK+Sd2/s6Fgxr6MrW/05wxyL2njIO8XuOR8VLCf6d4Zv1bT8szAseA3blqF8t2Zvgx/gzGkdQcPUu2WEDIZExAmeFvBZLTGotanLmt2mzADfmdv3Dt58p6ovkVNoWfGhL9HB8VgnUzsuBBFiIyPDn2slHNXesXo2nVBD2gznx4Z5rD6U/wBNXF5NJzdnMA2I/wARaI5+qtHKvs4snFlHzZzlwQnBbPSOoFWkySQTmSPoYOZN3GFl8XgS03BEiRIvHGNyqpJnNKDj6ivcEJwTL2ILgnsSgJCgWohUSsYEWqDmoxCiWoWahdwUIR3NUNlC0Gi5aiBDCmCpihGogQ2ojUAhAphQaiMbKFmokERlMkxCt9C6qV65+Vuy3+92Ucv7l0HReqVCjBLdtw/U77NyjxSudHRj48p7+jKaF1EdUh1U7LCJsfm7gj7rRYfULDt+rbdzJAPi0DyhaMCLBfSpObPRhxoRXlgcLgmUxDGgWAmBJjicyjpd2NbMAyeSJ8RT7pnQlWia+UQ5CfXgwllNR2w0HXyEaq+FVZTQAy8lQNVBdiPfgtLIkEZlfSgCteERtUFZTTNROV6hkpfHYnYZtX6AFxJ6D13JuwBp7ARBAI4G6rdJ6t0K/wBbBPESDlAmMwh6I1gbWOwYDsxukdCrhGM72gSin6jkms+pFSiZpt2mnKMgB/cTl3Kx+IwzmmCB2IPoV+iXtBEG4O4rF616iMexz6LfmuS0HP8A4iyvHIcGXjfcTkDghkJ3GYUscQQR1BSpaq9zhcQZCiQiQokJHM1AyFHZRCFGEncNFo1qIGqTWIgYl+QWiLWojWr1rUxSwznEAAmeAJ9EryBoE1i1+qupprfPV2m09xBEu6AjLmrPVvUPZh+IjiGDMf8AI7ui2rWhoAAAAsBuC3Y7sPGvciGFwzabQ1swOJk9yUQOS9Wt749B919twCTb1UXPZ6CVIO6oAqLWnTBpUCQYc4wLAmOQNh1PmnP6iY3TJ6DfyFgsNr5pP5SSbDajP/g3/wAj3HAqOTI2hkguq2lH1ahdJ2WmB+qYztEi/Cy3FGvP34diue6lUg1g+nLMZ87uM71tqLp/P8flaOkK3bLRrhCBVAmZ5dR+yBUrET6bikcRWkWPjuPdCcv0FDb8XFuFu3BEDyYIKo/6o5xcbuYRsJpCD4kdCJB65qcZb2Flsa1j2S7K1h0k/wDVJ/CjUxUi3CPx5wksTX2WiN+yOzYVZiplgzFz3P39+CPQxQmFnGYyCTNpt4SfumaGNO7PeTumICnFjM1DXgqFcAgifX7FVOH0hBj3/KfOItbP3uXTGViMweOp/wBNigWB/wDcC6InM7IzMDfK6JgsYKjA4bwD0kSuaa/NLf8Ac2TIv8oEn7ny7rS6j6V22Bs2IlvQwYHc+qSL6zr8jLaNRXqFtxl7yRGVJUHutBSgrbDoJEef7hVbaYCm1r1GZiZeyG1MznD+HQrkWkNHupPLHiC0kbjl0X6Fa+yyGvmqrK1M1mw2o0Xzhw580zf4OTNgTXZHHS1QLU3WowdyCWqLynD1F3NUdlGc1ebKX5A0XIYptYpgKYapPKJRFrFpdTMAx1dpefpMxMCRlNr9LfZZ8NVxq9UDarZkicspPPl+UI5dlIKmjqb6wCXrYzgPwqrSeNLZjM5cBxceSRfjZESTGbjaTmR6eIzsqSys9lIuaeIkyTJvG4e+e4IdXEB4vcHwIF4HLj3VW2oBMmY47ybkRvAt3KYoydm+bgOg+pxPON34SXeglg6zSd+z5/mTPdcx15q7RYwZF94vZpP3E910fHVv9tw95jyvC5hrINrEsHBpJEj9TvE3ackJ+oyNJqtQGyCIPMxPYSFpntgTMHrY9lRaDrQwCTl7sSVYVa17EDt9k16JntSu7jMcDfwm/uyA/EmeO4/uCiPpOzcR/wBog95lK4qqOE+NuHikoNkX1ybRfiN8ceYXgqbLhwy8f4QmVARI3EyOkg++SUfiYz3fTfofyhVMYtv6uOm0IP8AiYKBicbNt/v7pIPzN+A9B6+SHVfmd9j4W/KaxBinWECLxInmbynMPigDszuvFpJ55qmNcNzymeZMR9/JKYfTDSXQYJAk5RaAb9PNGIWbPbtwHXZH5Kaw+JMRc8hHnKyuhdPgmNnaHGL9QVr8MGvHymJzFvxKtDfgrVGc1urAUzIAkbx63A8VT6g6VIa0yLEyAALtdkYG8F3ktFrBQIpuabiDk0nrcLEaqN+G6owWh5dfd8s2SZLTQ0PDr2kydjabmL+GY8CqmvjDB37JkcR7g+asqjtqmD/cBPUt4dQPFZvHVIJgw6SJ5i4nrA8VaQtl7h9LiOXHde4lD0/iScHULTEgZ7gSJvwyus0cdAMZONh1uB0mQrTF4sDBPvY5SP0ncR380rlpiTf8WctxRJcSc9/XfKXcxN1RcoRavLeU4KFixR2UdzVGEPkDRdBqm1q9DVMNUnkB1IhqawbocDwIPvmggKQCT5aZuprsViviUw4ZgCd/Tv8AhVzcVs23i/IGc+xnqUvozHQQ0/TkVLSWHESPpPv31XbDKpbPRwztUxmnWmDxvzg5DqQPtuV5o9xnx8zu62/7SsrQq7RgcR5xbtl26rWaOA2fe4AD8+CvD0qz3SNTZpvM8B3LrenmuYY3FfExTuWy3nIkmY6roesVUNa4T8sE+AYPX1K5fgK+1VLj+pxd4npwhCb2FeHQNEMdsiDbmY9QStHhKECZ9THciyz2jMW1oGXjJR9IafEtpiXFxjZAzOfEAcSSQAFWLSJjOlsY1ozIzveMvBZLE6cAcWk3ORix5G3uFU6063UKO0H1ttwsaeHDXAOzh9UiDaea5/jNbHmoIY5oEOjaDjswHgmOUFBwlLaGR1HC6XJJ3Z+RH4KK+sOwEdh97rFaI0w17xskG4PLdcra4PDkiR47vNS2PQ7hueWUe+coVakQCc4n9vKFaYbCwPLuDbupV8IYiOPru7EqqjolezJ4qoYztE+Ue+Sy2l9JCmxxJ4fxZdAxGjpBOzY8OH8kLluvGh3sc6SSP8cjwJ47lorexy10HrlSkB1ZtLL66by0i28SI7bl0jQ+lT8L4jKlN7RfbY5hGzIA2g0W7m3NfnCtXJi8QAAIAiBAyFzbPPmtLqhhKzq7TTc+mTaWkglt5niDlf7K/Tr4xXs73pXSTX05cN3JYLC40MxZH6XQcx+mZEjkT4K8xDS1sDIDiPssZpBp+MDPzA8ZXPll4CB3DRlT4lBpBuBBni0gGR2Cz+nRB6SOx+mekxPJT1K0odnZdbK3DaIHr6jimtbcJvHD7gn89l0J3GwNGXpy9+zG8eJifP15L3WDSMBrGn6ZaeBykHw81Iu+Cwun5yIHIDeqLEP2nE8ST43XncjNWkc+WX+UKOahlqO5qg5q4LIACFHZRXNXkLWEuWsU4XoCm1igNRABSDUQU1IMSMFEWWT2ExNi11wfU5fdKbCm1qMJuLGVp2Pf0wa4AZEjLfceGULRYY7LZNhme8H7LPYSrPynt2y9U1pPGFrY6A9/58l6uLKpKzthLsit1px5e1wG8HwdH/qsfg6EH8+wtRj8MSLiDw4clS1KWyciqtjWXGAEiZjluXmsGhRXoOa0kO4gxIO6d/RF0Y0lrcvKfUJ6s6MvwqebERwXS2gKtJ5aW5WjIjkJzHBK4HCVWvB2CbOsOYIvHVdvx+j21BcdABJ49/eSRwurwLvpi5EWMHfMcLDqfG6yaGRmNSNV3VDJBFyJAItY7u66zovRu1a4AsLWgImhtEMpjZA6xw5rU4akABAjsjjh2dmlIQZokAD3/O7wRXaOBiVZimvTSXTSJ0UWO0EHCxA9+/cLM6z6mNr0dnItmCA2Yzy6roWygYnDyNyVwTNbRwKpqYGn6YIzgGCZibZLQ6F0Y2i2WjPfz5nf3W30roppO0PlO828emXLoqUUtm0CZ5nqRc/lRf4C2K4lvy8+x8j+FmX4Oa0ARdavFNIafY7qqwOH2qg6qc42KmXuJwxw7aNRpsWhjo//AA4+n/SFpsTWFbD7f9onwFx4SqvWWmW4doF2wJ59eSr9EaabToua4m4c3Z6hJLKoScHoVTVNMzuMxBeb+CUITVSnORnyPhvPQlAcF40m27ZzAS1Qc1GIQ3BANAHhQhFeFBENGgZTRWsXgRGpWqHo+DV6GKQCmAkaNRFrF6WqcLyElGPaAvv7LZ6P0XTe0PLTNo2hkRkR73Ks1a0NtnbcPlGXXkta9tl7PA47Ue8vGVgn6YTS2FhxWfxeDn39lrdMUocc1SPunktlELYenEAWj3w+6smsJFz4XSAJPIc/wrLCC3HjmAegumjsAo/DQd/W/k1uaZwVAMj+45cBvsEy4gfpjmY7wNwXmGbLpFyd9rBMMmXOApBok9VYf1gAzSNBoEAnqqzTWMpsBGQG+TIK6oukKy9r6WZTEvcB3VbW11otMbU9FyjSulTWmoXxT2iGgmSYzKqv/mqQgEyeMp7YTuWG1novMbQkp6hjtuYFsp3LhmB0/RLg0ujmDBHNbjV/WV3xPgk/Mw57nNMFp8E10K0zaaUpnZLhm0T239Vm2DauPC8jpv42M55rV0a20LmZCz+LwRaTa27l0970k19ilRpGl8u4jkPWSoaC0dLwYt5eKarMsczui/3V3oTDbAki5z/dJVsnZX61PJaAH2H6YN+pWSc1avWYNn6Wgm87Wfl91mHUzw8IPovF5O8jEYu4ILkdxS7yoVoQg5DIRCvoWQ6AlihsIpXkJ0h6LuVNhQ5XrXItD0MBTCEHKYKk4ihFa6F0I6s69mDM/hIYShtuAv2XQsDhhTYGtECPcrq4nGWWVy8QYxthKFAMaGtEAKTypJeu5e8/4qkXKLS7QSVl8XSINpWo0iM1Q4xu1xhedPbAVoxfOCnKNYTIuqrE0wDYL3DYuDeEqYrRoaLNoz78FZU4EADrxVI3G7ImR1MCOp3Kzw2JmDOfD3krJGTo9xuLePoAPfyWe1jq7dJzT9RFx2TWknjcS3uZzuSs7pyt8th3mCVdIFnLNYNIO2Wsa7Z2BBbxM7lnDVPEq81npS7aHgqBUgtFbsLRqw4STE7s11jUnSLXkPJPyta0HeYtdckY2TC6DqY4Ma35o/P8IyqxZPVHbdD47L4me6DZWmOEnre4lZPQeJBjZK1GIcIkmzRJRfhCytxFH5xHvz8wmXVdkQNoRynygHwlSwFIvl7wL5ER6jPvfrZI4s7M7Lr7wT7HiO64eRPqgFbjqhefqDhuvHk6J7KrrUiDcEdU9iXTMiDvjf1HFVz6pFp/C8h7diSAVUs8o9apPsJU5otCHrVMtXzGogagkUigBavNlH2F9sKiRVIZ21Jr0uHIjGph2MNeitclwxEpuuptCGs1U0fLtsnLILYqi1XwMUw9wucuiu3Fe5xYdMa/Y8FojUckcQTuPipYrERxSD3km8wtOV6GE8ZSBzcSeVlSYxhBEZeMq6xUQs/jsREgGfz3XLIIpjGA5XO+FWObF+GQ/J3KRxsEjMm/ZRq/MNrL8chxskMxvD19thYe3CeCJobHGnNKoZE/K4wAP8eKoTXM8APLpzTbcY14AfY7injOhaL3STpE2sP4zWO0viLQJOQ5dVbsxTjLXmQcjOfVU+k9CuJmTZV+RULVMwmmqRLuO6PVUdfCbOZjlvWv0lqxVcT88Dw6qtOqRk/MSqQyJfY9lThcO0wQRPM5LS6DeWkZKOD1SaCA6Tz3cpWu0NqiwXjZAuXcEHK3oEpGj1WxYkEyRnl49VuQz4kMgAm5jIDdCyGHDKZApbv1/cLW6vP5yd5VFK9EqvZoKeFAbEAdAFltYMOAZBuPPutc1yzmtLLSCOYUuZC8Y0vDGYmru4e4VbVqouMqkWKrKlZeDeyLDuqKIQWOlFBXRHwEUHYjAIDSibaJVIkvkN1RffETIcnTCYpr0UVNrEgx5KsNEaP+JUaOaRDFtdT9GFoNQxBEBVw4+80haNHh6Ww0DgF5VepVHJWrUXtvWhhPF4nqPFV9TFcBPOyfxDrfdVOIc0Ejaz6ec3XLO7MK4ol838pVXUwAvJ639VYYnEAW/ZVtU+A92URhHEhrbWE+iWr0oiMgEzUpAm/7pHHVSAY7d/fksBlbiakuIGTTHeJlLVDx69UfDUYaeZM+n2S1V4z6+tvIKbQQYqu3E8vfdOYbTLmgh3zAcc/FLSIlLhpJd28ktNGqy3OOpPHzCPzAP3XhpUjfaEe4VaKQsOUx2CYoiOh7806sVosqD6bMhtHnlZPCs54zIj9Iyj7/AMKspty95b+doVlhHxx8FdC0NYamd1vNabQdYtImyqMIWu4K/wBHtAzuOapGO7BZo6VeVltZ2gOJ3nfEytBhaYA+XL0WU0/WkmZIytsuA+4Scr+mxWZHFuuq95um6wSz2LwqtiNHzCjApdpRA5dSWgoKaq8NZAc5QDlzuexxj4ql8VLyvPiLoi9DI0TnqdNyXqtK9ouS0ay30VgviVGjmujUmbLQBuCzWqWiyB8RwzyWjrPXrcTH0jb+zA6j9yVrDh77BEe+EnUxnJdMv2YWrsk3PayrsQ1v9o65nzRMTpEOkG3L9lX1WszJk8OHdcst+DIUxIaLg+pj7pMVZEg8ex3zzTeIINgAfAfZVdTEEHL7jxUwh3VBYAZ+nfcq/GDOMzl4W81J1c58vxv8fBQNcG5OWfcyiASqthpVVVaSTz8r7lc1b27+H8FK1aO/t5lBqwpldh/qIO+Px76ItWhFx7KOzCb1Mtznh5xmlUQtle+Sb7rj07ZBFpuOfvujmn9J9wiMpx0Ro1h8G6R6dfZPirPDOBzEKupUgD79ym6GI6n3wTrQjLnDURu/B7K6wNUtyuFn8NiOEdP2Vzo98qqEZrsEJaSM4WD05inB7gQwmbkSD3yPqt9os/KsJrVS/wB91gL7t6lzrUE0BmdxF0q4Juq1KPC8qP5EAOKjtqVVCJVJeDRPi5fBfNCkQuZR2MRc9D219UKFKshka8ukLzDU9p4A3lQcrDVxv+8FbHHtJIRnRNHU9ik0cApVnr125J4wr3UqQbAYyuMlV4rEgI+Jdn1SGKd83iozMmJYiow5k97KoxU/pNurR+6sMeLJbZHlPfiudopZWNx7gYc4/nkUeu8EDnnvsOnoh1BI7FLYB27mUoWfVD1970o9kXBi578PfNN1j6n1KVrH5fH0JWoFnxfu3j8/shf1EG9oPSefLNS/t6t+6E4Xd39VjDXxGxbuO+fp4Jd+fvLL7IWGMsBOcotTP3xWMSP7j7dlH4nn7+6jVyHX7hQZkFjDTX3BRBS8DkUo3d2+ysR9Pf7JkAaw2GnfdX+jpGd1S4U2HVX2C+yrFbEbNZousCLLI6yUT8Zx2SJ5ytDo3MLL6yPPxnCTE5TyScxJ4xChxdlXPqJjFm6rahuvISAEqOQ5UV6mYyC0189fU149KEBUKHKnUQ0B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7596" name="Picture 12" descr="http://www.kaylar.com/images/doggie.gif"/>
          <p:cNvPicPr>
            <a:picLocks noChangeAspect="1" noChangeArrowheads="1" noCrop="1"/>
          </p:cNvPicPr>
          <p:nvPr/>
        </p:nvPicPr>
        <p:blipFill>
          <a:blip r:embed="rId2" cstate="print"/>
          <a:srcRect/>
          <a:stretch>
            <a:fillRect/>
          </a:stretch>
        </p:blipFill>
        <p:spPr bwMode="auto">
          <a:xfrm>
            <a:off x="2133600" y="1593340"/>
            <a:ext cx="5029200" cy="526466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Autofit/>
          </a:bodyPr>
          <a:lstStyle/>
          <a:p>
            <a:r>
              <a:rPr lang="en-US" sz="5400" b="1" dirty="0" smtClean="0"/>
              <a:t>So what are the various points you can think of to describe a cell?</a:t>
            </a:r>
            <a:endParaRPr lang="en-US" sz="5400" b="1"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642</TotalTime>
  <Words>1628</Words>
  <Application>Microsoft Office PowerPoint</Application>
  <PresentationFormat>On-screen Show (4:3)</PresentationFormat>
  <Paragraphs>285</Paragraphs>
  <Slides>65</Slides>
  <Notes>10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Solstice</vt:lpstr>
      <vt:lpstr>Cell Structure  &amp; Function</vt:lpstr>
      <vt:lpstr>Describe this picture. What is the basic substance required to make this structure.?</vt:lpstr>
      <vt:lpstr>BRICKS ACT AS BUILDING BLOCKS TO CREAT THE BRICK BUILDING. </vt:lpstr>
      <vt:lpstr>What are we made up of?</vt:lpstr>
      <vt:lpstr>Slide 5</vt:lpstr>
      <vt:lpstr>So what is the definition of a cell??</vt:lpstr>
      <vt:lpstr>Slide 7</vt:lpstr>
      <vt:lpstr>What do you think the ‘building block of a dog is ?</vt:lpstr>
      <vt:lpstr>So what are the various points you can think of to describe a cell?</vt:lpstr>
      <vt:lpstr>Cell Theory</vt:lpstr>
      <vt:lpstr>Refined Definition of Cell</vt:lpstr>
      <vt:lpstr>Pay close attention to the Video clip and write down important points into your Class work notebook.</vt:lpstr>
      <vt:lpstr>Slide 13</vt:lpstr>
      <vt:lpstr>Slide 14</vt:lpstr>
      <vt:lpstr>Slide 15</vt:lpstr>
      <vt:lpstr>Slide 16</vt:lpstr>
      <vt:lpstr>Slide 17</vt:lpstr>
      <vt:lpstr>Examples of Cells</vt:lpstr>
      <vt:lpstr>Slide 19</vt:lpstr>
      <vt:lpstr>“Typical” Animal Cell</vt:lpstr>
      <vt:lpstr>“Typical” Plant Cell</vt:lpstr>
      <vt:lpstr>Cell Parts</vt:lpstr>
      <vt:lpstr>Surrounding the Cell</vt:lpstr>
      <vt:lpstr>Cell Membrane</vt:lpstr>
      <vt:lpstr>Cell Wall</vt:lpstr>
      <vt:lpstr>Inside the Cell</vt:lpstr>
      <vt:lpstr>Nucleus </vt:lpstr>
      <vt:lpstr>Cytoplasm</vt:lpstr>
      <vt:lpstr>Mitochondria</vt:lpstr>
      <vt:lpstr>Vacuoles</vt:lpstr>
      <vt:lpstr>Chloroplast</vt:lpstr>
      <vt:lpstr>Plant &amp; Animal Cells</vt:lpstr>
      <vt:lpstr>Slide 33</vt:lpstr>
      <vt:lpstr>Microscope Timeline</vt:lpstr>
      <vt:lpstr>Slide 35</vt:lpstr>
      <vt:lpstr>Slide 36</vt:lpstr>
      <vt:lpstr>Antonie Philips van Leeuwenhoek with the microscope he invented. 1674</vt:lpstr>
      <vt:lpstr>Slide 38</vt:lpstr>
      <vt:lpstr>1831</vt:lpstr>
      <vt:lpstr>1838                       1839</vt:lpstr>
      <vt:lpstr>Rudolf  Virchow   1858</vt:lpstr>
      <vt:lpstr>MICROSCOPE</vt:lpstr>
      <vt:lpstr>How to use a microscope</vt:lpstr>
      <vt:lpstr>Slide 44</vt:lpstr>
      <vt:lpstr>SPECIALISED CELLS</vt:lpstr>
      <vt:lpstr>Describe the cell's shape and how it helps it do it job.</vt:lpstr>
      <vt:lpstr>Describe the cell's shape and how it helps it do it job.</vt:lpstr>
      <vt:lpstr>Red blood cells transport oxygen</vt:lpstr>
      <vt:lpstr>Red Blood Cell</vt:lpstr>
      <vt:lpstr>Describe the cell's shape and how it helps it do it job.</vt:lpstr>
      <vt:lpstr>Describe the cell's shape and how it helps it do it job.</vt:lpstr>
      <vt:lpstr>Nerve Cell (neurone)</vt:lpstr>
      <vt:lpstr>Slide 53</vt:lpstr>
      <vt:lpstr>Describe the cell's shape and how it helps it do it job.</vt:lpstr>
      <vt:lpstr>Describe the cell's shape and how it helps it do it job.</vt:lpstr>
      <vt:lpstr>Palisade Cell</vt:lpstr>
      <vt:lpstr>Slide 57</vt:lpstr>
      <vt:lpstr>VIDEO</vt:lpstr>
      <vt:lpstr>Describe the cell's shape and how it helps it do it job.</vt:lpstr>
      <vt:lpstr>Describe the cell's shape and how it helps it do it job.</vt:lpstr>
      <vt:lpstr>Root Hair Cell</vt:lpstr>
      <vt:lpstr>Root hair cells absorb minerals and water from the soil</vt:lpstr>
      <vt:lpstr>Slide 63</vt:lpstr>
      <vt:lpstr>Slide 64</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  &amp; Function</dc:title>
  <dc:creator>varsgemini</dc:creator>
  <cp:lastModifiedBy>PARAND</cp:lastModifiedBy>
  <cp:revision>42</cp:revision>
  <dcterms:modified xsi:type="dcterms:W3CDTF">2011-08-29T17:12:39Z</dcterms:modified>
</cp:coreProperties>
</file>