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3" r:id="rId7"/>
    <p:sldId id="264" r:id="rId8"/>
    <p:sldId id="266" r:id="rId9"/>
    <p:sldId id="267" r:id="rId10"/>
    <p:sldId id="283" r:id="rId11"/>
    <p:sldId id="268" r:id="rId12"/>
    <p:sldId id="269" r:id="rId13"/>
    <p:sldId id="274" r:id="rId14"/>
    <p:sldId id="271" r:id="rId15"/>
    <p:sldId id="284" r:id="rId16"/>
    <p:sldId id="276" r:id="rId17"/>
    <p:sldId id="278" r:id="rId18"/>
    <p:sldId id="277" r:id="rId19"/>
    <p:sldId id="282" r:id="rId20"/>
    <p:sldId id="281" r:id="rId21"/>
    <p:sldId id="279" r:id="rId22"/>
    <p:sldId id="280" r:id="rId23"/>
    <p:sldId id="289" r:id="rId24"/>
    <p:sldId id="286" r:id="rId25"/>
    <p:sldId id="285" r:id="rId26"/>
    <p:sldId id="290" r:id="rId27"/>
    <p:sldId id="287" r:id="rId28"/>
    <p:sldId id="288"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6C0FC88-8976-4E55-9FE7-841EB72ACAC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C0FC88-8976-4E55-9FE7-841EB72ACAC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6C0FC88-8976-4E55-9FE7-841EB72ACAC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CF2179-B617-4E4B-9206-A20941C4664B}" type="datetimeFigureOut">
              <a:rPr lang="en-US" smtClean="0"/>
              <a:pPr/>
              <a:t>10-Oct-11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C0FC88-8976-4E55-9FE7-841EB72AC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CCF2179-B617-4E4B-9206-A20941C4664B}" type="datetimeFigureOut">
              <a:rPr lang="en-US" smtClean="0"/>
              <a:pPr/>
              <a:t>10-Oct-11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6C0FC88-8976-4E55-9FE7-841EB72AC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CCF2179-B617-4E4B-9206-A20941C4664B}" type="datetimeFigureOut">
              <a:rPr lang="en-US" smtClean="0"/>
              <a:pPr/>
              <a:t>10-Oct-11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6C0FC88-8976-4E55-9FE7-841EB72ACA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1676400" y="4191000"/>
            <a:ext cx="6191250" cy="1039813"/>
          </a:xfrm>
          <a:prstGeom prst="rect">
            <a:avLst/>
          </a:prstGeom>
        </p:spPr>
        <p:txBody>
          <a:bodyPr wrap="none" fromWordArt="1">
            <a:prstTxWarp prst="textDoubleWave1">
              <a:avLst>
                <a:gd name="adj1" fmla="val 6500"/>
                <a:gd name="adj2" fmla="val 0"/>
              </a:avLst>
            </a:prstTxWarp>
          </a:bodyPr>
          <a:lstStyle/>
          <a:p>
            <a:pPr algn="ctr"/>
            <a:r>
              <a:rPr lang="en-US" sz="6000" kern="10" spc="-600" dirty="0">
                <a:ln w="12700">
                  <a:solidFill>
                    <a:srgbClr val="FFFF00"/>
                  </a:solidFill>
                  <a:round/>
                  <a:headEnd/>
                  <a:tailEnd/>
                </a:ln>
                <a:effectLst>
                  <a:outerShdw dist="125724" dir="18900000" algn="ctr" rotWithShape="0">
                    <a:srgbClr val="000099"/>
                  </a:outerShdw>
                </a:effectLst>
                <a:latin typeface="Harlow"/>
              </a:rPr>
              <a:t>Animal Adaptations</a:t>
            </a:r>
          </a:p>
        </p:txBody>
      </p:sp>
      <p:sp>
        <p:nvSpPr>
          <p:cNvPr id="2053" name="Rectangle 5"/>
          <p:cNvSpPr>
            <a:spLocks noChangeArrowheads="1"/>
          </p:cNvSpPr>
          <p:nvPr/>
        </p:nvSpPr>
        <p:spPr bwMode="auto">
          <a:xfrm>
            <a:off x="457200" y="304800"/>
            <a:ext cx="8305800" cy="6248400"/>
          </a:xfrm>
          <a:prstGeom prst="rect">
            <a:avLst/>
          </a:prstGeom>
          <a:noFill/>
          <a:ln w="57150" cmpd="thickThin">
            <a:solidFill>
              <a:schemeClr val="tx1"/>
            </a:solidFill>
            <a:miter lim="800000"/>
            <a:headEnd/>
            <a:tailEnd/>
          </a:ln>
          <a:effectLst/>
        </p:spPr>
        <p:txBody>
          <a:bodyPr wrap="none" anchor="ctr"/>
          <a:lstStyle/>
          <a:p>
            <a:endParaRPr lang="en-US" dirty="0"/>
          </a:p>
        </p:txBody>
      </p:sp>
      <p:pic>
        <p:nvPicPr>
          <p:cNvPr id="2054" name="Picture 6" descr="animal-camouflage-1"/>
          <p:cNvPicPr>
            <a:picLocks noChangeAspect="1" noChangeArrowheads="1"/>
          </p:cNvPicPr>
          <p:nvPr/>
        </p:nvPicPr>
        <p:blipFill>
          <a:blip r:embed="rId2" cstate="print"/>
          <a:srcRect/>
          <a:stretch>
            <a:fillRect/>
          </a:stretch>
        </p:blipFill>
        <p:spPr bwMode="auto">
          <a:xfrm>
            <a:off x="2743200" y="685800"/>
            <a:ext cx="4267200" cy="2817813"/>
          </a:xfrm>
          <a:prstGeom prst="rect">
            <a:avLst/>
          </a:prstGeom>
          <a:noFill/>
        </p:spPr>
      </p:pic>
      <p:sp>
        <p:nvSpPr>
          <p:cNvPr id="2055" name="Text Box 7"/>
          <p:cNvSpPr txBox="1">
            <a:spLocks noChangeArrowheads="1"/>
          </p:cNvSpPr>
          <p:nvPr/>
        </p:nvSpPr>
        <p:spPr bwMode="auto">
          <a:xfrm>
            <a:off x="1828800" y="1600200"/>
            <a:ext cx="1981200" cy="457200"/>
          </a:xfrm>
          <a:prstGeom prst="rect">
            <a:avLst/>
          </a:prstGeom>
          <a:noFill/>
          <a:ln w="9525">
            <a:noFill/>
            <a:miter lim="800000"/>
            <a:headEnd/>
            <a:tailEnd/>
          </a:ln>
          <a:effectLst/>
        </p:spPr>
        <p:txBody>
          <a:bodyPr>
            <a:spAutoFit/>
          </a:bodyPr>
          <a:lstStyle/>
          <a:p>
            <a:pPr>
              <a:spcBef>
                <a:spcPct val="50000"/>
              </a:spcBef>
            </a:pPr>
            <a:r>
              <a:rPr lang="en-US" dirty="0"/>
              <a:t>toad</a:t>
            </a:r>
          </a:p>
        </p:txBody>
      </p:sp>
      <p:sp>
        <p:nvSpPr>
          <p:cNvPr id="2056" name="Line 8"/>
          <p:cNvSpPr>
            <a:spLocks noChangeShapeType="1"/>
          </p:cNvSpPr>
          <p:nvPr/>
        </p:nvSpPr>
        <p:spPr bwMode="auto">
          <a:xfrm>
            <a:off x="2514600" y="1828800"/>
            <a:ext cx="1676400" cy="0"/>
          </a:xfrm>
          <a:prstGeom prst="line">
            <a:avLst/>
          </a:prstGeom>
          <a:noFill/>
          <a:ln w="57150">
            <a:solidFill>
              <a:schemeClr val="tx1"/>
            </a:solidFill>
            <a:prstDash val="lgDash"/>
            <a:round/>
            <a:headEnd/>
            <a:tailEnd type="triangle" w="med" len="med"/>
          </a:ln>
          <a:effectLst/>
        </p:spPr>
        <p:txBody>
          <a:bodyPr/>
          <a:lstStyle/>
          <a:p>
            <a:endParaRPr lang="en-US" dirty="0"/>
          </a:p>
        </p:txBody>
      </p:sp>
    </p:spTree>
  </p:cSld>
  <p:clrMapOvr>
    <a:masterClrMapping/>
  </p:clrMapOvr>
  <p:transition spd="med" advClick="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par>
                          <p:cTn id="8" fill="hold">
                            <p:stCondLst>
                              <p:cond delay="2500"/>
                            </p:stCondLst>
                            <p:childTnLst>
                              <p:par>
                                <p:cTn id="9" presetID="2" presetClass="entr" presetSubtype="8"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0-#ppt_w/2"/>
                                          </p:val>
                                        </p:tav>
                                        <p:tav tm="100000">
                                          <p:val>
                                            <p:strVal val="#ppt_x"/>
                                          </p:val>
                                        </p:tav>
                                      </p:tavLst>
                                    </p:anim>
                                    <p:anim calcmode="lin" valueType="num">
                                      <p:cBhvr additive="base">
                                        <p:cTn id="12" dur="500" fill="hold"/>
                                        <p:tgtEl>
                                          <p:spTgt spid="2054"/>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3000"/>
                                  </p:stCondLst>
                                  <p:childTnLst>
                                    <p:set>
                                      <p:cBhvr>
                                        <p:cTn id="15" dur="1" fill="hold">
                                          <p:stCondLst>
                                            <p:cond delay="0"/>
                                          </p:stCondLst>
                                        </p:cTn>
                                        <p:tgtEl>
                                          <p:spTgt spid="2055"/>
                                        </p:tgtEl>
                                        <p:attrNameLst>
                                          <p:attrName>style.visibility</p:attrName>
                                        </p:attrNameLst>
                                      </p:cBhvr>
                                      <p:to>
                                        <p:strVal val="visible"/>
                                      </p:to>
                                    </p:set>
                                    <p:anim calcmode="lin" valueType="num">
                                      <p:cBhvr additive="base">
                                        <p:cTn id="16" dur="500" fill="hold"/>
                                        <p:tgtEl>
                                          <p:spTgt spid="2055"/>
                                        </p:tgtEl>
                                        <p:attrNameLst>
                                          <p:attrName>ppt_x</p:attrName>
                                        </p:attrNameLst>
                                      </p:cBhvr>
                                      <p:tavLst>
                                        <p:tav tm="0">
                                          <p:val>
                                            <p:strVal val="0-#ppt_w/2"/>
                                          </p:val>
                                        </p:tav>
                                        <p:tav tm="100000">
                                          <p:val>
                                            <p:strVal val="#ppt_x"/>
                                          </p:val>
                                        </p:tav>
                                      </p:tavLst>
                                    </p:anim>
                                    <p:anim calcmode="lin" valueType="num">
                                      <p:cBhvr additive="base">
                                        <p:cTn id="17" dur="500" fill="hold"/>
                                        <p:tgtEl>
                                          <p:spTgt spid="2055"/>
                                        </p:tgtEl>
                                        <p:attrNameLst>
                                          <p:attrName>ppt_y</p:attrName>
                                        </p:attrNameLst>
                                      </p:cBhvr>
                                      <p:tavLst>
                                        <p:tav tm="0">
                                          <p:val>
                                            <p:strVal val="#ppt_y"/>
                                          </p:val>
                                        </p:tav>
                                        <p:tav tm="100000">
                                          <p:val>
                                            <p:strVal val="#ppt_y"/>
                                          </p:val>
                                        </p:tav>
                                      </p:tavLst>
                                    </p:anim>
                                  </p:childTnLst>
                                </p:cTn>
                              </p:par>
                            </p:childTnLst>
                          </p:cTn>
                        </p:par>
                        <p:par>
                          <p:cTn id="18" fill="hold">
                            <p:stCondLst>
                              <p:cond delay="6500"/>
                            </p:stCondLst>
                            <p:childTnLst>
                              <p:par>
                                <p:cTn id="19" presetID="2" presetClass="entr" presetSubtype="8" fill="hold" grpId="0" nodeType="after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0-#ppt_w/2"/>
                                          </p:val>
                                        </p:tav>
                                        <p:tav tm="100000">
                                          <p:val>
                                            <p:strVal val="#ppt_x"/>
                                          </p:val>
                                        </p:tav>
                                      </p:tavLst>
                                    </p:anim>
                                    <p:anim calcmode="lin" valueType="num">
                                      <p:cBhvr additive="base">
                                        <p:cTn id="22"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5" grpId="0" autoUpdateAnimBg="0"/>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a:t>
            </a:r>
            <a:endParaRPr lang="en-US"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ADAPTATIONS OF AN ELEPHANT       </a:t>
            </a:r>
            <a:r>
              <a:rPr lang="en-US" sz="6000" dirty="0" smtClean="0">
                <a:solidFill>
                  <a:srgbClr val="00FF00"/>
                </a:solidFill>
                <a:latin typeface="Bauhaus 93" pitchFamily="82" charset="0"/>
              </a:rPr>
              <a:t>Lifespan</a:t>
            </a:r>
            <a:endParaRPr lang="en-US" sz="4400" dirty="0">
              <a:solidFill>
                <a:srgbClr val="00FF00"/>
              </a:solidFill>
              <a:latin typeface="Bauhaus 93" pitchFamily="82" charset="0"/>
            </a:endParaRPr>
          </a:p>
        </p:txBody>
      </p:sp>
      <p:sp>
        <p:nvSpPr>
          <p:cNvPr id="3" name="Content Placeholder 2"/>
          <p:cNvSpPr>
            <a:spLocks noGrp="1"/>
          </p:cNvSpPr>
          <p:nvPr>
            <p:ph idx="1"/>
          </p:nvPr>
        </p:nvSpPr>
        <p:spPr>
          <a:xfrm>
            <a:off x="381000" y="1981200"/>
            <a:ext cx="7620000" cy="1752600"/>
          </a:xfrm>
        </p:spPr>
        <p:txBody>
          <a:bodyPr>
            <a:normAutofit/>
          </a:bodyPr>
          <a:lstStyle/>
          <a:p>
            <a:pPr>
              <a:buFont typeface="Wingdings" pitchFamily="2" charset="2"/>
              <a:buChar char="Ø"/>
            </a:pPr>
            <a:r>
              <a:rPr lang="en-US" dirty="0" smtClean="0">
                <a:solidFill>
                  <a:srgbClr val="4347DD"/>
                </a:solidFill>
              </a:rPr>
              <a:t>African Elephants can live to be 60 years old</a:t>
            </a:r>
          </a:p>
          <a:p>
            <a:pPr>
              <a:buFont typeface="Wingdings" pitchFamily="2" charset="2"/>
              <a:buChar char="Ø"/>
            </a:pPr>
            <a:r>
              <a:rPr lang="en-US" dirty="0" smtClean="0"/>
              <a:t>Elephants are endangered</a:t>
            </a:r>
            <a:r>
              <a:rPr lang="en-US" dirty="0" smtClean="0">
                <a:solidFill>
                  <a:srgbClr val="4347DD"/>
                </a:solidFill>
              </a:rPr>
              <a:t>.</a:t>
            </a:r>
            <a:endParaRPr lang="en-US" dirty="0">
              <a:solidFill>
                <a:srgbClr val="4347DD"/>
              </a:solidFill>
            </a:endParaRPr>
          </a:p>
        </p:txBody>
      </p:sp>
      <p:pic>
        <p:nvPicPr>
          <p:cNvPr id="12290" name="Picture 2" descr="http://www.supercoloring.com/wp-content/main/2010_03/old-elephant-coloring-page.gif"/>
          <p:cNvPicPr>
            <a:picLocks noChangeAspect="1" noChangeArrowheads="1"/>
          </p:cNvPicPr>
          <p:nvPr/>
        </p:nvPicPr>
        <p:blipFill>
          <a:blip r:embed="rId2" cstate="print"/>
          <a:srcRect/>
          <a:stretch>
            <a:fillRect/>
          </a:stretch>
        </p:blipFill>
        <p:spPr bwMode="auto">
          <a:xfrm>
            <a:off x="5105400" y="3048000"/>
            <a:ext cx="3333750" cy="3333750"/>
          </a:xfrm>
          <a:prstGeom prst="rect">
            <a:avLst/>
          </a:prstGeom>
          <a:noFill/>
        </p:spPr>
      </p:pic>
      <p:pic>
        <p:nvPicPr>
          <p:cNvPr id="12292" name="Picture 4" descr="http://photography.nationalgeographic.com/staticfiles/NGS/Shared/StaticFiles/Photography/Images/POD/b/baby-elephant-504777-lw.jpg"/>
          <p:cNvPicPr>
            <a:picLocks noChangeAspect="1" noChangeArrowheads="1"/>
          </p:cNvPicPr>
          <p:nvPr/>
        </p:nvPicPr>
        <p:blipFill>
          <a:blip r:embed="rId3" cstate="print"/>
          <a:srcRect/>
          <a:stretch>
            <a:fillRect/>
          </a:stretch>
        </p:blipFill>
        <p:spPr bwMode="auto">
          <a:xfrm>
            <a:off x="457200" y="3429000"/>
            <a:ext cx="3759200" cy="2819400"/>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solidFill>
                  <a:srgbClr val="00FF00"/>
                </a:solidFill>
                <a:latin typeface="Goudy Stout" pitchFamily="18" charset="0"/>
              </a:rPr>
              <a:t>Climate</a:t>
            </a:r>
            <a:endParaRPr lang="en-US" dirty="0">
              <a:solidFill>
                <a:srgbClr val="00FF00"/>
              </a:solidFill>
              <a:latin typeface="Goudy Stout"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DC10D2"/>
                </a:solidFill>
              </a:rPr>
              <a:t>An African Elephants Climate is in the Desert,</a:t>
            </a:r>
          </a:p>
          <a:p>
            <a:pPr>
              <a:buNone/>
            </a:pPr>
            <a:r>
              <a:rPr lang="en-US" dirty="0" smtClean="0">
                <a:solidFill>
                  <a:srgbClr val="DC10D2"/>
                </a:solidFill>
              </a:rPr>
              <a:t> it is hot and dry and it rarely rains</a:t>
            </a:r>
          </a:p>
          <a:p>
            <a:pPr>
              <a:buNone/>
            </a:pPr>
            <a:endParaRPr lang="en-US" dirty="0">
              <a:solidFill>
                <a:srgbClr val="DC10D2"/>
              </a:solidFill>
            </a:endParaRPr>
          </a:p>
        </p:txBody>
      </p:sp>
      <p:pic>
        <p:nvPicPr>
          <p:cNvPr id="11266" name="Picture 2" descr="http://elephantivoryproject.org/wp-content/uploads/2010/10/RangeMap_elephant_550x400.jpg"/>
          <p:cNvPicPr>
            <a:picLocks noChangeAspect="1" noChangeArrowheads="1"/>
          </p:cNvPicPr>
          <p:nvPr/>
        </p:nvPicPr>
        <p:blipFill>
          <a:blip r:embed="rId2" cstate="print"/>
          <a:srcRect/>
          <a:stretch>
            <a:fillRect/>
          </a:stretch>
        </p:blipFill>
        <p:spPr bwMode="auto">
          <a:xfrm>
            <a:off x="4876800" y="3581400"/>
            <a:ext cx="4111625" cy="2990273"/>
          </a:xfrm>
          <a:prstGeom prst="rect">
            <a:avLst/>
          </a:prstGeom>
          <a:noFill/>
        </p:spPr>
      </p:pic>
      <p:pic>
        <p:nvPicPr>
          <p:cNvPr id="11268" name="Picture 4" descr="http://upload.wikimedia.org/wikipedia/commons/7/77/Desert_elephants_in_the_Huab_River.jpg"/>
          <p:cNvPicPr>
            <a:picLocks noChangeAspect="1" noChangeArrowheads="1"/>
          </p:cNvPicPr>
          <p:nvPr/>
        </p:nvPicPr>
        <p:blipFill>
          <a:blip r:embed="rId3" cstate="print"/>
          <a:srcRect/>
          <a:stretch>
            <a:fillRect/>
          </a:stretch>
        </p:blipFill>
        <p:spPr bwMode="auto">
          <a:xfrm>
            <a:off x="152400" y="3657600"/>
            <a:ext cx="4568764" cy="3048000"/>
          </a:xfrm>
          <a:prstGeom prst="rect">
            <a:avLst/>
          </a:prstGeom>
          <a:noFill/>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t1.gstatic.com/images?q=tbn:ANd9GcSnCvpAnYC8ANTUNdgk1y1O5AMfUSFaqgt2rwXHHP4cBKahtcfH0g&amp;t=1"/>
          <p:cNvPicPr>
            <a:picLocks noChangeAspect="1" noChangeArrowheads="1"/>
          </p:cNvPicPr>
          <p:nvPr/>
        </p:nvPicPr>
        <p:blipFill>
          <a:blip r:embed="rId2" cstate="print"/>
          <a:srcRect/>
          <a:stretch>
            <a:fillRect/>
          </a:stretch>
        </p:blipFill>
        <p:spPr bwMode="auto">
          <a:xfrm>
            <a:off x="381000" y="3276600"/>
            <a:ext cx="4213274" cy="3184453"/>
          </a:xfrm>
          <a:prstGeom prst="rect">
            <a:avLst/>
          </a:prstGeom>
          <a:noFill/>
        </p:spPr>
      </p:pic>
      <p:pic>
        <p:nvPicPr>
          <p:cNvPr id="5" name="Picture 4" descr="http://t2.gstatic.com/images?q=tbn:ANd9GcRbIH7PTwJTskYmiI3P2zLgR0AR5Pqjzgch5Q3RmYzbdT6D9vv_&amp;t=1"/>
          <p:cNvPicPr>
            <a:picLocks noChangeAspect="1" noChangeArrowheads="1"/>
          </p:cNvPicPr>
          <p:nvPr/>
        </p:nvPicPr>
        <p:blipFill>
          <a:blip r:embed="rId3" cstate="print"/>
          <a:srcRect/>
          <a:stretch>
            <a:fillRect/>
          </a:stretch>
        </p:blipFill>
        <p:spPr bwMode="auto">
          <a:xfrm>
            <a:off x="4953000" y="2971800"/>
            <a:ext cx="3276600" cy="3552445"/>
          </a:xfrm>
          <a:prstGeom prst="rect">
            <a:avLst/>
          </a:prstGeom>
          <a:noFill/>
        </p:spPr>
      </p:pic>
      <p:pic>
        <p:nvPicPr>
          <p:cNvPr id="6" name="Picture 2" descr="http://www.elephants.com/tarra/photos/tarrabio2.jpg"/>
          <p:cNvPicPr>
            <a:picLocks noChangeAspect="1" noChangeArrowheads="1"/>
          </p:cNvPicPr>
          <p:nvPr/>
        </p:nvPicPr>
        <p:blipFill>
          <a:blip r:embed="rId4" cstate="print"/>
          <a:srcRect/>
          <a:stretch>
            <a:fillRect/>
          </a:stretch>
        </p:blipFill>
        <p:spPr bwMode="auto">
          <a:xfrm>
            <a:off x="4572000" y="0"/>
            <a:ext cx="4267200" cy="3329619"/>
          </a:xfrm>
          <a:prstGeom prst="rect">
            <a:avLst/>
          </a:prstGeom>
          <a:noFill/>
        </p:spPr>
      </p:pic>
      <p:pic>
        <p:nvPicPr>
          <p:cNvPr id="7" name="Picture 2" descr="http://www.africansafarilady.com/Movies/movieimages/_MG_4275.jpg"/>
          <p:cNvPicPr>
            <a:picLocks noChangeAspect="1" noChangeArrowheads="1"/>
          </p:cNvPicPr>
          <p:nvPr/>
        </p:nvPicPr>
        <p:blipFill>
          <a:blip r:embed="rId5" cstate="print"/>
          <a:srcRect/>
          <a:stretch>
            <a:fillRect/>
          </a:stretch>
        </p:blipFill>
        <p:spPr bwMode="auto">
          <a:xfrm>
            <a:off x="304799" y="381000"/>
            <a:ext cx="4220659" cy="2819400"/>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00FF00"/>
                </a:solidFill>
                <a:latin typeface="Tekton Pro Ext" pitchFamily="34" charset="0"/>
              </a:rPr>
              <a:t>Adaptations</a:t>
            </a:r>
            <a:endParaRPr lang="en-US" dirty="0">
              <a:solidFill>
                <a:srgbClr val="00FF00"/>
              </a:solidFill>
              <a:latin typeface="Tekton Pro Ext" pitchFamily="34" charset="0"/>
            </a:endParaRPr>
          </a:p>
        </p:txBody>
      </p:sp>
      <p:sp>
        <p:nvSpPr>
          <p:cNvPr id="3" name="Content Placeholder 2"/>
          <p:cNvSpPr>
            <a:spLocks noGrp="1"/>
          </p:cNvSpPr>
          <p:nvPr>
            <p:ph idx="1"/>
          </p:nvPr>
        </p:nvSpPr>
        <p:spPr>
          <a:xfrm>
            <a:off x="0" y="1143000"/>
            <a:ext cx="9144000" cy="5715000"/>
          </a:xfrm>
        </p:spPr>
        <p:txBody>
          <a:bodyPr>
            <a:normAutofit fontScale="25000" lnSpcReduction="20000"/>
          </a:bodyPr>
          <a:lstStyle/>
          <a:p>
            <a:pPr>
              <a:buFont typeface="Wingdings" pitchFamily="2" charset="2"/>
              <a:buChar char="Ø"/>
            </a:pPr>
            <a:r>
              <a:rPr lang="en-US" sz="9600" dirty="0" smtClean="0">
                <a:latin typeface="Times New Roman" pitchFamily="18" charset="0"/>
                <a:cs typeface="Times New Roman" pitchFamily="18" charset="0"/>
              </a:rPr>
              <a:t>Long trunks help them to eat or take a bath. The trunk helps the elephant to reach food in difficult to get places and place it in its mouth. They use their trunks to spray water on themselves to keep cool.</a:t>
            </a:r>
          </a:p>
          <a:p>
            <a:pPr>
              <a:buNone/>
            </a:pPr>
            <a:r>
              <a:rPr lang="en-US" sz="9600" dirty="0" smtClean="0">
                <a:latin typeface="Times New Roman" pitchFamily="18" charset="0"/>
                <a:cs typeface="Times New Roman" pitchFamily="18" charset="0"/>
              </a:rPr>
              <a:t> </a:t>
            </a:r>
          </a:p>
          <a:p>
            <a:pPr>
              <a:buFont typeface="Wingdings" pitchFamily="2" charset="2"/>
              <a:buChar char="Ø"/>
            </a:pPr>
            <a:r>
              <a:rPr lang="en-US" sz="9600" dirty="0" smtClean="0">
                <a:latin typeface="Times New Roman" pitchFamily="18" charset="0"/>
                <a:cs typeface="Times New Roman" pitchFamily="18" charset="0"/>
              </a:rPr>
              <a:t>Sharp tusks help it scare away predators. </a:t>
            </a:r>
            <a:r>
              <a:rPr lang="en-US" sz="9600" dirty="0" smtClean="0"/>
              <a:t>Tusks are elongated and grow throughout the lifetime. They are used for carrying and gathering food as well as weapons.</a:t>
            </a:r>
          </a:p>
          <a:p>
            <a:pPr>
              <a:buFont typeface="Wingdings" pitchFamily="2" charset="2"/>
              <a:buChar char="Ø"/>
            </a:pPr>
            <a:endParaRPr lang="en-US" sz="9600" dirty="0" smtClean="0">
              <a:latin typeface="Times New Roman" pitchFamily="18" charset="0"/>
              <a:cs typeface="Times New Roman" pitchFamily="18" charset="0"/>
            </a:endParaRPr>
          </a:p>
          <a:p>
            <a:pPr>
              <a:buFont typeface="Wingdings" pitchFamily="2" charset="2"/>
              <a:buChar char="Ø"/>
            </a:pPr>
            <a:r>
              <a:rPr lang="en-US" sz="9600" dirty="0" smtClean="0">
                <a:latin typeface="Times New Roman" pitchFamily="18" charset="0"/>
                <a:cs typeface="Times New Roman" pitchFamily="18" charset="0"/>
              </a:rPr>
              <a:t>Big ears can be used to fan itself to bring it’s temperature down. Also it’s ears help  it hear any danger coming.</a:t>
            </a:r>
          </a:p>
          <a:p>
            <a:pPr>
              <a:buFont typeface="Wingdings" pitchFamily="2" charset="2"/>
              <a:buChar char="Ø"/>
            </a:pPr>
            <a:endParaRPr lang="en-US" sz="9600" dirty="0" smtClean="0">
              <a:latin typeface="Times New Roman" pitchFamily="18" charset="0"/>
              <a:cs typeface="Times New Roman" pitchFamily="18" charset="0"/>
            </a:endParaRPr>
          </a:p>
          <a:p>
            <a:pPr>
              <a:buFont typeface="Wingdings" pitchFamily="2" charset="2"/>
              <a:buChar char="Ø"/>
            </a:pPr>
            <a:r>
              <a:rPr lang="en-US" sz="9600" dirty="0" smtClean="0">
                <a:latin typeface="Times New Roman" pitchFamily="18" charset="0"/>
                <a:cs typeface="Times New Roman" pitchFamily="18" charset="0"/>
              </a:rPr>
              <a:t>Elephants have massive bones, this allows them to have a maximum amount of support for their big weight</a:t>
            </a:r>
          </a:p>
          <a:p>
            <a:pPr>
              <a:buNone/>
            </a:pPr>
            <a:endParaRPr lang="en-US" sz="9600" dirty="0" smtClean="0">
              <a:latin typeface="Times New Roman" pitchFamily="18" charset="0"/>
              <a:cs typeface="Times New Roman" pitchFamily="18" charset="0"/>
            </a:endParaRPr>
          </a:p>
          <a:p>
            <a:pPr>
              <a:buFont typeface="Wingdings" pitchFamily="2" charset="2"/>
              <a:buChar char="Ø"/>
            </a:pPr>
            <a:r>
              <a:rPr lang="en-US" sz="9600" dirty="0" smtClean="0"/>
              <a:t>Vision </a:t>
            </a:r>
            <a:r>
              <a:rPr lang="en-US" sz="9600" dirty="0"/>
              <a:t>is poor. Long lashes and eye lids protect the eyes from dust. </a:t>
            </a:r>
            <a:br>
              <a:rPr lang="en-US" sz="9600" dirty="0"/>
            </a:br>
            <a:r>
              <a:rPr lang="en-US" sz="9600" dirty="0"/>
              <a:t>Hearing is acute</a:t>
            </a:r>
          </a:p>
          <a:p>
            <a:pPr>
              <a:buFont typeface="Wingdings" pitchFamily="2" charset="2"/>
              <a:buChar char="Ø"/>
            </a:pPr>
            <a:endParaRPr lang="en-US" sz="9600" dirty="0" smtClean="0">
              <a:solidFill>
                <a:schemeClr val="accent2"/>
              </a:solidFill>
              <a:latin typeface="Times New Roman" pitchFamily="18" charset="0"/>
              <a:cs typeface="Times New Roman" pitchFamily="18" charset="0"/>
            </a:endParaRPr>
          </a:p>
          <a:p>
            <a:pPr>
              <a:buFont typeface="Wingdings" pitchFamily="2" charset="2"/>
              <a:buChar char="Ø"/>
            </a:pPr>
            <a:endParaRPr lang="en-US" dirty="0" smtClean="0">
              <a:solidFill>
                <a:schemeClr val="bg2">
                  <a:lumMod val="75000"/>
                </a:schemeClr>
              </a:solidFill>
            </a:endParaRPr>
          </a:p>
          <a:p>
            <a:pPr>
              <a:buNone/>
            </a:pPr>
            <a:endParaRPr lang="en-US" dirty="0" smtClean="0"/>
          </a:p>
          <a:p>
            <a:pPr>
              <a:buNone/>
            </a:pPr>
            <a:endParaRPr lang="en-US" dirty="0" smtClean="0"/>
          </a:p>
          <a:p>
            <a:pPr>
              <a:buFont typeface="Wingdings" pitchFamily="2" charset="2"/>
              <a:buChar char="Ø"/>
            </a:pPr>
            <a:endParaRPr lang="en-US" dirty="0"/>
          </a:p>
        </p:txBody>
      </p:sp>
    </p:spTree>
  </p:cSld>
  <p:clrMapOvr>
    <a:masterClrMapping/>
  </p:clrMapOvr>
  <p:transition spd="slow" advClick="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a:t>
            </a:r>
            <a:endParaRPr lang="en-US"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OF A CAMEL</a:t>
            </a:r>
            <a:endParaRPr lang="en-US" dirty="0"/>
          </a:p>
        </p:txBody>
      </p:sp>
      <p:sp>
        <p:nvSpPr>
          <p:cNvPr id="3" name="Content Placeholder 2"/>
          <p:cNvSpPr>
            <a:spLocks noGrp="1"/>
          </p:cNvSpPr>
          <p:nvPr>
            <p:ph idx="1"/>
          </p:nvPr>
        </p:nvSpPr>
        <p:spPr/>
        <p:txBody>
          <a:bodyPr>
            <a:normAutofit lnSpcReduction="10000"/>
          </a:bodyPr>
          <a:lstStyle/>
          <a:p>
            <a:r>
              <a:rPr lang="en-US" b="1" dirty="0"/>
              <a:t>Why do camels have long eyelashes?</a:t>
            </a:r>
            <a:endParaRPr lang="en-US" dirty="0"/>
          </a:p>
          <a:p>
            <a:r>
              <a:rPr lang="en-US" dirty="0"/>
              <a:t>The long eyelashes keep sand out of the camel's eyes.</a:t>
            </a:r>
          </a:p>
          <a:p>
            <a:r>
              <a:rPr lang="en-US" dirty="0"/>
              <a:t>Thick eyebrows shield the eyes from the desert sun. </a:t>
            </a:r>
            <a:br>
              <a:rPr lang="en-US" dirty="0"/>
            </a:br>
            <a:endParaRPr lang="en-US" dirty="0"/>
          </a:p>
          <a:p>
            <a:r>
              <a:rPr lang="en-US" b="1" dirty="0"/>
              <a:t>Why does a camel have nostrils which can close?</a:t>
            </a:r>
            <a:r>
              <a:rPr lang="en-US" dirty="0"/>
              <a:t/>
            </a:r>
            <a:br>
              <a:rPr lang="en-US" dirty="0"/>
            </a:br>
            <a:r>
              <a:rPr lang="en-US" dirty="0"/>
              <a:t>A camels nostrils can close so it doesn't get sand up its nose.</a:t>
            </a:r>
          </a:p>
          <a:p>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woodlands-junior.kent.sch.uk/Homework/adaptations/camel003.jpg"/>
          <p:cNvPicPr>
            <a:picLocks noChangeAspect="1" noChangeArrowheads="1"/>
          </p:cNvPicPr>
          <p:nvPr/>
        </p:nvPicPr>
        <p:blipFill>
          <a:blip r:embed="rId2" cstate="print"/>
          <a:srcRect/>
          <a:stretch>
            <a:fillRect/>
          </a:stretch>
        </p:blipFill>
        <p:spPr bwMode="auto">
          <a:xfrm>
            <a:off x="1295400" y="4038600"/>
            <a:ext cx="3048000" cy="2527611"/>
          </a:xfrm>
          <a:prstGeom prst="rect">
            <a:avLst/>
          </a:prstGeom>
          <a:noFill/>
        </p:spPr>
      </p:pic>
      <p:pic>
        <p:nvPicPr>
          <p:cNvPr id="1028" name="Picture 4" descr="http://www.woodlands-junior.kent.sch.uk/Homework/adaptations/camel001.jpg"/>
          <p:cNvPicPr>
            <a:picLocks noChangeAspect="1" noChangeArrowheads="1"/>
          </p:cNvPicPr>
          <p:nvPr/>
        </p:nvPicPr>
        <p:blipFill>
          <a:blip r:embed="rId3" cstate="print"/>
          <a:srcRect/>
          <a:stretch>
            <a:fillRect/>
          </a:stretch>
        </p:blipFill>
        <p:spPr bwMode="auto">
          <a:xfrm>
            <a:off x="5410200" y="1066800"/>
            <a:ext cx="3429000" cy="2061608"/>
          </a:xfrm>
          <a:prstGeom prst="rect">
            <a:avLst/>
          </a:prstGeom>
          <a:noFill/>
        </p:spPr>
      </p:pic>
      <p:pic>
        <p:nvPicPr>
          <p:cNvPr id="1030" name="Picture 6" descr="http://www.woodlands-junior.kent.sch.uk/Homework/adaptations/camel002.jpg"/>
          <p:cNvPicPr>
            <a:picLocks noChangeAspect="1" noChangeArrowheads="1"/>
          </p:cNvPicPr>
          <p:nvPr/>
        </p:nvPicPr>
        <p:blipFill>
          <a:blip r:embed="rId4" cstate="print"/>
          <a:srcRect/>
          <a:stretch>
            <a:fillRect/>
          </a:stretch>
        </p:blipFill>
        <p:spPr bwMode="auto">
          <a:xfrm>
            <a:off x="5638800" y="3810000"/>
            <a:ext cx="2743200" cy="2695076"/>
          </a:xfrm>
          <a:prstGeom prst="rect">
            <a:avLst/>
          </a:prstGeom>
          <a:noFill/>
        </p:spPr>
      </p:pic>
      <p:pic>
        <p:nvPicPr>
          <p:cNvPr id="1032" name="Picture 8" descr="http://fohn.net/camel-pictures-facts/the-pictures/Arabian-Camel.jpg"/>
          <p:cNvPicPr>
            <a:picLocks noChangeAspect="1" noChangeArrowheads="1"/>
          </p:cNvPicPr>
          <p:nvPr/>
        </p:nvPicPr>
        <p:blipFill>
          <a:blip r:embed="rId5" cstate="print"/>
          <a:srcRect/>
          <a:stretch>
            <a:fillRect/>
          </a:stretch>
        </p:blipFill>
        <p:spPr bwMode="auto">
          <a:xfrm>
            <a:off x="533399" y="457200"/>
            <a:ext cx="4775199" cy="3581400"/>
          </a:xfrm>
          <a:prstGeom prst="rect">
            <a:avLst/>
          </a:prstGeom>
          <a:noFill/>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839200" cy="6553200"/>
          </a:xfrm>
        </p:spPr>
        <p:txBody>
          <a:bodyPr>
            <a:noAutofit/>
          </a:bodyPr>
          <a:lstStyle/>
          <a:p>
            <a:pPr>
              <a:buNone/>
            </a:pPr>
            <a:r>
              <a:rPr lang="en-US" sz="2400" dirty="0" smtClean="0">
                <a:latin typeface="Times New Roman" pitchFamily="18" charset="0"/>
                <a:cs typeface="Times New Roman" pitchFamily="18" charset="0"/>
              </a:rPr>
              <a:t>     1. A </a:t>
            </a:r>
            <a:r>
              <a:rPr lang="en-US" sz="2400" dirty="0">
                <a:latin typeface="Times New Roman" pitchFamily="18" charset="0"/>
                <a:cs typeface="Times New Roman" pitchFamily="18" charset="0"/>
              </a:rPr>
              <a:t>camel can go a week or more without </a:t>
            </a:r>
            <a:r>
              <a:rPr lang="en-US" sz="2400" b="1" dirty="0">
                <a:latin typeface="Times New Roman" pitchFamily="18" charset="0"/>
                <a:cs typeface="Times New Roman" pitchFamily="18" charset="0"/>
              </a:rPr>
              <a:t>water</a:t>
            </a:r>
            <a:r>
              <a:rPr lang="en-US" sz="2400" dirty="0">
                <a:latin typeface="Times New Roman" pitchFamily="18" charset="0"/>
                <a:cs typeface="Times New Roman" pitchFamily="18" charset="0"/>
              </a:rPr>
              <a:t>, and they can last for several months without food. They can drink up to 32 gallons (46 </a:t>
            </a:r>
            <a:r>
              <a:rPr lang="en-US" sz="2400" dirty="0" err="1">
                <a:latin typeface="Times New Roman" pitchFamily="18" charset="0"/>
                <a:cs typeface="Times New Roman" pitchFamily="18" charset="0"/>
              </a:rPr>
              <a:t>litres</a:t>
            </a:r>
            <a:r>
              <a:rPr lang="en-US" sz="2400" dirty="0">
                <a:latin typeface="Times New Roman" pitchFamily="18" charset="0"/>
                <a:cs typeface="Times New Roman" pitchFamily="18" charset="0"/>
              </a:rPr>
              <a:t>) of water at one drinking session!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2. Camels </a:t>
            </a:r>
            <a:r>
              <a:rPr lang="en-US" sz="2400" b="1" dirty="0">
                <a:latin typeface="Times New Roman" pitchFamily="18" charset="0"/>
                <a:cs typeface="Times New Roman" pitchFamily="18" charset="0"/>
              </a:rPr>
              <a:t>store fat</a:t>
            </a:r>
            <a:r>
              <a:rPr lang="en-US" sz="2400" dirty="0">
                <a:latin typeface="Times New Roman" pitchFamily="18" charset="0"/>
                <a:cs typeface="Times New Roman" pitchFamily="18" charset="0"/>
              </a:rPr>
              <a:t> in the hump, not water. The fat can be </a:t>
            </a:r>
            <a:r>
              <a:rPr lang="en-US" sz="2400" dirty="0" err="1">
                <a:latin typeface="Times New Roman" pitchFamily="18" charset="0"/>
                <a:cs typeface="Times New Roman" pitchFamily="18" charset="0"/>
              </a:rPr>
              <a:t>metabolised</a:t>
            </a:r>
            <a:r>
              <a:rPr lang="en-US" sz="2400" dirty="0">
                <a:latin typeface="Times New Roman" pitchFamily="18" charset="0"/>
                <a:cs typeface="Times New Roman" pitchFamily="18" charset="0"/>
              </a:rPr>
              <a:t> for energy.</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3. Unlike most mammals, a healthy camel's </a:t>
            </a:r>
            <a:r>
              <a:rPr lang="en-US" sz="2400" dirty="0" smtClean="0">
                <a:latin typeface="Times New Roman" pitchFamily="18" charset="0"/>
                <a:cs typeface="Times New Roman" pitchFamily="18" charset="0"/>
              </a:rPr>
              <a:t>body</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temperature fluctuates</a:t>
            </a:r>
            <a:r>
              <a:rPr lang="en-US" sz="2400" dirty="0">
                <a:latin typeface="Times New Roman" pitchFamily="18" charset="0"/>
                <a:cs typeface="Times New Roman" pitchFamily="18" charset="0"/>
              </a:rPr>
              <a:t> (changes) throughout the day from 34°C to 41.7°C (93°F-107°F.) This allows the camel to conserve water by not sweating as the environmental temperature rises.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4. Camels </a:t>
            </a:r>
            <a:r>
              <a:rPr lang="en-US" sz="2400" b="1" dirty="0">
                <a:latin typeface="Times New Roman" pitchFamily="18" charset="0"/>
                <a:cs typeface="Times New Roman" pitchFamily="18" charset="0"/>
              </a:rPr>
              <a:t>feet</a:t>
            </a:r>
            <a:r>
              <a:rPr lang="en-US" sz="2400" dirty="0">
                <a:latin typeface="Times New Roman" pitchFamily="18" charset="0"/>
                <a:cs typeface="Times New Roman" pitchFamily="18" charset="0"/>
              </a:rPr>
              <a:t> are wide so they can walk on sand more easily. Their huge feet help them to walk on sand without sinking into it.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5. Camels have </a:t>
            </a:r>
            <a:r>
              <a:rPr lang="en-US" sz="2400" b="1" dirty="0">
                <a:latin typeface="Times New Roman" pitchFamily="18" charset="0"/>
                <a:cs typeface="Times New Roman" pitchFamily="18" charset="0"/>
              </a:rPr>
              <a:t>thick lips</a:t>
            </a:r>
            <a:r>
              <a:rPr lang="en-US" sz="2400" dirty="0">
                <a:latin typeface="Times New Roman" pitchFamily="18" charset="0"/>
                <a:cs typeface="Times New Roman" pitchFamily="18" charset="0"/>
              </a:rPr>
              <a:t> so they can eat the prickly desert plants with out feeling pain.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6. The </a:t>
            </a:r>
            <a:r>
              <a:rPr lang="en-US" sz="2400" b="1"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of their bodies helps them to blend into their environment.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7. Camel's </a:t>
            </a:r>
            <a:r>
              <a:rPr lang="en-US" sz="2400" b="1" dirty="0">
                <a:latin typeface="Times New Roman" pitchFamily="18" charset="0"/>
                <a:cs typeface="Times New Roman" pitchFamily="18" charset="0"/>
              </a:rPr>
              <a:t>ears</a:t>
            </a:r>
            <a:r>
              <a:rPr lang="en-US" sz="2400" dirty="0">
                <a:latin typeface="Times New Roman" pitchFamily="18" charset="0"/>
                <a:cs typeface="Times New Roman" pitchFamily="18" charset="0"/>
              </a:rPr>
              <a:t> are covered with hair, even on the inside. The hair helps keep out sand or dust that might blow into the animal's ears.</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6600" dirty="0" smtClean="0"/>
              <a:t>ADAPTATIONS IN BATS </a:t>
            </a:r>
            <a:endParaRPr lang="en-US" sz="66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47800" y="533400"/>
            <a:ext cx="6248400" cy="946150"/>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Have you ever wondered how animals are able to survive in the wild?</a:t>
            </a:r>
          </a:p>
        </p:txBody>
      </p:sp>
      <p:sp>
        <p:nvSpPr>
          <p:cNvPr id="3075" name="Text Box 3"/>
          <p:cNvSpPr txBox="1">
            <a:spLocks noChangeArrowheads="1"/>
          </p:cNvSpPr>
          <p:nvPr/>
        </p:nvSpPr>
        <p:spPr bwMode="auto">
          <a:xfrm>
            <a:off x="1828800" y="5410200"/>
            <a:ext cx="5334000" cy="1006475"/>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Animals have certain </a:t>
            </a:r>
            <a:r>
              <a:rPr lang="en-US" sz="3200" dirty="0">
                <a:latin typeface="Yukon Font" pitchFamily="2" charset="0"/>
              </a:rPr>
              <a:t>adaptations </a:t>
            </a:r>
            <a:r>
              <a:rPr lang="en-US" sz="2800" dirty="0">
                <a:latin typeface="Yukon Font" pitchFamily="2" charset="0"/>
              </a:rPr>
              <a:t>that help them to survive.</a:t>
            </a:r>
          </a:p>
        </p:txBody>
      </p:sp>
      <p:pic>
        <p:nvPicPr>
          <p:cNvPr id="3077" name="Picture 5" descr="AN01328_"/>
          <p:cNvPicPr>
            <a:picLocks noChangeAspect="1" noChangeArrowheads="1"/>
          </p:cNvPicPr>
          <p:nvPr/>
        </p:nvPicPr>
        <p:blipFill>
          <a:blip r:embed="rId2" cstate="print"/>
          <a:srcRect/>
          <a:stretch>
            <a:fillRect/>
          </a:stretch>
        </p:blipFill>
        <p:spPr bwMode="auto">
          <a:xfrm>
            <a:off x="7162800" y="5105400"/>
            <a:ext cx="1371600" cy="1109663"/>
          </a:xfrm>
          <a:prstGeom prst="rect">
            <a:avLst/>
          </a:prstGeom>
          <a:noFill/>
        </p:spPr>
      </p:pic>
      <p:sp>
        <p:nvSpPr>
          <p:cNvPr id="3078" name="Line 6"/>
          <p:cNvSpPr>
            <a:spLocks noChangeShapeType="1"/>
          </p:cNvSpPr>
          <p:nvPr/>
        </p:nvSpPr>
        <p:spPr bwMode="auto">
          <a:xfrm flipH="1">
            <a:off x="6400800" y="3810000"/>
            <a:ext cx="1295400" cy="1752600"/>
          </a:xfrm>
          <a:prstGeom prst="line">
            <a:avLst/>
          </a:prstGeom>
          <a:noFill/>
          <a:ln w="57150">
            <a:solidFill>
              <a:srgbClr val="FFFF66"/>
            </a:solidFill>
            <a:round/>
            <a:headEnd/>
            <a:tailEnd type="triangle" w="med" len="med"/>
          </a:ln>
          <a:effectLst/>
        </p:spPr>
        <p:txBody>
          <a:bodyPr/>
          <a:lstStyle/>
          <a:p>
            <a:endParaRPr lang="en-US" dirty="0"/>
          </a:p>
        </p:txBody>
      </p:sp>
      <p:pic>
        <p:nvPicPr>
          <p:cNvPr id="3079" name="Picture 7" descr="ZEBRAS"/>
          <p:cNvPicPr>
            <a:picLocks noChangeAspect="1" noChangeArrowheads="1"/>
          </p:cNvPicPr>
          <p:nvPr/>
        </p:nvPicPr>
        <p:blipFill>
          <a:blip r:embed="rId3" cstate="print"/>
          <a:srcRect/>
          <a:stretch>
            <a:fillRect/>
          </a:stretch>
        </p:blipFill>
        <p:spPr bwMode="auto">
          <a:xfrm>
            <a:off x="2133600" y="1600200"/>
            <a:ext cx="4572000" cy="3429000"/>
          </a:xfrm>
          <a:prstGeom prst="rect">
            <a:avLst/>
          </a:prstGeom>
          <a:noFill/>
        </p:spPr>
      </p:pic>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2000"/>
                                  </p:stCondLst>
                                  <p:childTnLst>
                                    <p:set>
                                      <p:cBhvr>
                                        <p:cTn id="11" dur="1" fill="hold">
                                          <p:stCondLst>
                                            <p:cond delay="0"/>
                                          </p:stCondLst>
                                        </p:cTn>
                                        <p:tgtEl>
                                          <p:spTgt spid="3079"/>
                                        </p:tgtEl>
                                        <p:attrNameLst>
                                          <p:attrName>style.visibility</p:attrName>
                                        </p:attrNameLst>
                                      </p:cBhvr>
                                      <p:to>
                                        <p:strVal val="visible"/>
                                      </p:to>
                                    </p:set>
                                    <p:anim calcmode="lin" valueType="num">
                                      <p:cBhvr additive="base">
                                        <p:cTn id="12" dur="500" fill="hold"/>
                                        <p:tgtEl>
                                          <p:spTgt spid="3079"/>
                                        </p:tgtEl>
                                        <p:attrNameLst>
                                          <p:attrName>ppt_x</p:attrName>
                                        </p:attrNameLst>
                                      </p:cBhvr>
                                      <p:tavLst>
                                        <p:tav tm="0">
                                          <p:val>
                                            <p:strVal val="0-#ppt_w/2"/>
                                          </p:val>
                                        </p:tav>
                                        <p:tav tm="100000">
                                          <p:val>
                                            <p:strVal val="#ppt_x"/>
                                          </p:val>
                                        </p:tav>
                                      </p:tavLst>
                                    </p:anim>
                                    <p:anim calcmode="lin" valueType="num">
                                      <p:cBhvr additive="base">
                                        <p:cTn id="13" dur="500" fill="hold"/>
                                        <p:tgtEl>
                                          <p:spTgt spid="3079"/>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4" presetClass="entr" presetSubtype="10" fill="hold" grpId="0" nodeType="afterEffect">
                                  <p:stCondLst>
                                    <p:cond delay="2000"/>
                                  </p:stCondLst>
                                  <p:childTnLst>
                                    <p:set>
                                      <p:cBhvr>
                                        <p:cTn id="16" dur="1" fill="hold">
                                          <p:stCondLst>
                                            <p:cond delay="0"/>
                                          </p:stCondLst>
                                        </p:cTn>
                                        <p:tgtEl>
                                          <p:spTgt spid="3075"/>
                                        </p:tgtEl>
                                        <p:attrNameLst>
                                          <p:attrName>style.visibility</p:attrName>
                                        </p:attrNameLst>
                                      </p:cBhvr>
                                      <p:to>
                                        <p:strVal val="visible"/>
                                      </p:to>
                                    </p:set>
                                    <p:animEffect transition="in" filter="randombar(horizontal)">
                                      <p:cBhvr>
                                        <p:cTn id="17" dur="500"/>
                                        <p:tgtEl>
                                          <p:spTgt spid="3075"/>
                                        </p:tgtEl>
                                      </p:cBhvr>
                                    </p:animEffect>
                                  </p:childTnLst>
                                </p:cTn>
                              </p:par>
                            </p:childTnLst>
                          </p:cTn>
                        </p:par>
                        <p:par>
                          <p:cTn id="18" fill="hold">
                            <p:stCondLst>
                              <p:cond delay="6500"/>
                            </p:stCondLst>
                            <p:childTnLst>
                              <p:par>
                                <p:cTn id="19" presetID="17" presetClass="entr" presetSubtype="10" fill="hold" grpId="0" nodeType="afterEffect">
                                  <p:stCondLst>
                                    <p:cond delay="100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strVal val="#ppt_h"/>
                                          </p:val>
                                        </p:tav>
                                        <p:tav tm="100000">
                                          <p:val>
                                            <p:strVal val="#ppt_h"/>
                                          </p:val>
                                        </p:tav>
                                      </p:tavLst>
                                    </p:anim>
                                  </p:childTnLst>
                                </p:cTn>
                              </p:par>
                            </p:childTnLst>
                          </p:cTn>
                        </p:par>
                        <p:par>
                          <p:cTn id="23" fill="hold">
                            <p:stCondLst>
                              <p:cond delay="8000"/>
                            </p:stCondLst>
                            <p:childTnLst>
                              <p:par>
                                <p:cTn id="24" presetID="15" presetClass="entr" presetSubtype="0" fill="hold" nodeType="afterEffect">
                                  <p:stCondLst>
                                    <p:cond delay="2000"/>
                                  </p:stCondLst>
                                  <p:childTnLst>
                                    <p:set>
                                      <p:cBhvr>
                                        <p:cTn id="25" dur="1" fill="hold">
                                          <p:stCondLst>
                                            <p:cond delay="0"/>
                                          </p:stCondLst>
                                        </p:cTn>
                                        <p:tgtEl>
                                          <p:spTgt spid="3077"/>
                                        </p:tgtEl>
                                        <p:attrNameLst>
                                          <p:attrName>style.visibility</p:attrName>
                                        </p:attrNameLst>
                                      </p:cBhvr>
                                      <p:to>
                                        <p:strVal val="visible"/>
                                      </p:to>
                                    </p:set>
                                    <p:anim calcmode="lin" valueType="num">
                                      <p:cBhvr>
                                        <p:cTn id="26" dur="1000" fill="hold"/>
                                        <p:tgtEl>
                                          <p:spTgt spid="3077"/>
                                        </p:tgtEl>
                                        <p:attrNameLst>
                                          <p:attrName>ppt_w</p:attrName>
                                        </p:attrNameLst>
                                      </p:cBhvr>
                                      <p:tavLst>
                                        <p:tav tm="0">
                                          <p:val>
                                            <p:fltVal val="0"/>
                                          </p:val>
                                        </p:tav>
                                        <p:tav tm="100000">
                                          <p:val>
                                            <p:strVal val="#ppt_w"/>
                                          </p:val>
                                        </p:tav>
                                      </p:tavLst>
                                    </p:anim>
                                    <p:anim calcmode="lin" valueType="num">
                                      <p:cBhvr>
                                        <p:cTn id="27" dur="1000" fill="hold"/>
                                        <p:tgtEl>
                                          <p:spTgt spid="3077"/>
                                        </p:tgtEl>
                                        <p:attrNameLst>
                                          <p:attrName>ppt_h</p:attrName>
                                        </p:attrNameLst>
                                      </p:cBhvr>
                                      <p:tavLst>
                                        <p:tav tm="0">
                                          <p:val>
                                            <p:fltVal val="0"/>
                                          </p:val>
                                        </p:tav>
                                        <p:tav tm="100000">
                                          <p:val>
                                            <p:strVal val="#ppt_h"/>
                                          </p:val>
                                        </p:tav>
                                      </p:tavLst>
                                    </p:anim>
                                    <p:anim calcmode="lin" valueType="num">
                                      <p:cBhvr>
                                        <p:cTn id="28"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746" name="Picture 2" descr="http://bluebison.net/sketchbook/2006/0506/bats_upside_down.jpg"/>
          <p:cNvPicPr>
            <a:picLocks noChangeAspect="1" noChangeArrowheads="1"/>
          </p:cNvPicPr>
          <p:nvPr/>
        </p:nvPicPr>
        <p:blipFill>
          <a:blip r:embed="rId2" cstate="print"/>
          <a:srcRect/>
          <a:stretch>
            <a:fillRect/>
          </a:stretch>
        </p:blipFill>
        <p:spPr bwMode="auto">
          <a:xfrm>
            <a:off x="4648200" y="2886074"/>
            <a:ext cx="3133813" cy="3971926"/>
          </a:xfrm>
          <a:prstGeom prst="rect">
            <a:avLst/>
          </a:prstGeom>
          <a:noFill/>
        </p:spPr>
      </p:pic>
      <p:pic>
        <p:nvPicPr>
          <p:cNvPr id="31748" name="Picture 4" descr="http://t0.gstatic.com/images?q=tbn:ANd9GcSWaxRHmfPxO4aVnAMgVF6Qo_OSd_3k9fTchdwvIBWKarT70jNmyFbuW2RNUQ"/>
          <p:cNvPicPr>
            <a:picLocks noChangeAspect="1" noChangeArrowheads="1"/>
          </p:cNvPicPr>
          <p:nvPr/>
        </p:nvPicPr>
        <p:blipFill>
          <a:blip r:embed="rId3" cstate="print"/>
          <a:srcRect/>
          <a:stretch>
            <a:fillRect/>
          </a:stretch>
        </p:blipFill>
        <p:spPr bwMode="auto">
          <a:xfrm>
            <a:off x="4239721" y="228600"/>
            <a:ext cx="4904279" cy="2952751"/>
          </a:xfrm>
          <a:prstGeom prst="rect">
            <a:avLst/>
          </a:prstGeom>
          <a:noFill/>
        </p:spPr>
      </p:pic>
      <p:pic>
        <p:nvPicPr>
          <p:cNvPr id="31750" name="Picture 6" descr="http://www.topnews.in/files/bat.jpg"/>
          <p:cNvPicPr>
            <a:picLocks noChangeAspect="1" noChangeArrowheads="1"/>
          </p:cNvPicPr>
          <p:nvPr/>
        </p:nvPicPr>
        <p:blipFill>
          <a:blip r:embed="rId4" cstate="print"/>
          <a:srcRect/>
          <a:stretch>
            <a:fillRect/>
          </a:stretch>
        </p:blipFill>
        <p:spPr bwMode="auto">
          <a:xfrm>
            <a:off x="152400" y="1219200"/>
            <a:ext cx="3919764" cy="4695826"/>
          </a:xfrm>
          <a:prstGeom prst="rect">
            <a:avLst/>
          </a:prstGeo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45960"/>
          </a:xfrm>
        </p:spPr>
        <p:txBody>
          <a:bodyPr>
            <a:normAutofit/>
          </a:bodyPr>
          <a:lstStyle/>
          <a:p>
            <a:r>
              <a:rPr lang="en-US" sz="3200" dirty="0" smtClean="0"/>
              <a:t>Bats are nocturnal. They may have evolved this lifestyle to avoid large day-time predators and to eat the large number of nocturnal flying insects, especially moths. </a:t>
            </a:r>
          </a:p>
          <a:p>
            <a:r>
              <a:rPr lang="en-US" sz="3200" dirty="0" smtClean="0"/>
              <a:t>Bats sleep upside down. </a:t>
            </a:r>
          </a:p>
          <a:p>
            <a:r>
              <a:rPr lang="en-US" sz="3200" dirty="0" smtClean="0"/>
              <a:t> This is helpful because unlike birds, bat wing structure is not built for take-off. Bats have to climb to a higher location before beginning flight. By sleeping upside down, they can take off immediately if there is danger. </a:t>
            </a:r>
            <a:endParaRPr lang="en-US" sz="3200" dirty="0"/>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Bats are NOT blind!  Most bats have decent vision. Only 70% of </a:t>
            </a:r>
          </a:p>
          <a:p>
            <a:r>
              <a:rPr lang="en-US" dirty="0" smtClean="0"/>
              <a:t>bats use echolocation and the other 30% have good night vision. </a:t>
            </a:r>
          </a:p>
          <a:p>
            <a:r>
              <a:rPr lang="en-US" dirty="0" smtClean="0"/>
              <a:t>b. Echo: Bats emit sound and listen for the echo that bounces back from an object. From this they can determine many characteristics about the object such as its distance from the bat, direction of </a:t>
            </a:r>
          </a:p>
          <a:p>
            <a:r>
              <a:rPr lang="en-US" dirty="0" smtClean="0"/>
              <a:t>movement, speed and size. </a:t>
            </a:r>
          </a:p>
          <a:p>
            <a:r>
              <a:rPr lang="en-US" dirty="0" smtClean="0"/>
              <a:t>Interference with echolocation: </a:t>
            </a:r>
          </a:p>
          <a:p>
            <a:r>
              <a:rPr lang="en-US" dirty="0" err="1" smtClean="0"/>
              <a:t>i</a:t>
            </a:r>
            <a:r>
              <a:rPr lang="en-US" dirty="0" smtClean="0"/>
              <a:t>. Bats rarely fly in the rain as it interferes with the reception of </a:t>
            </a:r>
          </a:p>
          <a:p>
            <a:r>
              <a:rPr lang="en-US" dirty="0" smtClean="0"/>
              <a:t>sound waves, so they are more likely to fly into things.</a:t>
            </a:r>
            <a:endParaRPr lang="en-US" dirty="0"/>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http://wwwdelivery.superstock.com/WI/223/1933/PreviewComp/SuperStock_1933-1591.jpg"/>
          <p:cNvPicPr>
            <a:picLocks noChangeAspect="1" noChangeArrowheads="1"/>
          </p:cNvPicPr>
          <p:nvPr/>
        </p:nvPicPr>
        <p:blipFill>
          <a:blip r:embed="rId2" cstate="print"/>
          <a:srcRect/>
          <a:stretch>
            <a:fillRect/>
          </a:stretch>
        </p:blipFill>
        <p:spPr bwMode="auto">
          <a:xfrm>
            <a:off x="5410200" y="4372355"/>
            <a:ext cx="3733800" cy="2485645"/>
          </a:xfrm>
          <a:prstGeom prst="rect">
            <a:avLst/>
          </a:prstGeom>
          <a:noFill/>
        </p:spPr>
      </p:pic>
      <p:pic>
        <p:nvPicPr>
          <p:cNvPr id="1028" name="Picture 4" descr="http://ellieandedmond.files.wordpress.com/2011/08/sidewinder-rattlesnake.jpg"/>
          <p:cNvPicPr>
            <a:picLocks noChangeAspect="1" noChangeArrowheads="1"/>
          </p:cNvPicPr>
          <p:nvPr/>
        </p:nvPicPr>
        <p:blipFill>
          <a:blip r:embed="rId3" cstate="print"/>
          <a:srcRect/>
          <a:stretch>
            <a:fillRect/>
          </a:stretch>
        </p:blipFill>
        <p:spPr bwMode="auto">
          <a:xfrm>
            <a:off x="5143500" y="1219200"/>
            <a:ext cx="4000500" cy="2752725"/>
          </a:xfrm>
          <a:prstGeom prst="rect">
            <a:avLst/>
          </a:prstGeom>
          <a:noFill/>
        </p:spPr>
      </p:pic>
      <p:pic>
        <p:nvPicPr>
          <p:cNvPr id="1030" name="Picture 6" descr="http://ellieandedmond.files.wordpress.com/2011/08/sidewinder.jpg"/>
          <p:cNvPicPr>
            <a:picLocks noChangeAspect="1" noChangeArrowheads="1"/>
          </p:cNvPicPr>
          <p:nvPr/>
        </p:nvPicPr>
        <p:blipFill>
          <a:blip r:embed="rId4" cstate="print"/>
          <a:srcRect/>
          <a:stretch>
            <a:fillRect/>
          </a:stretch>
        </p:blipFill>
        <p:spPr bwMode="auto">
          <a:xfrm>
            <a:off x="-152400" y="3048000"/>
            <a:ext cx="5724525" cy="3810000"/>
          </a:xfrm>
          <a:prstGeom prst="rect">
            <a:avLst/>
          </a:prstGeom>
          <a:noFill/>
        </p:spPr>
      </p:pic>
      <p:sp>
        <p:nvSpPr>
          <p:cNvPr id="7" name="Title 1"/>
          <p:cNvSpPr txBox="1">
            <a:spLocks/>
          </p:cNvSpPr>
          <p:nvPr/>
        </p:nvSpPr>
        <p:spPr>
          <a:xfrm>
            <a:off x="1066800" y="0"/>
            <a:ext cx="77724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Desert Snake – Sidewinder snake</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4572000"/>
          </a:xfrm>
        </p:spPr>
        <p:txBody>
          <a:bodyPr>
            <a:noAutofit/>
          </a:bodyPr>
          <a:lstStyle/>
          <a:p>
            <a:r>
              <a:rPr lang="en-US" sz="2000" dirty="0" smtClean="0">
                <a:latin typeface="Times New Roman" pitchFamily="18" charset="0"/>
                <a:cs typeface="Times New Roman" pitchFamily="18" charset="0"/>
              </a:rPr>
              <a:t>RANGE:  Mojave and </a:t>
            </a:r>
            <a:r>
              <a:rPr lang="en-US" sz="2000" dirty="0" err="1" smtClean="0">
                <a:latin typeface="Times New Roman" pitchFamily="18" charset="0"/>
                <a:cs typeface="Times New Roman" pitchFamily="18" charset="0"/>
              </a:rPr>
              <a:t>Sonoran</a:t>
            </a:r>
            <a:r>
              <a:rPr lang="en-US" sz="2000" dirty="0" smtClean="0">
                <a:latin typeface="Times New Roman" pitchFamily="18" charset="0"/>
                <a:cs typeface="Times New Roman" pitchFamily="18" charset="0"/>
              </a:rPr>
              <a:t> deserts of southeastern California, </a:t>
            </a:r>
          </a:p>
          <a:p>
            <a:r>
              <a:rPr lang="en-US" sz="2000" dirty="0" smtClean="0">
                <a:latin typeface="Times New Roman" pitchFamily="18" charset="0"/>
                <a:cs typeface="Times New Roman" pitchFamily="18" charset="0"/>
              </a:rPr>
              <a:t>HABITAT:  Arid deserts </a:t>
            </a:r>
          </a:p>
          <a:p>
            <a:r>
              <a:rPr lang="en-US" sz="2000" dirty="0" smtClean="0">
                <a:latin typeface="Times New Roman" pitchFamily="18" charset="0"/>
                <a:cs typeface="Times New Roman" pitchFamily="18" charset="0"/>
              </a:rPr>
              <a:t>DIET:  Lizards, rats, mice, and sometimes birds.  The venom of the sidewinder kills the prey.</a:t>
            </a:r>
          </a:p>
          <a:p>
            <a:r>
              <a:rPr lang="en-US" sz="2000" dirty="0" smtClean="0">
                <a:latin typeface="Times New Roman" pitchFamily="18" charset="0"/>
                <a:cs typeface="Times New Roman" pitchFamily="18" charset="0"/>
              </a:rPr>
              <a:t>Adaptations:</a:t>
            </a:r>
          </a:p>
          <a:p>
            <a:pPr>
              <a:buNone/>
            </a:pPr>
            <a:r>
              <a:rPr lang="en-US" sz="2000" dirty="0" smtClean="0">
                <a:latin typeface="Times New Roman" pitchFamily="18" charset="0"/>
                <a:cs typeface="Times New Roman" pitchFamily="18" charset="0"/>
              </a:rPr>
              <a:t>1. The sidewinder has upturned, horn-like scales over the eyes.  This horn is capable of folding down over the eye for protection as it moves through burrows searching for food.</a:t>
            </a:r>
          </a:p>
          <a:p>
            <a:pPr>
              <a:buNone/>
            </a:pPr>
            <a:r>
              <a:rPr lang="en-US" sz="2000" dirty="0" smtClean="0">
                <a:latin typeface="Times New Roman" pitchFamily="18" charset="0"/>
                <a:cs typeface="Times New Roman" pitchFamily="18" charset="0"/>
              </a:rPr>
              <a:t>2. The sideways movement of the sidewinder (S-shaped locomotion) is particularly adapted for life in the desert.  The side winding motion allows the snake to keep most of its body off the ground while moving.  This reduces the body's contact with the hot desert sand and reduces heat absorption into the body.</a:t>
            </a:r>
          </a:p>
          <a:p>
            <a:pPr>
              <a:buNone/>
            </a:pPr>
            <a:r>
              <a:rPr lang="en-US" sz="2000" dirty="0" smtClean="0">
                <a:latin typeface="Times New Roman" pitchFamily="18" charset="0"/>
                <a:cs typeface="Times New Roman" pitchFamily="18" charset="0"/>
              </a:rPr>
              <a:t>3. Sidewinders are mostly nocturnal to help avoid the heat during the day.  </a:t>
            </a:r>
          </a:p>
          <a:p>
            <a:pPr>
              <a:buNone/>
            </a:pPr>
            <a:r>
              <a:rPr lang="en-US" sz="2000" dirty="0" smtClean="0">
                <a:latin typeface="Times New Roman" pitchFamily="18" charset="0"/>
                <a:cs typeface="Times New Roman" pitchFamily="18" charset="0"/>
              </a:rPr>
              <a:t>4. The sandy color of the sidewinder protects themselves from predators and allows them to find/ trap prey easier in the desert.</a:t>
            </a:r>
            <a:endParaRPr 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Cactus</a:t>
            </a:r>
            <a:endParaRPr lang="en-US" dirty="0"/>
          </a:p>
        </p:txBody>
      </p:sp>
      <p:sp>
        <p:nvSpPr>
          <p:cNvPr id="3" name="Content Placeholder 2"/>
          <p:cNvSpPr>
            <a:spLocks noGrp="1"/>
          </p:cNvSpPr>
          <p:nvPr>
            <p:ph idx="1"/>
          </p:nvPr>
        </p:nvSpPr>
        <p:spPr/>
        <p:txBody>
          <a:bodyPr/>
          <a:lstStyle/>
          <a:p>
            <a:endParaRPr lang="en-US" dirty="0"/>
          </a:p>
        </p:txBody>
      </p:sp>
      <p:pic>
        <p:nvPicPr>
          <p:cNvPr id="37890" name="Picture 2" descr="http://amazing-seeds.com/images/nowitz-richard-saguaro-cacti-in-desert-landscape-with-vivid-blue-sky.jpg"/>
          <p:cNvPicPr>
            <a:picLocks noChangeAspect="1" noChangeArrowheads="1"/>
          </p:cNvPicPr>
          <p:nvPr/>
        </p:nvPicPr>
        <p:blipFill>
          <a:blip r:embed="rId2" cstate="print"/>
          <a:srcRect/>
          <a:stretch>
            <a:fillRect/>
          </a:stretch>
        </p:blipFill>
        <p:spPr bwMode="auto">
          <a:xfrm>
            <a:off x="381000" y="2057400"/>
            <a:ext cx="3219450" cy="4286250"/>
          </a:xfrm>
          <a:prstGeom prst="rect">
            <a:avLst/>
          </a:prstGeom>
          <a:noFill/>
        </p:spPr>
      </p:pic>
      <p:pic>
        <p:nvPicPr>
          <p:cNvPr id="37892" name="Picture 4" descr="http://1.bp.blogspot.com/_x4ydAz2SdxA/TUCM1vFcvJI/AAAAAAAAAKs/0eNco5P_AlM/s1600/saguaro-cactus.jpg"/>
          <p:cNvPicPr>
            <a:picLocks noChangeAspect="1" noChangeArrowheads="1"/>
          </p:cNvPicPr>
          <p:nvPr/>
        </p:nvPicPr>
        <p:blipFill>
          <a:blip r:embed="rId3" cstate="print"/>
          <a:srcRect/>
          <a:stretch>
            <a:fillRect/>
          </a:stretch>
        </p:blipFill>
        <p:spPr bwMode="auto">
          <a:xfrm>
            <a:off x="3429000" y="1981200"/>
            <a:ext cx="5715000" cy="39433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783560"/>
            <a:ext cx="7848600" cy="4617240"/>
          </a:xfrm>
        </p:spPr>
        <p:txBody>
          <a:bodyPr>
            <a:normAutofit fontScale="77500" lnSpcReduction="20000"/>
          </a:bodyPr>
          <a:lstStyle/>
          <a:p>
            <a:r>
              <a:rPr lang="en-US" dirty="0" smtClean="0"/>
              <a:t>Its expanding trunk allows it to take in and store a great deal of water when water is available.</a:t>
            </a:r>
          </a:p>
          <a:p>
            <a:r>
              <a:rPr lang="en-US" dirty="0" smtClean="0"/>
              <a:t>2. It does not need a lot of water to survive.</a:t>
            </a:r>
          </a:p>
          <a:p>
            <a:r>
              <a:rPr lang="en-US" dirty="0" smtClean="0"/>
              <a:t>3. The flower only opens on cooler nights and is closed during the heat of midday.</a:t>
            </a:r>
          </a:p>
          <a:p>
            <a:r>
              <a:rPr lang="en-US" dirty="0" smtClean="0"/>
              <a:t> Cactus pads are </a:t>
            </a:r>
            <a:r>
              <a:rPr lang="en-US" dirty="0" err="1" smtClean="0"/>
              <a:t>modiﬁ</a:t>
            </a:r>
            <a:r>
              <a:rPr lang="en-US" dirty="0" smtClean="0"/>
              <a:t> </a:t>
            </a:r>
            <a:r>
              <a:rPr lang="en-US" dirty="0" err="1" smtClean="0"/>
              <a:t>ed</a:t>
            </a:r>
            <a:r>
              <a:rPr lang="en-US" dirty="0" smtClean="0"/>
              <a:t> stems with a waxy coating. </a:t>
            </a:r>
          </a:p>
          <a:p>
            <a:r>
              <a:rPr lang="en-US" dirty="0" smtClean="0"/>
              <a:t>Their root system is very shallow, drinking up rainwater. </a:t>
            </a:r>
          </a:p>
          <a:p>
            <a:r>
              <a:rPr lang="en-US" dirty="0" smtClean="0"/>
              <a:t>Small rain roots can grow as soon as soil is moistened by rain.  They later dry up. </a:t>
            </a:r>
          </a:p>
          <a:p>
            <a:r>
              <a:rPr lang="en-US" dirty="0" smtClean="0"/>
              <a:t>Prickly spines are </a:t>
            </a:r>
            <a:r>
              <a:rPr lang="en-US" dirty="0" err="1" smtClean="0"/>
              <a:t>modiﬁed</a:t>
            </a:r>
            <a:r>
              <a:rPr lang="en-US" dirty="0" smtClean="0"/>
              <a:t> leaves that help shade the stem.</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VIDEO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19200" y="381000"/>
            <a:ext cx="6705600" cy="519113"/>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Think about the way you dress in the winter.</a:t>
            </a:r>
          </a:p>
        </p:txBody>
      </p:sp>
      <p:sp>
        <p:nvSpPr>
          <p:cNvPr id="5123" name="Text Box 3"/>
          <p:cNvSpPr txBox="1">
            <a:spLocks noChangeArrowheads="1"/>
          </p:cNvSpPr>
          <p:nvPr/>
        </p:nvSpPr>
        <p:spPr bwMode="auto">
          <a:xfrm>
            <a:off x="457200" y="2819400"/>
            <a:ext cx="8305800" cy="946150"/>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You don’t wear your shorts and bathing suit when it’s snowing outside!</a:t>
            </a:r>
          </a:p>
        </p:txBody>
      </p:sp>
      <p:sp>
        <p:nvSpPr>
          <p:cNvPr id="5124" name="Text Box 4"/>
          <p:cNvSpPr txBox="1">
            <a:spLocks noChangeArrowheads="1"/>
          </p:cNvSpPr>
          <p:nvPr/>
        </p:nvSpPr>
        <p:spPr bwMode="auto">
          <a:xfrm>
            <a:off x="2209800" y="4343400"/>
            <a:ext cx="4876800" cy="1800225"/>
          </a:xfrm>
          <a:prstGeom prst="rect">
            <a:avLst/>
          </a:prstGeom>
          <a:noFill/>
          <a:ln w="9525">
            <a:noFill/>
            <a:miter lim="800000"/>
            <a:headEnd/>
            <a:tailEnd/>
          </a:ln>
          <a:effectLst/>
        </p:spPr>
        <p:txBody>
          <a:bodyPr>
            <a:spAutoFit/>
          </a:bodyPr>
          <a:lstStyle/>
          <a:p>
            <a:pPr algn="ctr">
              <a:spcBef>
                <a:spcPct val="50000"/>
              </a:spcBef>
            </a:pPr>
            <a:r>
              <a:rPr lang="en-US" sz="2800" i="1" dirty="0">
                <a:latin typeface="Yukon Font" pitchFamily="2" charset="0"/>
              </a:rPr>
              <a:t>You wear warm clothes, and maybe even a hat and mittens to protect yourself  from the weather. </a:t>
            </a:r>
          </a:p>
        </p:txBody>
      </p:sp>
      <p:pic>
        <p:nvPicPr>
          <p:cNvPr id="5125" name="Picture 5" descr="j0318772"/>
          <p:cNvPicPr>
            <a:picLocks noChangeAspect="1" noChangeArrowheads="1"/>
          </p:cNvPicPr>
          <p:nvPr/>
        </p:nvPicPr>
        <p:blipFill>
          <a:blip r:embed="rId2" cstate="print"/>
          <a:srcRect/>
          <a:stretch>
            <a:fillRect/>
          </a:stretch>
        </p:blipFill>
        <p:spPr bwMode="auto">
          <a:xfrm>
            <a:off x="3810000" y="1143000"/>
            <a:ext cx="1524000" cy="1468438"/>
          </a:xfrm>
          <a:prstGeom prst="rect">
            <a:avLst/>
          </a:prstGeom>
          <a:noFill/>
        </p:spPr>
      </p:pic>
      <p:sp>
        <p:nvSpPr>
          <p:cNvPr id="5126" name="Rectangle 6"/>
          <p:cNvSpPr>
            <a:spLocks noChangeArrowheads="1"/>
          </p:cNvSpPr>
          <p:nvPr/>
        </p:nvSpPr>
        <p:spPr bwMode="auto">
          <a:xfrm>
            <a:off x="1981200" y="4114800"/>
            <a:ext cx="5105400" cy="2133600"/>
          </a:xfrm>
          <a:prstGeom prst="rect">
            <a:avLst/>
          </a:prstGeom>
          <a:noFill/>
          <a:ln w="76200">
            <a:solidFill>
              <a:schemeClr val="accent1"/>
            </a:solidFill>
            <a:miter lim="800000"/>
            <a:headEnd/>
            <a:tailEnd/>
          </a:ln>
          <a:effectLst/>
        </p:spPr>
        <p:txBody>
          <a:bodyPr wrap="none" anchor="ctr"/>
          <a:lstStyle/>
          <a:p>
            <a:endParaRPr lang="en-US" dirty="0"/>
          </a:p>
        </p:txBody>
      </p:sp>
      <p:pic>
        <p:nvPicPr>
          <p:cNvPr id="5127" name="Picture 7" descr="j0323744"/>
          <p:cNvPicPr>
            <a:picLocks noChangeAspect="1" noChangeArrowheads="1" noCrop="1"/>
          </p:cNvPicPr>
          <p:nvPr/>
        </p:nvPicPr>
        <p:blipFill>
          <a:blip r:embed="rId3" cstate="print"/>
          <a:srcRect/>
          <a:stretch>
            <a:fillRect/>
          </a:stretch>
        </p:blipFill>
        <p:spPr bwMode="auto">
          <a:xfrm>
            <a:off x="7239000" y="5257800"/>
            <a:ext cx="1668463" cy="1235075"/>
          </a:xfrm>
          <a:prstGeom prst="rect">
            <a:avLst/>
          </a:prstGeom>
          <a:noFill/>
        </p:spPr>
      </p:pic>
    </p:spTree>
  </p:cSld>
  <p:clrMapOvr>
    <a:masterClrMapping/>
  </p:clrMapOvr>
  <p:transition spd="med"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p:stCondLst>
                              <p:cond delay="1500"/>
                            </p:stCondLst>
                            <p:childTnLst>
                              <p:par>
                                <p:cTn id="9" presetID="15" presetClass="entr" presetSubtype="0" fill="hold" nodeType="afterEffect">
                                  <p:stCondLst>
                                    <p:cond delay="2000"/>
                                  </p:stCondLst>
                                  <p:childTnLst>
                                    <p:set>
                                      <p:cBhvr>
                                        <p:cTn id="10" dur="1" fill="hold">
                                          <p:stCondLst>
                                            <p:cond delay="0"/>
                                          </p:stCondLst>
                                        </p:cTn>
                                        <p:tgtEl>
                                          <p:spTgt spid="5125"/>
                                        </p:tgtEl>
                                        <p:attrNameLst>
                                          <p:attrName>style.visibility</p:attrName>
                                        </p:attrNameLst>
                                      </p:cBhvr>
                                      <p:to>
                                        <p:strVal val="visible"/>
                                      </p:to>
                                    </p:set>
                                    <p:anim calcmode="lin" valueType="num">
                                      <p:cBhvr>
                                        <p:cTn id="11" dur="1000" fill="hold"/>
                                        <p:tgtEl>
                                          <p:spTgt spid="5125"/>
                                        </p:tgtEl>
                                        <p:attrNameLst>
                                          <p:attrName>ppt_w</p:attrName>
                                        </p:attrNameLst>
                                      </p:cBhvr>
                                      <p:tavLst>
                                        <p:tav tm="0">
                                          <p:val>
                                            <p:fltVal val="0"/>
                                          </p:val>
                                        </p:tav>
                                        <p:tav tm="100000">
                                          <p:val>
                                            <p:strVal val="#ppt_w"/>
                                          </p:val>
                                        </p:tav>
                                      </p:tavLst>
                                    </p:anim>
                                    <p:anim calcmode="lin" valueType="num">
                                      <p:cBhvr>
                                        <p:cTn id="12" dur="1000" fill="hold"/>
                                        <p:tgtEl>
                                          <p:spTgt spid="5125"/>
                                        </p:tgtEl>
                                        <p:attrNameLst>
                                          <p:attrName>ppt_h</p:attrName>
                                        </p:attrNameLst>
                                      </p:cBhvr>
                                      <p:tavLst>
                                        <p:tav tm="0">
                                          <p:val>
                                            <p:fltVal val="0"/>
                                          </p:val>
                                        </p:tav>
                                        <p:tav tm="100000">
                                          <p:val>
                                            <p:strVal val="#ppt_h"/>
                                          </p:val>
                                        </p:tav>
                                      </p:tavLst>
                                    </p:anim>
                                    <p:anim calcmode="lin" valueType="num">
                                      <p:cBhvr>
                                        <p:cTn id="13"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4500"/>
                            </p:stCondLst>
                            <p:childTnLst>
                              <p:par>
                                <p:cTn id="16" presetID="3" presetClass="entr" presetSubtype="10" fill="hold" grpId="0" nodeType="afterEffect">
                                  <p:stCondLst>
                                    <p:cond delay="1000"/>
                                  </p:stCondLst>
                                  <p:childTnLst>
                                    <p:set>
                                      <p:cBhvr>
                                        <p:cTn id="17" dur="1" fill="hold">
                                          <p:stCondLst>
                                            <p:cond delay="0"/>
                                          </p:stCondLst>
                                        </p:cTn>
                                        <p:tgtEl>
                                          <p:spTgt spid="5123"/>
                                        </p:tgtEl>
                                        <p:attrNameLst>
                                          <p:attrName>style.visibility</p:attrName>
                                        </p:attrNameLst>
                                      </p:cBhvr>
                                      <p:to>
                                        <p:strVal val="visible"/>
                                      </p:to>
                                    </p:set>
                                    <p:animEffect transition="in" filter="blinds(horizontal)">
                                      <p:cBhvr>
                                        <p:cTn id="18" dur="500"/>
                                        <p:tgtEl>
                                          <p:spTgt spid="5123"/>
                                        </p:tgtEl>
                                      </p:cBhvr>
                                    </p:animEffect>
                                  </p:childTnLst>
                                </p:cTn>
                              </p:par>
                            </p:childTnLst>
                          </p:cTn>
                        </p:par>
                        <p:par>
                          <p:cTn id="19" fill="hold">
                            <p:stCondLst>
                              <p:cond delay="6000"/>
                            </p:stCondLst>
                            <p:childTnLst>
                              <p:par>
                                <p:cTn id="20" presetID="18" presetClass="entr" presetSubtype="12" fill="hold" grpId="0" nodeType="afterEffect">
                                  <p:stCondLst>
                                    <p:cond delay="1000"/>
                                  </p:stCondLst>
                                  <p:childTnLst>
                                    <p:set>
                                      <p:cBhvr>
                                        <p:cTn id="21" dur="1" fill="hold">
                                          <p:stCondLst>
                                            <p:cond delay="0"/>
                                          </p:stCondLst>
                                        </p:cTn>
                                        <p:tgtEl>
                                          <p:spTgt spid="5126"/>
                                        </p:tgtEl>
                                        <p:attrNameLst>
                                          <p:attrName>style.visibility</p:attrName>
                                        </p:attrNameLst>
                                      </p:cBhvr>
                                      <p:to>
                                        <p:strVal val="visible"/>
                                      </p:to>
                                    </p:set>
                                    <p:animEffect transition="in" filter="strips(downLeft)">
                                      <p:cBhvr>
                                        <p:cTn id="22" dur="500"/>
                                        <p:tgtEl>
                                          <p:spTgt spid="5126"/>
                                        </p:tgtEl>
                                      </p:cBhvr>
                                    </p:animEffect>
                                  </p:childTnLst>
                                </p:cTn>
                              </p:par>
                            </p:childTnLst>
                          </p:cTn>
                        </p:par>
                        <p:par>
                          <p:cTn id="23" fill="hold">
                            <p:stCondLst>
                              <p:cond delay="7500"/>
                            </p:stCondLst>
                            <p:childTnLst>
                              <p:par>
                                <p:cTn id="24" presetID="4" presetClass="entr" presetSubtype="16" fill="hold" grpId="0" nodeType="afterEffect">
                                  <p:stCondLst>
                                    <p:cond delay="1000"/>
                                  </p:stCondLst>
                                  <p:childTnLst>
                                    <p:set>
                                      <p:cBhvr>
                                        <p:cTn id="25" dur="1" fill="hold">
                                          <p:stCondLst>
                                            <p:cond delay="0"/>
                                          </p:stCondLst>
                                        </p:cTn>
                                        <p:tgtEl>
                                          <p:spTgt spid="5124"/>
                                        </p:tgtEl>
                                        <p:attrNameLst>
                                          <p:attrName>style.visibility</p:attrName>
                                        </p:attrNameLst>
                                      </p:cBhvr>
                                      <p:to>
                                        <p:strVal val="visible"/>
                                      </p:to>
                                    </p:set>
                                    <p:animEffect transition="in" filter="box(in)">
                                      <p:cBhvr>
                                        <p:cTn id="26" dur="500"/>
                                        <p:tgtEl>
                                          <p:spTgt spid="5124"/>
                                        </p:tgtEl>
                                      </p:cBhvr>
                                    </p:animEffect>
                                  </p:childTnLst>
                                </p:cTn>
                              </p:par>
                            </p:childTnLst>
                          </p:cTn>
                        </p:par>
                        <p:par>
                          <p:cTn id="27" fill="hold">
                            <p:stCondLst>
                              <p:cond delay="9000"/>
                            </p:stCondLst>
                            <p:childTnLst>
                              <p:par>
                                <p:cTn id="28" presetID="2" presetClass="entr" presetSubtype="8" fill="hold" nodeType="afterEffect">
                                  <p:stCondLst>
                                    <p:cond delay="1000"/>
                                  </p:stCondLst>
                                  <p:childTnLst>
                                    <p:set>
                                      <p:cBhvr>
                                        <p:cTn id="29" dur="1" fill="hold">
                                          <p:stCondLst>
                                            <p:cond delay="0"/>
                                          </p:stCondLst>
                                        </p:cTn>
                                        <p:tgtEl>
                                          <p:spTgt spid="5127"/>
                                        </p:tgtEl>
                                        <p:attrNameLst>
                                          <p:attrName>style.visibility</p:attrName>
                                        </p:attrNameLst>
                                      </p:cBhvr>
                                      <p:to>
                                        <p:strVal val="visible"/>
                                      </p:to>
                                    </p:set>
                                    <p:anim calcmode="lin" valueType="num">
                                      <p:cBhvr additive="base">
                                        <p:cTn id="30" dur="500" fill="hold"/>
                                        <p:tgtEl>
                                          <p:spTgt spid="5127"/>
                                        </p:tgtEl>
                                        <p:attrNameLst>
                                          <p:attrName>ppt_x</p:attrName>
                                        </p:attrNameLst>
                                      </p:cBhvr>
                                      <p:tavLst>
                                        <p:tav tm="0">
                                          <p:val>
                                            <p:strVal val="0-#ppt_w/2"/>
                                          </p:val>
                                        </p:tav>
                                        <p:tav tm="100000">
                                          <p:val>
                                            <p:strVal val="#ppt_x"/>
                                          </p:val>
                                        </p:tav>
                                      </p:tavLst>
                                    </p:anim>
                                    <p:anim calcmode="lin" valueType="num">
                                      <p:cBhvr additive="base">
                                        <p:cTn id="31"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P spid="5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685800"/>
            <a:ext cx="7239000" cy="519113"/>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And what if you are having a snowball fight?</a:t>
            </a:r>
          </a:p>
        </p:txBody>
      </p:sp>
      <p:sp>
        <p:nvSpPr>
          <p:cNvPr id="7171" name="Text Box 3"/>
          <p:cNvSpPr txBox="1">
            <a:spLocks noChangeArrowheads="1"/>
          </p:cNvSpPr>
          <p:nvPr/>
        </p:nvSpPr>
        <p:spPr bwMode="auto">
          <a:xfrm>
            <a:off x="1676400" y="3429000"/>
            <a:ext cx="5334000" cy="1800225"/>
          </a:xfrm>
          <a:prstGeom prst="rect">
            <a:avLst/>
          </a:prstGeom>
          <a:noFill/>
          <a:ln w="9525">
            <a:noFill/>
            <a:miter lim="800000"/>
            <a:headEnd/>
            <a:tailEnd/>
          </a:ln>
          <a:effectLst/>
        </p:spPr>
        <p:txBody>
          <a:bodyPr>
            <a:spAutoFit/>
          </a:bodyPr>
          <a:lstStyle/>
          <a:p>
            <a:pPr algn="ctr">
              <a:spcBef>
                <a:spcPct val="50000"/>
              </a:spcBef>
            </a:pPr>
            <a:r>
              <a:rPr lang="en-US" sz="2800" i="1" dirty="0">
                <a:latin typeface="Yukon Font" pitchFamily="2" charset="0"/>
              </a:rPr>
              <a:t>You probably run away from the person throwing at you, and maybe even try to sneak up on that person and throw some snowballs!</a:t>
            </a:r>
          </a:p>
        </p:txBody>
      </p:sp>
      <p:sp>
        <p:nvSpPr>
          <p:cNvPr id="7172" name="Oval 4"/>
          <p:cNvSpPr>
            <a:spLocks noChangeArrowheads="1"/>
          </p:cNvSpPr>
          <p:nvPr/>
        </p:nvSpPr>
        <p:spPr bwMode="auto">
          <a:xfrm>
            <a:off x="1295400" y="2743200"/>
            <a:ext cx="6096000" cy="3276600"/>
          </a:xfrm>
          <a:prstGeom prst="ellipse">
            <a:avLst/>
          </a:prstGeom>
          <a:noFill/>
          <a:ln w="76200">
            <a:solidFill>
              <a:schemeClr val="accent1"/>
            </a:solidFill>
            <a:round/>
            <a:headEnd/>
            <a:tailEnd/>
          </a:ln>
          <a:effectLst/>
        </p:spPr>
        <p:txBody>
          <a:bodyPr wrap="none" anchor="ctr"/>
          <a:lstStyle/>
          <a:p>
            <a:endParaRPr lang="en-US" dirty="0"/>
          </a:p>
        </p:txBody>
      </p:sp>
      <p:pic>
        <p:nvPicPr>
          <p:cNvPr id="7175" name="Picture 7" descr="j0136181"/>
          <p:cNvPicPr>
            <a:picLocks noChangeAspect="1" noChangeArrowheads="1"/>
          </p:cNvPicPr>
          <p:nvPr/>
        </p:nvPicPr>
        <p:blipFill>
          <a:blip r:embed="rId2" cstate="print"/>
          <a:srcRect/>
          <a:stretch>
            <a:fillRect/>
          </a:stretch>
        </p:blipFill>
        <p:spPr bwMode="auto">
          <a:xfrm>
            <a:off x="3429000" y="1219200"/>
            <a:ext cx="2309813" cy="2438400"/>
          </a:xfrm>
          <a:prstGeom prst="rect">
            <a:avLst/>
          </a:prstGeom>
          <a:noFill/>
        </p:spPr>
      </p:pic>
    </p:spTree>
  </p:cSld>
  <p:clrMapOvr>
    <a:masterClrMapping/>
  </p:clrMapOvr>
  <p:transition spd="med"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300" fill="hold"/>
                                        <p:tgtEl>
                                          <p:spTgt spid="7170"/>
                                        </p:tgtEl>
                                        <p:attrNameLst>
                                          <p:attrName>ppt_x</p:attrName>
                                        </p:attrNameLst>
                                      </p:cBhvr>
                                      <p:tavLst>
                                        <p:tav tm="0">
                                          <p:val>
                                            <p:strVal val="0-#ppt_w/2"/>
                                          </p:val>
                                        </p:tav>
                                        <p:tav tm="100000">
                                          <p:val>
                                            <p:strVal val="#ppt_x"/>
                                          </p:val>
                                        </p:tav>
                                      </p:tavLst>
                                    </p:anim>
                                    <p:anim calcmode="lin" valueType="num">
                                      <p:cBhvr additive="base">
                                        <p:cTn id="8" dur="3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5" presetClass="entr" presetSubtype="0" fill="hold" grpId="0" nodeType="afterEffect">
                                  <p:stCondLst>
                                    <p:cond delay="200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fltVal val="0"/>
                                          </p:val>
                                        </p:tav>
                                        <p:tav tm="100000">
                                          <p:val>
                                            <p:strVal val="#ppt_w"/>
                                          </p:val>
                                        </p:tav>
                                      </p:tavLst>
                                    </p:anim>
                                    <p:anim calcmode="lin" valueType="num">
                                      <p:cBhvr>
                                        <p:cTn id="13" dur="1000" fill="hold"/>
                                        <p:tgtEl>
                                          <p:spTgt spid="7172"/>
                                        </p:tgtEl>
                                        <p:attrNameLst>
                                          <p:attrName>ppt_h</p:attrName>
                                        </p:attrNameLst>
                                      </p:cBhvr>
                                      <p:tavLst>
                                        <p:tav tm="0">
                                          <p:val>
                                            <p:fltVal val="0"/>
                                          </p:val>
                                        </p:tav>
                                        <p:tav tm="100000">
                                          <p:val>
                                            <p:strVal val="#ppt_h"/>
                                          </p:val>
                                        </p:tav>
                                      </p:tavLst>
                                    </p:anim>
                                    <p:anim calcmode="lin" valueType="num">
                                      <p:cBhvr>
                                        <p:cTn id="14" dur="1000" fill="hold"/>
                                        <p:tgtEl>
                                          <p:spTgt spid="717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7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6000"/>
                            </p:stCondLst>
                            <p:childTnLst>
                              <p:par>
                                <p:cTn id="17" presetID="2" presetClass="entr" presetSubtype="1" fill="hold" grpId="0" nodeType="afterEffect">
                                  <p:stCondLst>
                                    <p:cond delay="100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0-#ppt_h/2"/>
                                          </p:val>
                                        </p:tav>
                                        <p:tav tm="100000">
                                          <p:val>
                                            <p:strVal val="#ppt_y"/>
                                          </p:val>
                                        </p:tav>
                                      </p:tavLst>
                                    </p:anim>
                                  </p:childTnLst>
                                </p:cTn>
                              </p:par>
                            </p:childTnLst>
                          </p:cTn>
                        </p:par>
                        <p:par>
                          <p:cTn id="21" fill="hold">
                            <p:stCondLst>
                              <p:cond delay="7500"/>
                            </p:stCondLst>
                            <p:childTnLst>
                              <p:par>
                                <p:cTn id="22" presetID="2" presetClass="entr" presetSubtype="3" fill="hold" nodeType="afterEffect">
                                  <p:stCondLst>
                                    <p:cond delay="1000"/>
                                  </p:stCondLst>
                                  <p:childTnLst>
                                    <p:set>
                                      <p:cBhvr>
                                        <p:cTn id="23" dur="1" fill="hold">
                                          <p:stCondLst>
                                            <p:cond delay="0"/>
                                          </p:stCondLst>
                                        </p:cTn>
                                        <p:tgtEl>
                                          <p:spTgt spid="7175"/>
                                        </p:tgtEl>
                                        <p:attrNameLst>
                                          <p:attrName>style.visibility</p:attrName>
                                        </p:attrNameLst>
                                      </p:cBhvr>
                                      <p:to>
                                        <p:strVal val="visible"/>
                                      </p:to>
                                    </p:set>
                                    <p:anim calcmode="lin" valueType="num">
                                      <p:cBhvr additive="base">
                                        <p:cTn id="24" dur="500" fill="hold"/>
                                        <p:tgtEl>
                                          <p:spTgt spid="7175"/>
                                        </p:tgtEl>
                                        <p:attrNameLst>
                                          <p:attrName>ppt_x</p:attrName>
                                        </p:attrNameLst>
                                      </p:cBhvr>
                                      <p:tavLst>
                                        <p:tav tm="0">
                                          <p:val>
                                            <p:strVal val="1+#ppt_w/2"/>
                                          </p:val>
                                        </p:tav>
                                        <p:tav tm="100000">
                                          <p:val>
                                            <p:strVal val="#ppt_x"/>
                                          </p:val>
                                        </p:tav>
                                      </p:tavLst>
                                    </p:anim>
                                    <p:anim calcmode="lin" valueType="num">
                                      <p:cBhvr additive="base">
                                        <p:cTn id="25" dur="500" fill="hold"/>
                                        <p:tgtEl>
                                          <p:spTgt spid="71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P spid="71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381000"/>
            <a:ext cx="7620000" cy="1373188"/>
          </a:xfrm>
          <a:prstGeom prst="rect">
            <a:avLst/>
          </a:prstGeom>
          <a:noFill/>
          <a:ln w="9525">
            <a:noFill/>
            <a:miter lim="800000"/>
            <a:headEnd/>
            <a:tailEnd/>
          </a:ln>
          <a:effectLst/>
        </p:spPr>
        <p:txBody>
          <a:bodyPr>
            <a:spAutoFit/>
          </a:bodyPr>
          <a:lstStyle/>
          <a:p>
            <a:pPr algn="ctr">
              <a:spcBef>
                <a:spcPct val="50000"/>
              </a:spcBef>
            </a:pPr>
            <a:r>
              <a:rPr lang="en-US" sz="2800" dirty="0">
                <a:latin typeface="Yukon Font" pitchFamily="2" charset="0"/>
              </a:rPr>
              <a:t>The way you dress in the winter, as well as the way that you run and hide from someone throwing snow at you are kinds of …</a:t>
            </a:r>
          </a:p>
        </p:txBody>
      </p:sp>
      <p:sp>
        <p:nvSpPr>
          <p:cNvPr id="8195" name="Text Box 3"/>
          <p:cNvSpPr txBox="1">
            <a:spLocks noChangeArrowheads="1"/>
          </p:cNvSpPr>
          <p:nvPr/>
        </p:nvSpPr>
        <p:spPr bwMode="auto">
          <a:xfrm>
            <a:off x="1828800" y="3962400"/>
            <a:ext cx="53340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Yukon Font" pitchFamily="2" charset="0"/>
              </a:rPr>
              <a:t>Adaptations.</a:t>
            </a:r>
          </a:p>
        </p:txBody>
      </p:sp>
      <p:sp>
        <p:nvSpPr>
          <p:cNvPr id="8196" name="AutoShape 4"/>
          <p:cNvSpPr>
            <a:spLocks noChangeArrowheads="1"/>
          </p:cNvSpPr>
          <p:nvPr/>
        </p:nvSpPr>
        <p:spPr bwMode="auto">
          <a:xfrm>
            <a:off x="1828800" y="2667000"/>
            <a:ext cx="5181600" cy="3276600"/>
          </a:xfrm>
          <a:prstGeom prst="star5">
            <a:avLst/>
          </a:prstGeom>
          <a:noFill/>
          <a:ln w="57150">
            <a:solidFill>
              <a:srgbClr val="FFFF66"/>
            </a:solidFill>
            <a:miter lim="800000"/>
            <a:headEnd/>
            <a:tailEnd/>
          </a:ln>
          <a:effectLst/>
        </p:spPr>
        <p:txBody>
          <a:bodyPr wrap="none" anchor="ctr"/>
          <a:lstStyle/>
          <a:p>
            <a:endParaRPr lang="en-US" dirty="0"/>
          </a:p>
        </p:txBody>
      </p:sp>
      <p:sp>
        <p:nvSpPr>
          <p:cNvPr id="8197" name="AutoShape 5"/>
          <p:cNvSpPr>
            <a:spLocks noChangeArrowheads="1"/>
          </p:cNvSpPr>
          <p:nvPr/>
        </p:nvSpPr>
        <p:spPr bwMode="auto">
          <a:xfrm>
            <a:off x="1143000" y="2209800"/>
            <a:ext cx="6553200" cy="4191000"/>
          </a:xfrm>
          <a:prstGeom prst="star5">
            <a:avLst/>
          </a:prstGeom>
          <a:noFill/>
          <a:ln w="57150">
            <a:solidFill>
              <a:schemeClr val="accent1"/>
            </a:solidFill>
            <a:miter lim="800000"/>
            <a:headEnd/>
            <a:tailEnd/>
          </a:ln>
          <a:effectLst/>
        </p:spPr>
        <p:txBody>
          <a:bodyPr wrap="none" anchor="ctr"/>
          <a:lstStyle/>
          <a:p>
            <a:endParaRPr lang="en-US" dirty="0"/>
          </a:p>
        </p:txBody>
      </p:sp>
      <p:sp>
        <p:nvSpPr>
          <p:cNvPr id="8198" name="AutoShape 6"/>
          <p:cNvSpPr>
            <a:spLocks noChangeArrowheads="1"/>
          </p:cNvSpPr>
          <p:nvPr/>
        </p:nvSpPr>
        <p:spPr bwMode="auto">
          <a:xfrm>
            <a:off x="990600" y="2057400"/>
            <a:ext cx="6553200" cy="4191000"/>
          </a:xfrm>
          <a:prstGeom prst="star5">
            <a:avLst/>
          </a:prstGeom>
          <a:noFill/>
          <a:ln w="57150">
            <a:solidFill>
              <a:srgbClr val="FF0066"/>
            </a:solidFill>
            <a:miter lim="800000"/>
            <a:headEnd/>
            <a:tailEnd/>
          </a:ln>
          <a:effectLst/>
        </p:spPr>
        <p:txBody>
          <a:bodyPr wrap="none" anchor="ctr"/>
          <a:lstStyle/>
          <a:p>
            <a:endParaRPr lang="en-US" dirty="0"/>
          </a:p>
        </p:txBody>
      </p:sp>
      <p:sp>
        <p:nvSpPr>
          <p:cNvPr id="8199" name="AutoShape 7"/>
          <p:cNvSpPr>
            <a:spLocks noChangeArrowheads="1"/>
          </p:cNvSpPr>
          <p:nvPr/>
        </p:nvSpPr>
        <p:spPr bwMode="auto">
          <a:xfrm>
            <a:off x="609600" y="1676400"/>
            <a:ext cx="7315200" cy="4724400"/>
          </a:xfrm>
          <a:prstGeom prst="star5">
            <a:avLst/>
          </a:prstGeom>
          <a:noFill/>
          <a:ln w="57150">
            <a:solidFill>
              <a:srgbClr val="0000FF"/>
            </a:solidFill>
            <a:miter lim="800000"/>
            <a:headEnd/>
            <a:tailEnd/>
          </a:ln>
          <a:effectLst/>
        </p:spPr>
        <p:txBody>
          <a:bodyPr wrap="none" anchor="ctr"/>
          <a:lstStyle/>
          <a:p>
            <a:endParaRPr lang="en-US" dirty="0"/>
          </a:p>
        </p:txBody>
      </p:sp>
    </p:spTree>
  </p:cSld>
  <p:clrMapOvr>
    <a:masterClrMapping/>
  </p:clrMapOvr>
  <p:transition spd="med" advClick="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200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ppt_w</p:attrName>
                                        </p:attrNameLst>
                                      </p:cBhvr>
                                      <p:tavLst>
                                        <p:tav tm="0">
                                          <p:val>
                                            <p:fltVal val="0"/>
                                          </p:val>
                                        </p:tav>
                                        <p:tav tm="100000">
                                          <p:val>
                                            <p:strVal val="#ppt_w"/>
                                          </p:val>
                                        </p:tav>
                                      </p:tavLst>
                                    </p:anim>
                                    <p:anim calcmode="lin" valueType="num">
                                      <p:cBhvr>
                                        <p:cTn id="13" dur="1000" fill="hold"/>
                                        <p:tgtEl>
                                          <p:spTgt spid="8196"/>
                                        </p:tgtEl>
                                        <p:attrNameLst>
                                          <p:attrName>ppt_h</p:attrName>
                                        </p:attrNameLst>
                                      </p:cBhvr>
                                      <p:tavLst>
                                        <p:tav tm="0">
                                          <p:val>
                                            <p:fltVal val="0"/>
                                          </p:val>
                                        </p:tav>
                                        <p:tav tm="100000">
                                          <p:val>
                                            <p:strVal val="#ppt_h"/>
                                          </p:val>
                                        </p:tav>
                                      </p:tavLst>
                                    </p:anim>
                                    <p:anim calcmode="lin" valueType="num">
                                      <p:cBhvr>
                                        <p:cTn id="14"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500"/>
                            </p:stCondLst>
                            <p:childTnLst>
                              <p:par>
                                <p:cTn id="17" presetID="2" presetClass="entr" presetSubtype="1" fill="hold" grpId="0" nodeType="afterEffect">
                                  <p:stCondLst>
                                    <p:cond delay="100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0-#ppt_h/2"/>
                                          </p:val>
                                        </p:tav>
                                        <p:tav tm="100000">
                                          <p:val>
                                            <p:strVal val="#ppt_y"/>
                                          </p:val>
                                        </p:tav>
                                      </p:tavLst>
                                    </p:anim>
                                  </p:childTnLst>
                                </p:cTn>
                              </p:par>
                            </p:childTnLst>
                          </p:cTn>
                        </p:par>
                        <p:par>
                          <p:cTn id="21" fill="hold">
                            <p:stCondLst>
                              <p:cond delay="5000"/>
                            </p:stCondLst>
                            <p:childTnLst>
                              <p:par>
                                <p:cTn id="22" presetID="15" presetClass="entr" presetSubtype="0" fill="hold" grpId="0" nodeType="afterEffect">
                                  <p:stCondLst>
                                    <p:cond delay="2000"/>
                                  </p:stCondLst>
                                  <p:childTnLst>
                                    <p:set>
                                      <p:cBhvr>
                                        <p:cTn id="23" dur="1" fill="hold">
                                          <p:stCondLst>
                                            <p:cond delay="0"/>
                                          </p:stCondLst>
                                        </p:cTn>
                                        <p:tgtEl>
                                          <p:spTgt spid="8197"/>
                                        </p:tgtEl>
                                        <p:attrNameLst>
                                          <p:attrName>style.visibility</p:attrName>
                                        </p:attrNameLst>
                                      </p:cBhvr>
                                      <p:to>
                                        <p:strVal val="visible"/>
                                      </p:to>
                                    </p:set>
                                    <p:anim calcmode="lin" valueType="num">
                                      <p:cBhvr>
                                        <p:cTn id="24" dur="1000" fill="hold"/>
                                        <p:tgtEl>
                                          <p:spTgt spid="8197"/>
                                        </p:tgtEl>
                                        <p:attrNameLst>
                                          <p:attrName>ppt_w</p:attrName>
                                        </p:attrNameLst>
                                      </p:cBhvr>
                                      <p:tavLst>
                                        <p:tav tm="0">
                                          <p:val>
                                            <p:fltVal val="0"/>
                                          </p:val>
                                        </p:tav>
                                        <p:tav tm="100000">
                                          <p:val>
                                            <p:strVal val="#ppt_w"/>
                                          </p:val>
                                        </p:tav>
                                      </p:tavLst>
                                    </p:anim>
                                    <p:anim calcmode="lin" valueType="num">
                                      <p:cBhvr>
                                        <p:cTn id="25" dur="1000" fill="hold"/>
                                        <p:tgtEl>
                                          <p:spTgt spid="8197"/>
                                        </p:tgtEl>
                                        <p:attrNameLst>
                                          <p:attrName>ppt_h</p:attrName>
                                        </p:attrNameLst>
                                      </p:cBhvr>
                                      <p:tavLst>
                                        <p:tav tm="0">
                                          <p:val>
                                            <p:fltVal val="0"/>
                                          </p:val>
                                        </p:tav>
                                        <p:tav tm="100000">
                                          <p:val>
                                            <p:strVal val="#ppt_h"/>
                                          </p:val>
                                        </p:tav>
                                      </p:tavLst>
                                    </p:anim>
                                    <p:anim calcmode="lin" valueType="num">
                                      <p:cBhvr>
                                        <p:cTn id="26"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8000"/>
                            </p:stCondLst>
                            <p:childTnLst>
                              <p:par>
                                <p:cTn id="29" presetID="15" presetClass="entr" presetSubtype="0" fill="hold" grpId="0" nodeType="afterEffect">
                                  <p:stCondLst>
                                    <p:cond delay="100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1000" fill="hold"/>
                                        <p:tgtEl>
                                          <p:spTgt spid="8198"/>
                                        </p:tgtEl>
                                        <p:attrNameLst>
                                          <p:attrName>ppt_w</p:attrName>
                                        </p:attrNameLst>
                                      </p:cBhvr>
                                      <p:tavLst>
                                        <p:tav tm="0">
                                          <p:val>
                                            <p:fltVal val="0"/>
                                          </p:val>
                                        </p:tav>
                                        <p:tav tm="100000">
                                          <p:val>
                                            <p:strVal val="#ppt_w"/>
                                          </p:val>
                                        </p:tav>
                                      </p:tavLst>
                                    </p:anim>
                                    <p:anim calcmode="lin" valueType="num">
                                      <p:cBhvr>
                                        <p:cTn id="32" dur="1000" fill="hold"/>
                                        <p:tgtEl>
                                          <p:spTgt spid="8198"/>
                                        </p:tgtEl>
                                        <p:attrNameLst>
                                          <p:attrName>ppt_h</p:attrName>
                                        </p:attrNameLst>
                                      </p:cBhvr>
                                      <p:tavLst>
                                        <p:tav tm="0">
                                          <p:val>
                                            <p:fltVal val="0"/>
                                          </p:val>
                                        </p:tav>
                                        <p:tav tm="100000">
                                          <p:val>
                                            <p:strVal val="#ppt_h"/>
                                          </p:val>
                                        </p:tav>
                                      </p:tavLst>
                                    </p:anim>
                                    <p:anim calcmode="lin" valueType="num">
                                      <p:cBhvr>
                                        <p:cTn id="33" dur="1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0"/>
                            </p:stCondLst>
                            <p:childTnLst>
                              <p:par>
                                <p:cTn id="36" presetID="15" presetClass="entr" presetSubtype="0" fill="hold" grpId="0" nodeType="afterEffect">
                                  <p:stCondLst>
                                    <p:cond delay="1000"/>
                                  </p:stCondLst>
                                  <p:childTnLst>
                                    <p:set>
                                      <p:cBhvr>
                                        <p:cTn id="37" dur="1" fill="hold">
                                          <p:stCondLst>
                                            <p:cond delay="0"/>
                                          </p:stCondLst>
                                        </p:cTn>
                                        <p:tgtEl>
                                          <p:spTgt spid="8199"/>
                                        </p:tgtEl>
                                        <p:attrNameLst>
                                          <p:attrName>style.visibility</p:attrName>
                                        </p:attrNameLst>
                                      </p:cBhvr>
                                      <p:to>
                                        <p:strVal val="visible"/>
                                      </p:to>
                                    </p:set>
                                    <p:anim calcmode="lin" valueType="num">
                                      <p:cBhvr>
                                        <p:cTn id="38" dur="1000" fill="hold"/>
                                        <p:tgtEl>
                                          <p:spTgt spid="8199"/>
                                        </p:tgtEl>
                                        <p:attrNameLst>
                                          <p:attrName>ppt_w</p:attrName>
                                        </p:attrNameLst>
                                      </p:cBhvr>
                                      <p:tavLst>
                                        <p:tav tm="0">
                                          <p:val>
                                            <p:fltVal val="0"/>
                                          </p:val>
                                        </p:tav>
                                        <p:tav tm="100000">
                                          <p:val>
                                            <p:strVal val="#ppt_w"/>
                                          </p:val>
                                        </p:tav>
                                      </p:tavLst>
                                    </p:anim>
                                    <p:anim calcmode="lin" valueType="num">
                                      <p:cBhvr>
                                        <p:cTn id="39" dur="1000" fill="hold"/>
                                        <p:tgtEl>
                                          <p:spTgt spid="8199"/>
                                        </p:tgtEl>
                                        <p:attrNameLst>
                                          <p:attrName>ppt_h</p:attrName>
                                        </p:attrNameLst>
                                      </p:cBhvr>
                                      <p:tavLst>
                                        <p:tav tm="0">
                                          <p:val>
                                            <p:fltVal val="0"/>
                                          </p:val>
                                        </p:tav>
                                        <p:tav tm="100000">
                                          <p:val>
                                            <p:strVal val="#ppt_h"/>
                                          </p:val>
                                        </p:tav>
                                      </p:tavLst>
                                    </p:anim>
                                    <p:anim calcmode="lin" valueType="num">
                                      <p:cBhvr>
                                        <p:cTn id="40" dur="1000" fill="hold"/>
                                        <p:tgtEl>
                                          <p:spTgt spid="819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1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nimBg="1"/>
      <p:bldP spid="8197" grpId="0" animBg="1"/>
      <p:bldP spid="8198" grpId="0" animBg="1"/>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1371600"/>
          </a:xfrm>
        </p:spPr>
        <p:txBody>
          <a:bodyPr>
            <a:noAutofit/>
          </a:bodyPr>
          <a:lstStyle/>
          <a:p>
            <a:r>
              <a:rPr lang="en-US" sz="9600" b="1" dirty="0" smtClean="0">
                <a:solidFill>
                  <a:srgbClr val="FFC000"/>
                </a:solidFill>
              </a:rPr>
              <a:t>Giraffes</a:t>
            </a:r>
            <a:endParaRPr lang="en-US" sz="9600" b="1" dirty="0">
              <a:solidFill>
                <a:srgbClr val="FFC000"/>
              </a:solidFill>
            </a:endParaRPr>
          </a:p>
        </p:txBody>
      </p:sp>
      <p:sp>
        <p:nvSpPr>
          <p:cNvPr id="3" name="Subtitle 2"/>
          <p:cNvSpPr>
            <a:spLocks noGrp="1"/>
          </p:cNvSpPr>
          <p:nvPr>
            <p:ph type="subTitle" idx="1"/>
          </p:nvPr>
        </p:nvSpPr>
        <p:spPr>
          <a:xfrm>
            <a:off x="1371600" y="1371600"/>
            <a:ext cx="6400800" cy="762000"/>
          </a:xfrm>
        </p:spPr>
        <p:txBody>
          <a:bodyPr/>
          <a:lstStyle/>
          <a:p>
            <a:r>
              <a:rPr lang="en-US" dirty="0" smtClean="0">
                <a:solidFill>
                  <a:schemeClr val="accent2">
                    <a:lumMod val="75000"/>
                  </a:schemeClr>
                </a:solidFill>
              </a:rPr>
              <a:t>Longest necked animal</a:t>
            </a:r>
            <a:endParaRPr lang="en-US" dirty="0">
              <a:solidFill>
                <a:schemeClr val="accent2">
                  <a:lumMod val="75000"/>
                </a:schemeClr>
              </a:solidFill>
            </a:endParaRPr>
          </a:p>
        </p:txBody>
      </p:sp>
      <p:pic>
        <p:nvPicPr>
          <p:cNvPr id="8196" name="Picture 4" descr="http://ts4.mm.bing.net/images/thumbnail.aspx?q=963631452227&amp;id=6d4794232aa1ca3f5c399a085c87e8bb&amp;url=http%3a%2f%2fwww.deshow.net%2fd%2ffile%2fanimal%2f2009-06%2fgiraffe-577-2.jpg"/>
          <p:cNvPicPr>
            <a:picLocks noChangeAspect="1" noChangeArrowheads="1"/>
          </p:cNvPicPr>
          <p:nvPr/>
        </p:nvPicPr>
        <p:blipFill>
          <a:blip r:embed="rId2" cstate="print"/>
          <a:srcRect/>
          <a:stretch>
            <a:fillRect/>
          </a:stretch>
        </p:blipFill>
        <p:spPr bwMode="auto">
          <a:xfrm>
            <a:off x="1219200" y="2209800"/>
            <a:ext cx="6553604" cy="3886200"/>
          </a:xfrm>
          <a:prstGeom prst="rect">
            <a:avLst/>
          </a:prstGeom>
          <a:noFill/>
        </p:spPr>
      </p:pic>
    </p:spTree>
  </p:cSld>
  <p:clrMapOvr>
    <a:masterClrMapping/>
  </p:clrMapOvr>
  <p:transition spd="slow" advClick="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C000"/>
                </a:solidFill>
              </a:rPr>
              <a:t>Introduction</a:t>
            </a:r>
            <a:endParaRPr lang="en-US" sz="7200" dirty="0">
              <a:solidFill>
                <a:srgbClr val="FFC000"/>
              </a:solidFill>
            </a:endParaRPr>
          </a:p>
        </p:txBody>
      </p:sp>
      <p:sp>
        <p:nvSpPr>
          <p:cNvPr id="3" name="Content Placeholder 2"/>
          <p:cNvSpPr>
            <a:spLocks noGrp="1"/>
          </p:cNvSpPr>
          <p:nvPr>
            <p:ph idx="1"/>
          </p:nvPr>
        </p:nvSpPr>
        <p:spPr>
          <a:xfrm>
            <a:off x="457200" y="1600201"/>
            <a:ext cx="4495800" cy="4571999"/>
          </a:xfrm>
        </p:spPr>
        <p:txBody>
          <a:bodyPr>
            <a:normAutofit/>
          </a:bodyPr>
          <a:lstStyle/>
          <a:p>
            <a:pPr marL="514350" indent="-514350">
              <a:buFont typeface="Arial" pitchFamily="34" charset="0"/>
              <a:buChar char="•"/>
            </a:pPr>
            <a:r>
              <a:rPr lang="en-US" dirty="0" smtClean="0"/>
              <a:t>A giraffe is a herbivore</a:t>
            </a:r>
          </a:p>
          <a:p>
            <a:pPr marL="514350" indent="-514350">
              <a:buFont typeface="Arial" pitchFamily="34" charset="0"/>
              <a:buChar char="•"/>
            </a:pPr>
            <a:r>
              <a:rPr lang="en-US" dirty="0" smtClean="0"/>
              <a:t>Giraffes have a very long neck to help them get their food off of the trees</a:t>
            </a:r>
          </a:p>
          <a:p>
            <a:endParaRPr lang="en-US" dirty="0" smtClean="0"/>
          </a:p>
          <a:p>
            <a:endParaRPr lang="en-US" dirty="0"/>
          </a:p>
        </p:txBody>
      </p:sp>
      <p:pic>
        <p:nvPicPr>
          <p:cNvPr id="28674" name="Picture 2" descr="http://www.epicom.com/wp-content/uploads/2011/05/giraffe.png"/>
          <p:cNvPicPr>
            <a:picLocks noChangeAspect="1" noChangeArrowheads="1"/>
          </p:cNvPicPr>
          <p:nvPr/>
        </p:nvPicPr>
        <p:blipFill>
          <a:blip r:embed="rId2" cstate="print"/>
          <a:srcRect/>
          <a:stretch>
            <a:fillRect/>
          </a:stretch>
        </p:blipFill>
        <p:spPr bwMode="auto">
          <a:xfrm>
            <a:off x="6019800" y="1828800"/>
            <a:ext cx="2743200" cy="47244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 Adaptations of a Giraffe</a:t>
            </a:r>
            <a:endParaRPr lang="en-US" sz="4800" dirty="0"/>
          </a:p>
        </p:txBody>
      </p:sp>
      <p:sp>
        <p:nvSpPr>
          <p:cNvPr id="3" name="Content Placeholder 2"/>
          <p:cNvSpPr>
            <a:spLocks noGrp="1"/>
          </p:cNvSpPr>
          <p:nvPr>
            <p:ph idx="1"/>
          </p:nvPr>
        </p:nvSpPr>
        <p:spPr>
          <a:xfrm>
            <a:off x="457200" y="1524000"/>
            <a:ext cx="8686800" cy="4525963"/>
          </a:xfrm>
        </p:spPr>
        <p:txBody>
          <a:bodyPr/>
          <a:lstStyle/>
          <a:p>
            <a:pPr>
              <a:buNone/>
            </a:pPr>
            <a:endParaRPr lang="en-US" dirty="0"/>
          </a:p>
        </p:txBody>
      </p:sp>
      <p:pic>
        <p:nvPicPr>
          <p:cNvPr id="2050" name="Picture 2" descr="http://www.visualphotos.com/photo/2x2714246/masai_giraffe_eating_acacia_leaves_42-16499385.jpg"/>
          <p:cNvPicPr>
            <a:picLocks noChangeAspect="1" noChangeArrowheads="1"/>
          </p:cNvPicPr>
          <p:nvPr/>
        </p:nvPicPr>
        <p:blipFill>
          <a:blip r:embed="rId2" cstate="print"/>
          <a:srcRect/>
          <a:stretch>
            <a:fillRect/>
          </a:stretch>
        </p:blipFill>
        <p:spPr bwMode="auto">
          <a:xfrm>
            <a:off x="0" y="1225514"/>
            <a:ext cx="4495800" cy="3121370"/>
          </a:xfrm>
          <a:prstGeom prst="rect">
            <a:avLst/>
          </a:prstGeom>
          <a:noFill/>
        </p:spPr>
      </p:pic>
      <p:pic>
        <p:nvPicPr>
          <p:cNvPr id="5" name="Picture 6" descr="http://media-cdn.tripadvisor.com/media/photo-s/00/1a/94/0e/feeding-the-giraffes.jpg"/>
          <p:cNvPicPr>
            <a:picLocks noChangeAspect="1" noChangeArrowheads="1"/>
          </p:cNvPicPr>
          <p:nvPr/>
        </p:nvPicPr>
        <p:blipFill>
          <a:blip r:embed="rId3" cstate="print"/>
          <a:srcRect/>
          <a:stretch>
            <a:fillRect/>
          </a:stretch>
        </p:blipFill>
        <p:spPr bwMode="auto">
          <a:xfrm>
            <a:off x="5562600" y="1219200"/>
            <a:ext cx="2790825" cy="4286250"/>
          </a:xfrm>
          <a:prstGeom prst="rect">
            <a:avLst/>
          </a:prstGeom>
          <a:noFill/>
        </p:spPr>
      </p:pic>
      <p:pic>
        <p:nvPicPr>
          <p:cNvPr id="6" name="Picture 4" descr="http://www.african-safari-pictures.com/image-files/giraffe-family.jpg"/>
          <p:cNvPicPr>
            <a:picLocks noChangeAspect="1" noChangeArrowheads="1"/>
          </p:cNvPicPr>
          <p:nvPr/>
        </p:nvPicPr>
        <p:blipFill>
          <a:blip r:embed="rId4" cstate="print"/>
          <a:srcRect/>
          <a:stretch>
            <a:fillRect/>
          </a:stretch>
        </p:blipFill>
        <p:spPr bwMode="auto">
          <a:xfrm>
            <a:off x="2438400" y="3857624"/>
            <a:ext cx="3876454" cy="3000376"/>
          </a:xfrm>
          <a:prstGeom prst="rect">
            <a:avLst/>
          </a:prstGeom>
          <a:noFill/>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943600"/>
          </a:xfrm>
        </p:spPr>
        <p:txBody>
          <a:bodyPr>
            <a:normAutofit fontScale="85000" lnSpcReduction="10000"/>
          </a:bodyPr>
          <a:lstStyle/>
          <a:p>
            <a:pPr algn="just">
              <a:buFont typeface="Arial" pitchFamily="34" charset="0"/>
              <a:buChar cha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Brown dots that help it blend in with its surroundings</a:t>
            </a:r>
          </a:p>
          <a:p>
            <a:pPr algn="just">
              <a:buFont typeface="Arial" pitchFamily="34" charset="0"/>
              <a:buChar cha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 neck to help it see its prey and to get its food</a:t>
            </a:r>
          </a:p>
          <a:p>
            <a:pPr algn="just">
              <a:buFont typeface="Arial" pitchFamily="34" charset="0"/>
              <a:buChar cha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Long eyelashes to prevent any bugs get in its eyes</a:t>
            </a:r>
          </a:p>
          <a:p>
            <a:pPr algn="just"/>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Little nose to help not get any flies in its nose</a:t>
            </a:r>
          </a:p>
          <a:p>
            <a:pPr algn="just"/>
            <a:r>
              <a:rPr lang="en-US" sz="2800" dirty="0" smtClean="0">
                <a:solidFill>
                  <a:srgbClr val="FFC000"/>
                </a:solidFill>
              </a:rPr>
              <a:t>Very long legs to help it run very fast away from it’s predators</a:t>
            </a:r>
          </a:p>
          <a:p>
            <a:pPr algn="just"/>
            <a:r>
              <a:rPr lang="en-US" sz="2800" dirty="0" smtClean="0"/>
              <a:t>Have an extraordinary </a:t>
            </a:r>
            <a:r>
              <a:rPr lang="en-US" sz="2800" dirty="0"/>
              <a:t>tongue, which helps them to eat and chew plants. It helps them to grab them off the bush by wrapping their tongue around the branch and </a:t>
            </a:r>
            <a:r>
              <a:rPr lang="en-US" sz="2800" dirty="0" err="1"/>
              <a:t>aggressivley</a:t>
            </a:r>
            <a:r>
              <a:rPr lang="en-US" sz="2800" dirty="0"/>
              <a:t> pulling them off. Their tongues can vary in size, but the typical size of their tongue is about 18 </a:t>
            </a:r>
            <a:r>
              <a:rPr lang="en-US" sz="2800" dirty="0" smtClean="0"/>
              <a:t>inches. Both </a:t>
            </a:r>
            <a:r>
              <a:rPr lang="en-US" sz="2800" dirty="0"/>
              <a:t>the tongue and lips of a giraffe help it to eat </a:t>
            </a:r>
            <a:r>
              <a:rPr lang="en-US" sz="2800" dirty="0" smtClean="0"/>
              <a:t>its food. </a:t>
            </a:r>
            <a:r>
              <a:rPr lang="en-US" sz="2800" dirty="0"/>
              <a:t>This is because the skin around each is very tough. This means that they will not get pricked by the thorns on the plants that they eat</a:t>
            </a:r>
            <a:r>
              <a:rPr lang="en-US" sz="2800" dirty="0" smtClean="0"/>
              <a:t>.</a:t>
            </a:r>
          </a:p>
          <a:p>
            <a:pPr algn="just"/>
            <a:r>
              <a:rPr lang="en-US" sz="2800" dirty="0">
                <a:solidFill>
                  <a:schemeClr val="accent2"/>
                </a:solidFill>
              </a:rPr>
              <a:t>A giraffe can consume up to 12 gallons of water at one time when drinking from a water hole. They also obtain water from the dew on the leaves they eat and the water contained in their food.</a:t>
            </a:r>
          </a:p>
          <a:p>
            <a:endParaRPr lang="en-US" sz="2800" dirty="0" smtClean="0">
              <a:solidFill>
                <a:srgbClr val="FFC000"/>
              </a:solidFill>
            </a:endParaRPr>
          </a:p>
          <a:p>
            <a:pPr>
              <a:buFont typeface="Arial" pitchFamily="34" charset="0"/>
              <a:buChar char="•"/>
            </a:pP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Arial" pitchFamily="34" charset="0"/>
              <a:buChar char="•"/>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74" name="AutoShape 2" descr="data:image/jpg;base64,/9j/4AAQSkZJRgABAQAAAQABAAD/2wBDAAkGBwgHBgkIBwgKCgkLDRYPDQwMDRsUFRAWIB0iIiAdHx8kKDQsJCYxJx8fLT0tMTU3Ojo6Iys/RD84QzQ5Ojf/2wBDAQoKCg0MDRoPDxo3JR8lNzc3Nzc3Nzc3Nzc3Nzc3Nzc3Nzc3Nzc3Nzc3Nzc3Nzc3Nzc3Nzc3Nzc3Nzc3Nzc3Nzf/wAARCACtAHADASIAAhEBAxEB/8QAHAAAAQUBAQEAAAAAAAAAAAAAAwIEBQYHAQAI/8QAORAAAgEDAwIEBAMHAgcAAAAAAQIDAAQRBRIhBjETQVFhFCJxgSMykQcVM0KhsfBSwSRDcpLR4fH/xAAaAQACAwEBAAAAAAAAAAAAAAADBAACBQEG/8QAIREAAgMAAwADAAMAAAAAAAAAAQIAAxESITEEE0EFIlH/2gAMAwEAAhEDEQA/AJMV0sQvFcFcYcV6H2eZnQ/rS43AcHb96EvfBpyiKY+RQ2wQqafI6WfjCnA9a6t2VIGfvUdnaTtPFeDZOaH9YMv9xElZLs4G00qK4+Xk81GA0QMan1CW+47sf7k3bmbkUGe5bBw3FNGYk96TknvXRXONcfyeaQnPOTQzzmlYFJPniijIAkxBFcxSq9V5yLIpJNE70krzQwZ0iBY80aKY7dp7UNl5pAGKsQCO5ASp6jvw0ZSVOTQgMHFcWXwgW8vOmF5fSwKbk7DCBlh/ppZ70qbixjSfGsuXmo8j+SaOFC8zqijzZsUq3ninQPE4ZT5gVlHVPUUurXkbQgpbRHMSZ7n1PvVg6T6lKwGJyFlRSQOwb3A9aXu+cEboaI1R/HfYv9mwy+GuUUFLm1ivIGDJKoJCj8poeKbqtWxQyxG6lqXKNEYpOKIaTRNgYgiuYpeK9irbJOgGvNwKlZNLYElO1D+BaRgFUnHc0v8AasYPx3kYsbSNhRmnC2LFck/apmHTWP5V2jFHt7AxzBpOcds0Nvkf5Dr8X/Zn17c+LqxslwRC4DqeR9frStdtd2gXt3uEMYiK58hkAfekTzpBd6jfMni77pwcYJVdxAJ/SmvWWqFukZLUSgrcSIF3DBwCGJHtwP1rz9jM95J/2egrVa6ABK7Yfuu9EEa6fGWgAUSMSWlHv5e1TV/0xZSos1hCILgHK4OEJ9CPIe9UzR7hre9iB/hlucVp2mTLLAirySwAx69sUS0n3ZKQCvke9Nw3Gnv8DdKTFIAVOcqPb+9S99b+DjjvTR7c7mcEyYP8NjjH/T705ZnmtFk/MmSu7OaP/H3FbOB/Yr/JUB6uf6I0IpOKIRXK3dnnMiNua8BShXsV3ZMk4bmR5Qi4xUrbIgTGOfOq5buTIDnmpS0uSkm1jnNZ7p11NWt+9MlQCDwKHcErE7qpZlUsFHmQM4rqSgjNMtZ1a20ixe8uWAC/lUnG9vIUvGpg11qM0U0xKB5ZX3sCMjuSBj6k8e1RlzJc3zh7lmPcAH274FTw019UneZF2K7Eg4wDnn/5UZqlq0MiqBw2FyT60vg3YXkfJFQyKt3Ft7Agdq0rp7xC0Sqd2zDFmHOazJ4ZIZ1VxjJGMitY6Tt5TZRTSR7QQAc8Z9KDd5D0HsiWzTnjuVlWRDuGPEHp70/k0po7ZkiceE7BiceYoGmQeHDcTZ/hrhwOxx51PQ3Cx26mXAXAyTVa+iGH5O2/2HE+SrjT5RJiUAL6g5FIvIUiIVaB1Z13ougTmKJfiLllyEjOVPsfSuwT3N1p1tc3Nq1ubhdwibunt/atej5LWEAzHv8AjLWpKweK6FzR2tZlUN4bYPtQsEeo+tPBh+TPK57CRsEwaVFM3i5GabITT2JVh+Zz3oLAAQ6Ekx6l24HIwACTWedWdd31pKRDptrcoSRHJOhfb9BWhwhZ1ZSMKQQTXz51PrL3V01raMPhrdigkX/mYP5voaTtj9WyxWvW9zdxGK4tY1kJ7xjH9K9q1mbnT2nB3NncPXNVjp15Gvk2jIJweMir9MoaFQxRCTwoHc+uKWyG5YZXLzRrufTbG5MP4rHDAjnHkT+laH0xcmbTlUFisZ2MQO/l9/rVbl1ma1jjjuIgoZvM8/KP7H/zU70klvazSTWl3JKJgGMYThAec0K1dEPU2GXnRxCw2kfhyAxshPY1LSwJMojZAV5HtxUTYSRBuBnHY+VSlrcLIZAO2c4zmqIOsMIx70TCP2kWk/TPUUV3bRhmclleWMMuQeBzxmrJ0d1/N1RewWGrWRS6Ays9spZDwM7h/L9e30qwftV0Yal09OOGnQiSM8Z4zkfcZ/pTj9mGhWem9K2rRQMLiUGSZ5Yyrlj24PIGMYFNVnDo/Io43oyz+F+FtPPHFRc+meLKWDbfap0pximckTu+ACBR0ciDetWGESoIjEjAp5HGqkGZwF7jJoTBY42kfhEBZj6ADJrK9X6gv7i8eTxGV3bKAH8o8hRrruOARWmjT3NU1LW9PtbaSIuHLDbtBxn71kPV1lpzxJPZRJbu7kMkfb7D7UxvNQvW2maXc/oPWu295cK0NwygqT8oXli3qBSZsLexsJnkluldN2WOZ4vmkbdg9x6VNyxDxY0LYw4PB5rmiXLXUO6Vdsocqy4xn0+lF1JWVgy7gx+XH1rmdTgPcZqIrvVBPdI0kSo8mzGd+CTj9T+g96BpnXt3b33wkFjAniS7WVgQ7EnAyf8AAPpTSa/n0aW3ktsvKGPykbgRjBBHpzV76Zg1m5T4u8OmWsj8rb/Dr4o4xknyNAsbj7GawW8itSvbyf4YxpcRxlwJUYYwQe2f1qX1TU9RSyjvdC06W6mZ1DRAhSigElseeQMfUivX0u6IoEDt/Kwb+tH0ed2h8PYysvHyHt/maR+/D2Oo4av6+ybh2azZwLdI0ciFXeIjBx6GpZQqjjgDtUXZRP8AFPNIchkAUBeR68+Y4H9aklNaNR5LsTcYcimofnS6RRhKSqSQC5tpIZOFkUqSPQis01np6ewmYspwOFkxww+taZGXA5NedY2Xa6bgeCCMg0y6BokrkTGf3azuVK5J88Vo/RfTCWGzUbtAbpkCwoR/CTv/ANxqXi0XTzOJltUVgc4Hb9O1TMYA70MJxl+RMg+sYHOmx3KrkQSgvtHO08E/Y4NU6W7STUprZmw8eNnOM+wrQ9eR5dGu0jOGMeAfTkVjusFp9dLj5CZDHuUf6TjP6f2odhyEQbH0bLDdPcLGGmB2x4xwB/hov738KcMS24HJHOCfWg32ialc/FahDN4NpE23Kjnjz/Xv9Oap9xqV3bTlZ5fGA7hvMUoyhoVLgDgmkvqy38aRq+ZMjJPljH+ZPP1qT6fleObErcE/lwftx9qzGDUYXKyWsxhkGMK5wc9+D2q3dITavdO0drEJcEfMpBCnJxyTx64+lJ2UGPJeCMM1rTpUKeIxKjzz3FSKNxmoHTLG6LRXV5MGYzbREi/KuCRnPnU6RtYr6U78YYMMXuOnYvdmk1yvU1AytIHzgLR0i3H5hTmNFBGKWoUN96OWioSISIAZArw5YjIpbnPApnKzxMWAqAbLMQscmITK0LdmBX9aynVtF6m0O+PxMENxp8krKJXiSQpnO1gR8yk8fetISWdmDYo+oaxcW1m8r2XxhTBCKwUnH1zzQrq2zqdSxT15Ke+kdX2+jQLa3kN/8RA4uobtE2Qk9gvbsPL2PFZne9PajLMGuY1UopDEcAAdyfStv0rqDTdZ0SfU5s2C22XuokYkqF8yAMn9PKsv656zg1VXtrKd5YXYZIh8MMo9c/MTkD0rMQuG8hHrwjDKtaaVDNOU3GUYB3ocKg9c+da70BEqkG2DGCPc2AvLvgDPv/7FZVpDSXLiIkR26Al/IYHcn1rd+g0jbQ4pbeMojKfDLHkjzP3NGLd5DomdmPbDV1F8IEbfF+V/Z88/1okl4bfU5YpeEdjj0Bqt6BbzXN+yAFSZCT7YPJqf6lticTDswwceRFK/Y4BYfhjXBdCn9korbhkUsc1B6LqIkj8CU/iRj9RUykma0qrBYvIRN0KNhkPFLhdxzS45kY8k0GKNgnagzqIxkHBpsKDEixHckcrvGPOuz7QMuKi1mkOCrdqN47SLtfNQphkFgIipLtV4Qc0ynZpSd54p1sRhyQKHJAB+U0RcEC/Iysar0zBeCf4SWW0e4Tw52ibAlX0K9jVB1Doq8tHJUq8Wfz9vOtgKY4NIuLJLu0lhbu6kBvQ+X9qHbQrDR7L03Opw+TLLDSYV8K1nfELyK07LxuA7Ae3rW5aDLbR2MSQYEaqAuPQViFzMY3lWRSk1uxSVSezD/arB0v1JMsQWSQEbtuO+2sonhpmouucmsabpkNrcTXUZ3eKSy4/lB5qL+Jaf4iCUkrISVz/Kw7U56f1AT6Q8hIzCWH9M1C+MC/iZwG5zS9zgKvH9jFaksdjF/Et7nxo/lYHOPb0q06ddLdwK6d8cj0NRc8C3EAuE5I4kHp7/AENOem7crPMQ34RXDD3qvxbGrfB4Z29Q6b+iJWZViqLnlaRz9a8sp24zSN4DZPNekReM87ZZyENCGGM5NO45FwRjmgQzqRtI7107c5BqEbIpzwxwfBHLHmlMNygotM0TLZNO0kIYKg4qp6l1O+wZicj8pyaJDay7sEYFO4FkDkuPlp4HBqjOYZagezMt/aPoklpeQajCPwbz/h5wB2fHyt9+32rNdPuXtbzBLcHBFfR2t2EGsabPYTgbJV4bzUg5B+xFfPHUunzabq80Ui7DuP2PmKRuTez+xupgOptnQ85n6bvHDFmfdjPb8lMNLuRNbtzzjgGgfskvjLoTxyeUzDH2FEten9VtL5xHEJImc7WRhjHkfasy+shVz8mhU4JOyW0y7ltr2M7SY2IVgRwQatM/gabbOyKV3EkD3pvpmkLbBLm4P4irkggYWu3rQarAyW7hpYvmUHzolKNWnfv5KWMrv15+ypjG3gmlJG79hQ4RT6IkEAdq9MxzyeYVeR7gUjZTyKMFTHzE5p1FgnkA0KZAXI7UPlsLw4jYlXReOaOjrkYGKbKMHFKz2FQrOhyI+N2EUAHJrnxlN0QGjeApWqcVhQzmFSbxWAHY+dUz9pegJcRpqIiDAELLx2Pkf9quEKBDkZotyqXdvJbToGilUqwPoaFYujIats7MzDpHVf3dKkRwsfANX09W6RAg33QLeYT5iPrisb1kPaLqVuH3G2meLfjBYA4z9aidPunWRV5PI5zWbZq+R+oAnuby/Vsd5E0NsjIhH5yeSPpQLe7KSiaJwrA1QtGncqoyeee9WW1diSAcYXNZjWMzdmaK1qF6n//Z"/>
          <p:cNvSpPr>
            <a:spLocks noChangeAspect="1" noChangeArrowheads="1"/>
          </p:cNvSpPr>
          <p:nvPr/>
        </p:nvSpPr>
        <p:spPr bwMode="auto">
          <a:xfrm>
            <a:off x="76200" y="-730250"/>
            <a:ext cx="942975" cy="1447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BDAAkGBwgHBgkIBwgKCgkLDRYPDQwMDRsUFRAWIB0iIiAdHx8kKDQsJCYxJx8fLT0tMTU3Ojo6Iys/RD84QzQ5Ojf/2wBDAQoKCg0MDRoPDxo3JR8lNzc3Nzc3Nzc3Nzc3Nzc3Nzc3Nzc3Nzc3Nzc3Nzc3Nzc3Nzc3Nzc3Nzc3Nzc3Nzc3Nzf/wAARCACtAHADASIAAhEBAxEB/8QAHAAAAQUBAQEAAAAAAAAAAAAAAwIEBQYHAQAI/8QAORAAAgEDAwIEBAMHAgcAAAAAAQIDAAQRBRIhBjETQVFhFCJxgSMykQcVM0KhsfBSwSRDcpLR4fH/xAAaAQACAwEBAAAAAAAAAAAAAAADBAACBQEG/8QAIREAAgMAAwADAAMAAAAAAAAAAQIAAxESITEEE0EFIlH/2gAMAwEAAhEDEQA/AJMV0sQvFcFcYcV6H2eZnQ/rS43AcHb96EvfBpyiKY+RQ2wQqafI6WfjCnA9a6t2VIGfvUdnaTtPFeDZOaH9YMv9xElZLs4G00qK4+Xk81GA0QMan1CW+47sf7k3bmbkUGe5bBw3FNGYk96TknvXRXONcfyeaQnPOTQzzmlYFJPniijIAkxBFcxSq9V5yLIpJNE70krzQwZ0iBY80aKY7dp7UNl5pAGKsQCO5ASp6jvw0ZSVOTQgMHFcWXwgW8vOmF5fSwKbk7DCBlh/ppZ70qbixjSfGsuXmo8j+SaOFC8zqijzZsUq3ninQPE4ZT5gVlHVPUUurXkbQgpbRHMSZ7n1PvVg6T6lKwGJyFlRSQOwb3A9aXu+cEboaI1R/HfYv9mwy+GuUUFLm1ivIGDJKoJCj8poeKbqtWxQyxG6lqXKNEYpOKIaTRNgYgiuYpeK9irbJOgGvNwKlZNLYElO1D+BaRgFUnHc0v8AasYPx3kYsbSNhRmnC2LFck/apmHTWP5V2jFHt7AxzBpOcds0Nvkf5Dr8X/Zn17c+LqxslwRC4DqeR9frStdtd2gXt3uEMYiK58hkAfekTzpBd6jfMni77pwcYJVdxAJ/SmvWWqFukZLUSgrcSIF3DBwCGJHtwP1rz9jM95J/2egrVa6ABK7Yfuu9EEa6fGWgAUSMSWlHv5e1TV/0xZSos1hCILgHK4OEJ9CPIe9UzR7hre9iB/hlucVp2mTLLAirySwAx69sUS0n3ZKQCvke9Nw3Gnv8DdKTFIAVOcqPb+9S99b+DjjvTR7c7mcEyYP8NjjH/T705ZnmtFk/MmSu7OaP/H3FbOB/Yr/JUB6uf6I0IpOKIRXK3dnnMiNua8BShXsV3ZMk4bmR5Qi4xUrbIgTGOfOq5buTIDnmpS0uSkm1jnNZ7p11NWt+9MlQCDwKHcErE7qpZlUsFHmQM4rqSgjNMtZ1a20ixe8uWAC/lUnG9vIUvGpg11qM0U0xKB5ZX3sCMjuSBj6k8e1RlzJc3zh7lmPcAH274FTw019UneZF2K7Eg4wDnn/5UZqlq0MiqBw2FyT60vg3YXkfJFQyKt3Ft7Agdq0rp7xC0Sqd2zDFmHOazJ4ZIZ1VxjJGMitY6Tt5TZRTSR7QQAc8Z9KDd5D0HsiWzTnjuVlWRDuGPEHp70/k0po7ZkiceE7BiceYoGmQeHDcTZ/hrhwOxx51PQ3Cx26mXAXAyTVa+iGH5O2/2HE+SrjT5RJiUAL6g5FIvIUiIVaB1Z13ougTmKJfiLllyEjOVPsfSuwT3N1p1tc3Nq1ubhdwibunt/atej5LWEAzHv8AjLWpKweK6FzR2tZlUN4bYPtQsEeo+tPBh+TPK57CRsEwaVFM3i5GabITT2JVh+Zz3oLAAQ6Ekx6l24HIwACTWedWdd31pKRDptrcoSRHJOhfb9BWhwhZ1ZSMKQQTXz51PrL3V01raMPhrdigkX/mYP5voaTtj9WyxWvW9zdxGK4tY1kJ7xjH9K9q1mbnT2nB3NncPXNVjp15Gvk2jIJweMir9MoaFQxRCTwoHc+uKWyG5YZXLzRrufTbG5MP4rHDAjnHkT+laH0xcmbTlUFisZ2MQO/l9/rVbl1ma1jjjuIgoZvM8/KP7H/zU70klvazSTWl3JKJgGMYThAec0K1dEPU2GXnRxCw2kfhyAxshPY1LSwJMojZAV5HtxUTYSRBuBnHY+VSlrcLIZAO2c4zmqIOsMIx70TCP2kWk/TPUUV3bRhmclleWMMuQeBzxmrJ0d1/N1RewWGrWRS6Ays9spZDwM7h/L9e30qwftV0Yal09OOGnQiSM8Z4zkfcZ/pTj9mGhWem9K2rRQMLiUGSZ5Yyrlj24PIGMYFNVnDo/Io43oyz+F+FtPPHFRc+meLKWDbfap0pximckTu+ACBR0ciDetWGESoIjEjAp5HGqkGZwF7jJoTBY42kfhEBZj6ADJrK9X6gv7i8eTxGV3bKAH8o8hRrruOARWmjT3NU1LW9PtbaSIuHLDbtBxn71kPV1lpzxJPZRJbu7kMkfb7D7UxvNQvW2maXc/oPWu295cK0NwygqT8oXli3qBSZsLexsJnkluldN2WOZ4vmkbdg9x6VNyxDxY0LYw4PB5rmiXLXUO6Vdsocqy4xn0+lF1JWVgy7gx+XH1rmdTgPcZqIrvVBPdI0kSo8mzGd+CTj9T+g96BpnXt3b33wkFjAniS7WVgQ7EnAyf8AAPpTSa/n0aW3ktsvKGPykbgRjBBHpzV76Zg1m5T4u8OmWsj8rb/Dr4o4xknyNAsbj7GawW8itSvbyf4YxpcRxlwJUYYwQe2f1qX1TU9RSyjvdC06W6mZ1DRAhSigElseeQMfUivX0u6IoEDt/Kwb+tH0ed2h8PYysvHyHt/maR+/D2Oo4av6+ybh2azZwLdI0ciFXeIjBx6GpZQqjjgDtUXZRP8AFPNIchkAUBeR68+Y4H9aklNaNR5LsTcYcimofnS6RRhKSqSQC5tpIZOFkUqSPQis01np6ewmYspwOFkxww+taZGXA5NedY2Xa6bgeCCMg0y6BokrkTGf3azuVK5J88Vo/RfTCWGzUbtAbpkCwoR/CTv/ANxqXi0XTzOJltUVgc4Hb9O1TMYA70MJxl+RMg+sYHOmx3KrkQSgvtHO08E/Y4NU6W7STUprZmw8eNnOM+wrQ9eR5dGu0jOGMeAfTkVjusFp9dLj5CZDHuUf6TjP6f2odhyEQbH0bLDdPcLGGmB2x4xwB/hov738KcMS24HJHOCfWg32ialc/FahDN4NpE23Kjnjz/Xv9Oap9xqV3bTlZ5fGA7hvMUoyhoVLgDgmkvqy38aRq+ZMjJPljH+ZPP1qT6fleObErcE/lwftx9qzGDUYXKyWsxhkGMK5wc9+D2q3dITavdO0drEJcEfMpBCnJxyTx64+lJ2UGPJeCMM1rTpUKeIxKjzz3FSKNxmoHTLG6LRXV5MGYzbREi/KuCRnPnU6RtYr6U78YYMMXuOnYvdmk1yvU1AytIHzgLR0i3H5hTmNFBGKWoUN96OWioSISIAZArw5YjIpbnPApnKzxMWAqAbLMQscmITK0LdmBX9aynVtF6m0O+PxMENxp8krKJXiSQpnO1gR8yk8fetISWdmDYo+oaxcW1m8r2XxhTBCKwUnH1zzQrq2zqdSxT15Ke+kdX2+jQLa3kN/8RA4uobtE2Qk9gvbsPL2PFZne9PajLMGuY1UopDEcAAdyfStv0rqDTdZ0SfU5s2C22XuokYkqF8yAMn9PKsv656zg1VXtrKd5YXYZIh8MMo9c/MTkD0rMQuG8hHrwjDKtaaVDNOU3GUYB3ocKg9c+da70BEqkG2DGCPc2AvLvgDPv/7FZVpDSXLiIkR26Al/IYHcn1rd+g0jbQ4pbeMojKfDLHkjzP3NGLd5DomdmPbDV1F8IEbfF+V/Z88/1okl4bfU5YpeEdjj0Bqt6BbzXN+yAFSZCT7YPJqf6lticTDswwceRFK/Y4BYfhjXBdCn9korbhkUsc1B6LqIkj8CU/iRj9RUykma0qrBYvIRN0KNhkPFLhdxzS45kY8k0GKNgnagzqIxkHBpsKDEixHckcrvGPOuz7QMuKi1mkOCrdqN47SLtfNQphkFgIipLtV4Qc0ynZpSd54p1sRhyQKHJAB+U0RcEC/Iysar0zBeCf4SWW0e4Tw52ibAlX0K9jVB1Doq8tHJUq8Wfz9vOtgKY4NIuLJLu0lhbu6kBvQ+X9qHbQrDR7L03Opw+TLLDSYV8K1nfELyK07LxuA7Ae3rW5aDLbR2MSQYEaqAuPQViFzMY3lWRSk1uxSVSezD/arB0v1JMsQWSQEbtuO+2sonhpmouucmsabpkNrcTXUZ3eKSy4/lB5qL+Jaf4iCUkrISVz/Kw7U56f1AT6Q8hIzCWH9M1C+MC/iZwG5zS9zgKvH9jFaksdjF/Et7nxo/lYHOPb0q06ddLdwK6d8cj0NRc8C3EAuE5I4kHp7/AENOem7crPMQ34RXDD3qvxbGrfB4Z29Q6b+iJWZViqLnlaRz9a8sp24zSN4DZPNekReM87ZZyENCGGM5NO45FwRjmgQzqRtI7107c5BqEbIpzwxwfBHLHmlMNygotM0TLZNO0kIYKg4qp6l1O+wZicj8pyaJDay7sEYFO4FkDkuPlp4HBqjOYZagezMt/aPoklpeQajCPwbz/h5wB2fHyt9+32rNdPuXtbzBLcHBFfR2t2EGsabPYTgbJV4bzUg5B+xFfPHUunzabq80Ui7DuP2PmKRuTez+xupgOptnQ85n6bvHDFmfdjPb8lMNLuRNbtzzjgGgfskvjLoTxyeUzDH2FEten9VtL5xHEJImc7WRhjHkfasy+shVz8mhU4JOyW0y7ltr2M7SY2IVgRwQatM/gabbOyKV3EkD3pvpmkLbBLm4P4irkggYWu3rQarAyW7hpYvmUHzolKNWnfv5KWMrv15+ypjG3gmlJG79hQ4RT6IkEAdq9MxzyeYVeR7gUjZTyKMFTHzE5p1FgnkA0KZAXI7UPlsLw4jYlXReOaOjrkYGKbKMHFKz2FQrOhyI+N2EUAHJrnxlN0QGjeApWqcVhQzmFSbxWAHY+dUz9pegJcRpqIiDAELLx2Pkf9quEKBDkZotyqXdvJbToGilUqwPoaFYujIats7MzDpHVf3dKkRwsfANX09W6RAg33QLeYT5iPrisb1kPaLqVuH3G2meLfjBYA4z9aidPunWRV5PI5zWbZq+R+oAnuby/Vsd5E0NsjIhH5yeSPpQLe7KSiaJwrA1QtGncqoyeee9WW1diSAcYXNZjWMzdmaK1qF6n//Z"/>
          <p:cNvSpPr>
            <a:spLocks noChangeAspect="1" noChangeArrowheads="1"/>
          </p:cNvSpPr>
          <p:nvPr/>
        </p:nvSpPr>
        <p:spPr bwMode="auto">
          <a:xfrm>
            <a:off x="76200" y="-730250"/>
            <a:ext cx="942975" cy="1447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570</TotalTime>
  <Words>1050</Words>
  <Application>Microsoft Office PowerPoint</Application>
  <PresentationFormat>On-screen Show (4:3)</PresentationFormat>
  <Paragraphs>83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Slide 1</vt:lpstr>
      <vt:lpstr>Slide 2</vt:lpstr>
      <vt:lpstr>Slide 3</vt:lpstr>
      <vt:lpstr>Slide 4</vt:lpstr>
      <vt:lpstr>Slide 5</vt:lpstr>
      <vt:lpstr>Giraffes</vt:lpstr>
      <vt:lpstr>Introduction</vt:lpstr>
      <vt:lpstr> Adaptations of a Giraffe</vt:lpstr>
      <vt:lpstr>Slide 9</vt:lpstr>
      <vt:lpstr>Slide 10</vt:lpstr>
      <vt:lpstr>ADAPTATIONS OF AN ELEPHANT       Lifespan</vt:lpstr>
      <vt:lpstr>          Climate</vt:lpstr>
      <vt:lpstr>Slide 13</vt:lpstr>
      <vt:lpstr>Adaptations</vt:lpstr>
      <vt:lpstr>Slide 15</vt:lpstr>
      <vt:lpstr>ADAPTATIONS OF A CAMEL</vt:lpstr>
      <vt:lpstr>Slide 17</vt:lpstr>
      <vt:lpstr>Slide 18</vt:lpstr>
      <vt:lpstr>Slide 19</vt:lpstr>
      <vt:lpstr>Slide 20</vt:lpstr>
      <vt:lpstr>Slide 21</vt:lpstr>
      <vt:lpstr>Slide 22</vt:lpstr>
      <vt:lpstr>Slide 23</vt:lpstr>
      <vt:lpstr>Slide 24</vt:lpstr>
      <vt:lpstr>Slide 25</vt:lpstr>
      <vt:lpstr>Slide 26</vt:lpstr>
      <vt:lpstr>Cactus</vt:lpstr>
      <vt:lpstr>Slide 28</vt:lpstr>
      <vt:lpstr>Slide 29</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PARAND</cp:lastModifiedBy>
  <cp:revision>56</cp:revision>
  <dcterms:created xsi:type="dcterms:W3CDTF">2011-10-03T11:04:51Z</dcterms:created>
  <dcterms:modified xsi:type="dcterms:W3CDTF">2011-10-10T06:42:33Z</dcterms:modified>
</cp:coreProperties>
</file>