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6"/>
  </p:notesMasterIdLst>
  <p:sldIdLst>
    <p:sldId id="331" r:id="rId2"/>
    <p:sldId id="321" r:id="rId3"/>
    <p:sldId id="332" r:id="rId4"/>
    <p:sldId id="278" r:id="rId5"/>
    <p:sldId id="328" r:id="rId6"/>
    <p:sldId id="296" r:id="rId7"/>
    <p:sldId id="327" r:id="rId8"/>
    <p:sldId id="323" r:id="rId9"/>
    <p:sldId id="279" r:id="rId10"/>
    <p:sldId id="280" r:id="rId11"/>
    <p:sldId id="281" r:id="rId12"/>
    <p:sldId id="282" r:id="rId13"/>
    <p:sldId id="285" r:id="rId14"/>
    <p:sldId id="286" r:id="rId15"/>
    <p:sldId id="298" r:id="rId16"/>
    <p:sldId id="287" r:id="rId17"/>
    <p:sldId id="299" r:id="rId18"/>
    <p:sldId id="334" r:id="rId19"/>
    <p:sldId id="335" r:id="rId20"/>
    <p:sldId id="336" r:id="rId21"/>
    <p:sldId id="338" r:id="rId22"/>
    <p:sldId id="337" r:id="rId23"/>
    <p:sldId id="339" r:id="rId24"/>
    <p:sldId id="33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00"/>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4E32869-398D-4412-A989-F3AD6302FD7A}" type="slidenum">
              <a:rPr lang="en-GB"/>
              <a:pPr/>
              <a:t>‹#›</a:t>
            </a:fld>
            <a:endParaRPr lang="en-GB"/>
          </a:p>
        </p:txBody>
      </p:sp>
    </p:spTree>
    <p:extLst>
      <p:ext uri="{BB962C8B-B14F-4D97-AF65-F5344CB8AC3E}">
        <p14:creationId xmlns="" xmlns:p14="http://schemas.microsoft.com/office/powerpoint/2010/main" val="158544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419BE-AB33-4F27-A479-25A2FED5F2C9}" type="slidenum">
              <a:rPr lang="en-GB"/>
              <a:pPr/>
              <a:t>4</a:t>
            </a:fld>
            <a:endParaRPr lang="en-GB"/>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8636D-4BCD-45E3-A863-5BE87107626C}" type="slidenum">
              <a:rPr lang="en-GB"/>
              <a:pPr/>
              <a:t>16</a:t>
            </a:fld>
            <a:endParaRPr lang="en-GB"/>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F377AA-A24F-4371-80C8-82BA2DE38402}" type="slidenum">
              <a:rPr lang="en-GB"/>
              <a:pPr/>
              <a:t>17</a:t>
            </a:fld>
            <a:endParaRPr lang="en-GB"/>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1FF2D3-490C-4DCE-A865-6B94AFC03340}" type="slidenum">
              <a:rPr lang="en-GB"/>
              <a:pPr/>
              <a:t>6</a:t>
            </a:fld>
            <a:endParaRPr lang="en-GB"/>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8AC790-A459-479E-964C-491384032B32}" type="slidenum">
              <a:rPr lang="en-GB"/>
              <a:pPr/>
              <a:t>9</a:t>
            </a:fld>
            <a:endParaRPr lang="en-GB"/>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AB7A4-1F52-4599-9846-25BB9EACAF69}" type="slidenum">
              <a:rPr lang="en-GB"/>
              <a:pPr/>
              <a:t>10</a:t>
            </a:fld>
            <a:endParaRPr lang="en-GB"/>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254ADE-262A-4909-BBE9-C10FFBC4F966}" type="slidenum">
              <a:rPr lang="en-GB"/>
              <a:pPr/>
              <a:t>11</a:t>
            </a:fld>
            <a:endParaRPr lang="en-GB"/>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FC077C-8E01-4FD4-86BB-9133BEBFF9D1}" type="slidenum">
              <a:rPr lang="en-GB"/>
              <a:pPr/>
              <a:t>12</a:t>
            </a:fld>
            <a:endParaRPr lang="en-GB"/>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C31571-C2F8-4874-89B1-9025D125A8C2}" type="slidenum">
              <a:rPr lang="en-GB"/>
              <a:pPr/>
              <a:t>13</a:t>
            </a:fld>
            <a:endParaRPr lang="en-GB"/>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7AC30-31AE-4511-8656-BD6A4459DA36}" type="slidenum">
              <a:rPr lang="en-GB"/>
              <a:pPr/>
              <a:t>14</a:t>
            </a:fld>
            <a:endParaRPr lang="en-GB"/>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C66F3-EB3A-4B0F-A5F5-ECAFD4488EF8}" type="slidenum">
              <a:rPr lang="en-GB"/>
              <a:pPr/>
              <a:t>15</a:t>
            </a:fld>
            <a:endParaRPr lang="en-GB"/>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571573C-4FDC-417A-8326-846A533F9EF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54372-ABFB-4E2A-8DFF-9ADB4742E2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9BE9C-1534-424B-BBA5-7434FA2B2D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88ECB-A4EF-455E-AC53-F959C887BD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0950380-278A-414A-BB3E-24281A28F7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B68A3-9DE4-45FD-8E7B-18EB1FE9EE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9016B7-550C-4B55-8A6B-362A9BC9C3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2913C6-D779-487A-95D2-76FCA26248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A93A67-38EA-4770-877D-1A5826F7E7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BB0D0-7082-425E-8837-2939706EAF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68EE-36E1-43F6-99F1-43D2D2740A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FB11F7D-E9DC-4E46-970F-AD564496758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Excretion</a:t>
            </a:r>
            <a:endParaRPr lang="en-US" dirty="0"/>
          </a:p>
        </p:txBody>
      </p:sp>
      <p:sp>
        <p:nvSpPr>
          <p:cNvPr id="3" name="Content Placeholder 2"/>
          <p:cNvSpPr>
            <a:spLocks noGrp="1"/>
          </p:cNvSpPr>
          <p:nvPr>
            <p:ph idx="1"/>
          </p:nvPr>
        </p:nvSpPr>
        <p:spPr/>
        <p:txBody>
          <a:bodyPr/>
          <a:lstStyle/>
          <a:p>
            <a:r>
              <a:rPr lang="en-GB" sz="2400" dirty="0" smtClean="0"/>
              <a:t>To carry out its living processes, every cell in the body needs a supply of oxygen and food. Waste products such as carbon dioxide have to be removed before they reach harmful levels and damage the cell</a:t>
            </a:r>
          </a:p>
          <a:p>
            <a:r>
              <a:rPr lang="en-GB" sz="2400" dirty="0" smtClean="0"/>
              <a:t>These conditions are maintained by tissue fluid bathing the cells. Tissue fluid is derived from the blood</a:t>
            </a:r>
          </a:p>
          <a:p>
            <a:r>
              <a:rPr lang="en-GB" sz="2400" dirty="0" smtClean="0"/>
              <a:t>The tissue fluid contains oxygen and food which the cells can absorb, and also accepts the carbon dioxide and other waste products produced by the cells</a:t>
            </a:r>
          </a:p>
          <a:p>
            <a:endParaRPr lang="en-GB" sz="2400" dirty="0" smtClean="0"/>
          </a:p>
          <a:p>
            <a:endParaRPr lang="en-GB" sz="2400" dirty="0" smtClean="0"/>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48131" name="AutoShape 3"/>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sp>
        <p:nvSpPr>
          <p:cNvPr id="48132" name="Text Box 4"/>
          <p:cNvSpPr txBox="1">
            <a:spLocks noChangeArrowheads="1"/>
          </p:cNvSpPr>
          <p:nvPr/>
        </p:nvSpPr>
        <p:spPr bwMode="auto">
          <a:xfrm>
            <a:off x="3962400" y="1295400"/>
            <a:ext cx="4648200" cy="301307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kidney tubule now contains lots of blood components including: </a:t>
            </a:r>
          </a:p>
          <a:p>
            <a:pPr eaLnBrk="0" hangingPunct="0"/>
            <a:endParaRPr lang="en-US" sz="2400">
              <a:latin typeface="Comic Sans MS" pitchFamily="66" charset="0"/>
            </a:endParaRPr>
          </a:p>
          <a:p>
            <a:pPr eaLnBrk="0" hangingPunct="0"/>
            <a:r>
              <a:rPr lang="en-US" sz="2400">
                <a:latin typeface="Comic Sans MS" pitchFamily="66" charset="0"/>
              </a:rPr>
              <a:t>Glucose:		</a:t>
            </a:r>
          </a:p>
          <a:p>
            <a:pPr eaLnBrk="0" hangingPunct="0"/>
            <a:r>
              <a:rPr lang="en-US" sz="2400">
                <a:latin typeface="Comic Sans MS" pitchFamily="66" charset="0"/>
              </a:rPr>
              <a:t>Ions:</a:t>
            </a:r>
          </a:p>
          <a:p>
            <a:pPr eaLnBrk="0" hangingPunct="0"/>
            <a:r>
              <a:rPr lang="en-US" sz="2400">
                <a:latin typeface="Comic Sans MS" pitchFamily="66" charset="0"/>
              </a:rPr>
              <a:t>Water:</a:t>
            </a:r>
          </a:p>
          <a:p>
            <a:pPr eaLnBrk="0" hangingPunct="0"/>
            <a:r>
              <a:rPr lang="en-US" sz="2400">
                <a:latin typeface="Comic Sans MS" pitchFamily="66" charset="0"/>
              </a:rPr>
              <a:t>Urea:</a:t>
            </a:r>
          </a:p>
        </p:txBody>
      </p:sp>
      <p:sp>
        <p:nvSpPr>
          <p:cNvPr id="48133" name="AutoShape 5"/>
          <p:cNvSpPr>
            <a:spLocks noChangeArrowheads="1"/>
          </p:cNvSpPr>
          <p:nvPr/>
        </p:nvSpPr>
        <p:spPr bwMode="auto">
          <a:xfrm>
            <a:off x="5486400" y="2895600"/>
            <a:ext cx="228600" cy="228600"/>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8134" name="AutoShape 6"/>
          <p:cNvSpPr>
            <a:spLocks noChangeArrowheads="1"/>
          </p:cNvSpPr>
          <p:nvPr/>
        </p:nvSpPr>
        <p:spPr bwMode="auto">
          <a:xfrm>
            <a:off x="5486400" y="3200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8135" name="AutoShape 7"/>
          <p:cNvSpPr>
            <a:spLocks noChangeArrowheads="1"/>
          </p:cNvSpPr>
          <p:nvPr/>
        </p:nvSpPr>
        <p:spPr bwMode="auto">
          <a:xfrm>
            <a:off x="5410200" y="3657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8136" name="AutoShape 8"/>
          <p:cNvSpPr>
            <a:spLocks noChangeArrowheads="1"/>
          </p:cNvSpPr>
          <p:nvPr/>
        </p:nvSpPr>
        <p:spPr bwMode="auto">
          <a:xfrm>
            <a:off x="5410200" y="4038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grpSp>
        <p:nvGrpSpPr>
          <p:cNvPr id="48137" name="Group 9"/>
          <p:cNvGrpSpPr>
            <a:grpSpLocks/>
          </p:cNvGrpSpPr>
          <p:nvPr/>
        </p:nvGrpSpPr>
        <p:grpSpPr bwMode="auto">
          <a:xfrm>
            <a:off x="762000" y="2514600"/>
            <a:ext cx="609600" cy="2286000"/>
            <a:chOff x="480" y="1584"/>
            <a:chExt cx="384" cy="1440"/>
          </a:xfrm>
        </p:grpSpPr>
        <p:sp>
          <p:nvSpPr>
            <p:cNvPr id="48138" name="AutoShape 10"/>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8139" name="AutoShape 11"/>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8140" name="AutoShape 12"/>
            <p:cNvSpPr>
              <a:spLocks noChangeArrowheads="1"/>
            </p:cNvSpPr>
            <p:nvPr/>
          </p:nvSpPr>
          <p:spPr bwMode="auto">
            <a:xfrm>
              <a:off x="672" y="244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8141" name="AutoShape 13"/>
            <p:cNvSpPr>
              <a:spLocks noChangeArrowheads="1"/>
            </p:cNvSpPr>
            <p:nvPr/>
          </p:nvSpPr>
          <p:spPr bwMode="auto">
            <a:xfrm>
              <a:off x="576" y="1584"/>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grpSp>
      <p:grpSp>
        <p:nvGrpSpPr>
          <p:cNvPr id="48142" name="Group 14"/>
          <p:cNvGrpSpPr>
            <a:grpSpLocks/>
          </p:cNvGrpSpPr>
          <p:nvPr/>
        </p:nvGrpSpPr>
        <p:grpSpPr bwMode="auto">
          <a:xfrm>
            <a:off x="762000" y="2819400"/>
            <a:ext cx="609600" cy="2514600"/>
            <a:chOff x="480" y="1776"/>
            <a:chExt cx="384" cy="1584"/>
          </a:xfrm>
        </p:grpSpPr>
        <p:sp>
          <p:nvSpPr>
            <p:cNvPr id="48143" name="AutoShape 15"/>
            <p:cNvSpPr>
              <a:spLocks noChangeArrowheads="1"/>
            </p:cNvSpPr>
            <p:nvPr/>
          </p:nvSpPr>
          <p:spPr bwMode="auto">
            <a:xfrm>
              <a:off x="528" y="177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8144" name="AutoShape 16"/>
            <p:cNvSpPr>
              <a:spLocks noChangeArrowheads="1"/>
            </p:cNvSpPr>
            <p:nvPr/>
          </p:nvSpPr>
          <p:spPr bwMode="auto">
            <a:xfrm>
              <a:off x="672" y="2160"/>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8145" name="AutoShape 17"/>
            <p:cNvSpPr>
              <a:spLocks noChangeArrowheads="1"/>
            </p:cNvSpPr>
            <p:nvPr/>
          </p:nvSpPr>
          <p:spPr bwMode="auto">
            <a:xfrm>
              <a:off x="480" y="321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8146" name="AutoShape 18"/>
            <p:cNvSpPr>
              <a:spLocks noChangeArrowheads="1"/>
            </p:cNvSpPr>
            <p:nvPr/>
          </p:nvSpPr>
          <p:spPr bwMode="auto">
            <a:xfrm>
              <a:off x="720" y="2640"/>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grpSp>
        <p:nvGrpSpPr>
          <p:cNvPr id="48147" name="Group 19"/>
          <p:cNvGrpSpPr>
            <a:grpSpLocks/>
          </p:cNvGrpSpPr>
          <p:nvPr/>
        </p:nvGrpSpPr>
        <p:grpSpPr bwMode="auto">
          <a:xfrm>
            <a:off x="838200" y="2743200"/>
            <a:ext cx="609600" cy="2362200"/>
            <a:chOff x="528" y="1728"/>
            <a:chExt cx="384" cy="1488"/>
          </a:xfrm>
        </p:grpSpPr>
        <p:sp>
          <p:nvSpPr>
            <p:cNvPr id="48148" name="AutoShape 20"/>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8149" name="AutoShape 21"/>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8150" name="AutoShape 22"/>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8151" name="AutoShape 23"/>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grpSp>
      <p:grpSp>
        <p:nvGrpSpPr>
          <p:cNvPr id="48152" name="Group 24"/>
          <p:cNvGrpSpPr>
            <a:grpSpLocks/>
          </p:cNvGrpSpPr>
          <p:nvPr/>
        </p:nvGrpSpPr>
        <p:grpSpPr bwMode="auto">
          <a:xfrm>
            <a:off x="838200" y="2895600"/>
            <a:ext cx="609600" cy="2438400"/>
            <a:chOff x="528" y="1824"/>
            <a:chExt cx="384" cy="1536"/>
          </a:xfrm>
        </p:grpSpPr>
        <p:sp>
          <p:nvSpPr>
            <p:cNvPr id="48153" name="AutoShape 25"/>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8154" name="AutoShape 26"/>
            <p:cNvSpPr>
              <a:spLocks noChangeArrowheads="1"/>
            </p:cNvSpPr>
            <p:nvPr/>
          </p:nvSpPr>
          <p:spPr bwMode="auto">
            <a:xfrm>
              <a:off x="672" y="1824"/>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8155" name="AutoShape 27"/>
            <p:cNvSpPr>
              <a:spLocks noChangeArrowheads="1"/>
            </p:cNvSpPr>
            <p:nvPr/>
          </p:nvSpPr>
          <p:spPr bwMode="auto">
            <a:xfrm>
              <a:off x="672" y="321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8156" name="AutoShape 28"/>
            <p:cNvSpPr>
              <a:spLocks noChangeArrowheads="1"/>
            </p:cNvSpPr>
            <p:nvPr/>
          </p:nvSpPr>
          <p:spPr bwMode="auto">
            <a:xfrm>
              <a:off x="768" y="297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3"/>
                                        </p:tgtEl>
                                        <p:attrNameLst>
                                          <p:attrName>style.visibility</p:attrName>
                                        </p:attrNameLst>
                                      </p:cBhvr>
                                      <p:to>
                                        <p:strVal val="visible"/>
                                      </p:to>
                                    </p:set>
                                  </p:childTnLst>
                                </p:cTn>
                              </p:par>
                            </p:childTnLst>
                          </p:cTn>
                        </p:par>
                        <p:par>
                          <p:cTn id="11" fill="hold">
                            <p:stCondLst>
                              <p:cond delay="500"/>
                            </p:stCondLst>
                            <p:childTnLst>
                              <p:par>
                                <p:cTn id="12" presetID="12" presetClass="entr" presetSubtype="1" fill="hold" nodeType="afterEffect">
                                  <p:stCondLst>
                                    <p:cond delay="1000"/>
                                  </p:stCondLst>
                                  <p:childTnLst>
                                    <p:set>
                                      <p:cBhvr>
                                        <p:cTn id="13" dur="1" fill="hold">
                                          <p:stCondLst>
                                            <p:cond delay="0"/>
                                          </p:stCondLst>
                                        </p:cTn>
                                        <p:tgtEl>
                                          <p:spTgt spid="48142"/>
                                        </p:tgtEl>
                                        <p:attrNameLst>
                                          <p:attrName>style.visibility</p:attrName>
                                        </p:attrNameLst>
                                      </p:cBhvr>
                                      <p:to>
                                        <p:strVal val="visible"/>
                                      </p:to>
                                    </p:set>
                                    <p:animEffect transition="in" filter="slide(fromTop)">
                                      <p:cBhvr>
                                        <p:cTn id="14" dur="500"/>
                                        <p:tgtEl>
                                          <p:spTgt spid="4814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4"/>
                                        </p:tgtEl>
                                        <p:attrNameLst>
                                          <p:attrName>style.visibility</p:attrName>
                                        </p:attrNameLst>
                                      </p:cBhvr>
                                      <p:to>
                                        <p:strVal val="visible"/>
                                      </p:to>
                                    </p:set>
                                  </p:childTnLst>
                                </p:cTn>
                              </p:par>
                            </p:childTnLst>
                          </p:cTn>
                        </p:par>
                        <p:par>
                          <p:cTn id="19" fill="hold">
                            <p:stCondLst>
                              <p:cond delay="500"/>
                            </p:stCondLst>
                            <p:childTnLst>
                              <p:par>
                                <p:cTn id="20" presetID="12" presetClass="entr" presetSubtype="1" fill="hold" nodeType="afterEffect">
                                  <p:stCondLst>
                                    <p:cond delay="1000"/>
                                  </p:stCondLst>
                                  <p:childTnLst>
                                    <p:set>
                                      <p:cBhvr>
                                        <p:cTn id="21" dur="1" fill="hold">
                                          <p:stCondLst>
                                            <p:cond delay="0"/>
                                          </p:stCondLst>
                                        </p:cTn>
                                        <p:tgtEl>
                                          <p:spTgt spid="48152"/>
                                        </p:tgtEl>
                                        <p:attrNameLst>
                                          <p:attrName>style.visibility</p:attrName>
                                        </p:attrNameLst>
                                      </p:cBhvr>
                                      <p:to>
                                        <p:strVal val="visible"/>
                                      </p:to>
                                    </p:set>
                                    <p:animEffect transition="in" filter="slide(fromTop)">
                                      <p:cBhvr>
                                        <p:cTn id="22" dur="500"/>
                                        <p:tgtEl>
                                          <p:spTgt spid="4815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8135"/>
                                        </p:tgtEl>
                                        <p:attrNameLst>
                                          <p:attrName>style.visibility</p:attrName>
                                        </p:attrNameLst>
                                      </p:cBhvr>
                                      <p:to>
                                        <p:strVal val="visible"/>
                                      </p:to>
                                    </p:set>
                                  </p:childTnLst>
                                </p:cTn>
                              </p:par>
                            </p:childTnLst>
                          </p:cTn>
                        </p:par>
                        <p:par>
                          <p:cTn id="27" fill="hold">
                            <p:stCondLst>
                              <p:cond delay="500"/>
                            </p:stCondLst>
                            <p:childTnLst>
                              <p:par>
                                <p:cTn id="28" presetID="12" presetClass="entr" presetSubtype="1" fill="hold" nodeType="afterEffect">
                                  <p:stCondLst>
                                    <p:cond delay="1000"/>
                                  </p:stCondLst>
                                  <p:childTnLst>
                                    <p:set>
                                      <p:cBhvr>
                                        <p:cTn id="29" dur="1" fill="hold">
                                          <p:stCondLst>
                                            <p:cond delay="0"/>
                                          </p:stCondLst>
                                        </p:cTn>
                                        <p:tgtEl>
                                          <p:spTgt spid="48137"/>
                                        </p:tgtEl>
                                        <p:attrNameLst>
                                          <p:attrName>style.visibility</p:attrName>
                                        </p:attrNameLst>
                                      </p:cBhvr>
                                      <p:to>
                                        <p:strVal val="visible"/>
                                      </p:to>
                                    </p:set>
                                    <p:animEffect transition="in" filter="slide(fromTop)">
                                      <p:cBhvr>
                                        <p:cTn id="30" dur="500"/>
                                        <p:tgtEl>
                                          <p:spTgt spid="4813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8136"/>
                                        </p:tgtEl>
                                        <p:attrNameLst>
                                          <p:attrName>style.visibility</p:attrName>
                                        </p:attrNameLst>
                                      </p:cBhvr>
                                      <p:to>
                                        <p:strVal val="visible"/>
                                      </p:to>
                                    </p:set>
                                  </p:childTnLst>
                                </p:cTn>
                              </p:par>
                            </p:childTnLst>
                          </p:cTn>
                        </p:par>
                        <p:par>
                          <p:cTn id="35" fill="hold">
                            <p:stCondLst>
                              <p:cond delay="500"/>
                            </p:stCondLst>
                            <p:childTnLst>
                              <p:par>
                                <p:cTn id="36" presetID="12" presetClass="entr" presetSubtype="1" fill="hold" nodeType="afterEffect">
                                  <p:stCondLst>
                                    <p:cond delay="1000"/>
                                  </p:stCondLst>
                                  <p:childTnLst>
                                    <p:set>
                                      <p:cBhvr>
                                        <p:cTn id="37" dur="1" fill="hold">
                                          <p:stCondLst>
                                            <p:cond delay="0"/>
                                          </p:stCondLst>
                                        </p:cTn>
                                        <p:tgtEl>
                                          <p:spTgt spid="48147"/>
                                        </p:tgtEl>
                                        <p:attrNameLst>
                                          <p:attrName>style.visibility</p:attrName>
                                        </p:attrNameLst>
                                      </p:cBhvr>
                                      <p:to>
                                        <p:strVal val="visible"/>
                                      </p:to>
                                    </p:set>
                                    <p:animEffect transition="in" filter="slide(fromTop)">
                                      <p:cBhvr>
                                        <p:cTn id="38" dur="500"/>
                                        <p:tgtEl>
                                          <p:spTgt spid="48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autoUpdateAnimBg="0"/>
      <p:bldP spid="48133" grpId="0" animBg="1"/>
      <p:bldP spid="48134" grpId="0" animBg="1"/>
      <p:bldP spid="48135" grpId="0" animBg="1"/>
      <p:bldP spid="481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2. Reabsorb sugar</a:t>
            </a:r>
          </a:p>
        </p:txBody>
      </p:sp>
      <p:sp>
        <p:nvSpPr>
          <p:cNvPr id="49155" name="Text Box 3"/>
          <p:cNvSpPr txBox="1">
            <a:spLocks noChangeArrowheads="1"/>
          </p:cNvSpPr>
          <p:nvPr/>
        </p:nvSpPr>
        <p:spPr bwMode="auto">
          <a:xfrm>
            <a:off x="4038600" y="1524000"/>
            <a:ext cx="4648200" cy="1917700"/>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body needs to have sugar in the blood for cells to use in respiration.  So all the sugar is reabsorbed back into the capillary. </a:t>
            </a:r>
          </a:p>
        </p:txBody>
      </p:sp>
      <p:sp>
        <p:nvSpPr>
          <p:cNvPr id="49156" name="AutoShape 4"/>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grpSp>
        <p:nvGrpSpPr>
          <p:cNvPr id="49157" name="Group 5"/>
          <p:cNvGrpSpPr>
            <a:grpSpLocks/>
          </p:cNvGrpSpPr>
          <p:nvPr/>
        </p:nvGrpSpPr>
        <p:grpSpPr bwMode="auto">
          <a:xfrm>
            <a:off x="762000" y="2209800"/>
            <a:ext cx="696913" cy="3200400"/>
            <a:chOff x="480" y="1392"/>
            <a:chExt cx="439" cy="2016"/>
          </a:xfrm>
        </p:grpSpPr>
        <p:sp>
          <p:nvSpPr>
            <p:cNvPr id="49158" name="AutoShape 6"/>
            <p:cNvSpPr>
              <a:spLocks noChangeArrowheads="1"/>
            </p:cNvSpPr>
            <p:nvPr/>
          </p:nvSpPr>
          <p:spPr bwMode="auto">
            <a:xfrm>
              <a:off x="480" y="1392"/>
              <a:ext cx="439" cy="2016"/>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49159" name="AutoShape 7"/>
            <p:cNvSpPr>
              <a:spLocks noChangeArrowheads="1"/>
            </p:cNvSpPr>
            <p:nvPr/>
          </p:nvSpPr>
          <p:spPr bwMode="auto">
            <a:xfrm>
              <a:off x="528" y="177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9160" name="AutoShape 8"/>
            <p:cNvSpPr>
              <a:spLocks noChangeArrowheads="1"/>
            </p:cNvSpPr>
            <p:nvPr/>
          </p:nvSpPr>
          <p:spPr bwMode="auto">
            <a:xfrm>
              <a:off x="672" y="2160"/>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9161" name="AutoShape 9"/>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9162" name="AutoShape 10"/>
            <p:cNvSpPr>
              <a:spLocks noChangeArrowheads="1"/>
            </p:cNvSpPr>
            <p:nvPr/>
          </p:nvSpPr>
          <p:spPr bwMode="auto">
            <a:xfrm>
              <a:off x="672" y="1824"/>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9163" name="AutoShape 11"/>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9164" name="AutoShape 12"/>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9165" name="AutoShape 13"/>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9166" name="AutoShape 14"/>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9167" name="AutoShape 15"/>
            <p:cNvSpPr>
              <a:spLocks noChangeArrowheads="1"/>
            </p:cNvSpPr>
            <p:nvPr/>
          </p:nvSpPr>
          <p:spPr bwMode="auto">
            <a:xfrm>
              <a:off x="672" y="244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9168" name="AutoShape 16"/>
            <p:cNvSpPr>
              <a:spLocks noChangeArrowheads="1"/>
            </p:cNvSpPr>
            <p:nvPr/>
          </p:nvSpPr>
          <p:spPr bwMode="auto">
            <a:xfrm>
              <a:off x="576" y="1584"/>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9169" name="AutoShape 17"/>
            <p:cNvSpPr>
              <a:spLocks noChangeArrowheads="1"/>
            </p:cNvSpPr>
            <p:nvPr/>
          </p:nvSpPr>
          <p:spPr bwMode="auto">
            <a:xfrm>
              <a:off x="480" y="321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9170" name="AutoShape 18"/>
            <p:cNvSpPr>
              <a:spLocks noChangeArrowheads="1"/>
            </p:cNvSpPr>
            <p:nvPr/>
          </p:nvSpPr>
          <p:spPr bwMode="auto">
            <a:xfrm>
              <a:off x="720" y="2640"/>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9171" name="AutoShape 19"/>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9172" name="AutoShape 20"/>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9173" name="AutoShape 21"/>
            <p:cNvSpPr>
              <a:spLocks noChangeArrowheads="1"/>
            </p:cNvSpPr>
            <p:nvPr/>
          </p:nvSpPr>
          <p:spPr bwMode="auto">
            <a:xfrm>
              <a:off x="672" y="321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9174" name="AutoShape 22"/>
            <p:cNvSpPr>
              <a:spLocks noChangeArrowheads="1"/>
            </p:cNvSpPr>
            <p:nvPr/>
          </p:nvSpPr>
          <p:spPr bwMode="auto">
            <a:xfrm>
              <a:off x="768" y="297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grpSp>
      <p:sp>
        <p:nvSpPr>
          <p:cNvPr id="49175" name="AutoShape 23"/>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9175"/>
                                        </p:tgtEl>
                                        <p:attrNameLst>
                                          <p:attrName>style.visibility</p:attrName>
                                        </p:attrNameLst>
                                      </p:cBhvr>
                                      <p:to>
                                        <p:strVal val="visible"/>
                                      </p:to>
                                    </p:set>
                                    <p:animEffect transition="in" filter="wipe(left)">
                                      <p:cBhvr>
                                        <p:cTn id="11" dur="500"/>
                                        <p:tgtEl>
                                          <p:spTgt spid="49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P spid="4917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2. Reabsorb sugar</a:t>
            </a:r>
          </a:p>
        </p:txBody>
      </p:sp>
      <p:sp>
        <p:nvSpPr>
          <p:cNvPr id="50179" name="Text Box 3"/>
          <p:cNvSpPr txBox="1">
            <a:spLocks noChangeArrowheads="1"/>
          </p:cNvSpPr>
          <p:nvPr/>
        </p:nvSpPr>
        <p:spPr bwMode="auto">
          <a:xfrm>
            <a:off x="4038600" y="1524000"/>
            <a:ext cx="4648200" cy="1917700"/>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body needs to have sugar in the blood for cells to use in respiration.  So all the sugar is reabsorbed back into the capillary.</a:t>
            </a:r>
          </a:p>
        </p:txBody>
      </p:sp>
      <p:sp>
        <p:nvSpPr>
          <p:cNvPr id="50180" name="AutoShape 4"/>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50181" name="AutoShape 5"/>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sp>
        <p:nvSpPr>
          <p:cNvPr id="50182" name="AutoShape 6"/>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0183" name="AutoShape 7"/>
          <p:cNvSpPr>
            <a:spLocks noChangeArrowheads="1"/>
          </p:cNvSpPr>
          <p:nvPr/>
        </p:nvSpPr>
        <p:spPr bwMode="auto">
          <a:xfrm>
            <a:off x="1066800" y="28956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0184" name="AutoShape 8"/>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0185" name="AutoShape 9"/>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0186" name="AutoShape 10"/>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0187" name="AutoShape 11"/>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0188" name="AutoShape 12"/>
          <p:cNvSpPr>
            <a:spLocks noChangeArrowheads="1"/>
          </p:cNvSpPr>
          <p:nvPr/>
        </p:nvSpPr>
        <p:spPr bwMode="auto">
          <a:xfrm>
            <a:off x="1066800" y="3886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0189" name="AutoShape 13"/>
          <p:cNvSpPr>
            <a:spLocks noChangeArrowheads="1"/>
          </p:cNvSpPr>
          <p:nvPr/>
        </p:nvSpPr>
        <p:spPr bwMode="auto">
          <a:xfrm>
            <a:off x="914400" y="2514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grpSp>
        <p:nvGrpSpPr>
          <p:cNvPr id="50190" name="Group 14"/>
          <p:cNvGrpSpPr>
            <a:grpSpLocks/>
          </p:cNvGrpSpPr>
          <p:nvPr/>
        </p:nvGrpSpPr>
        <p:grpSpPr bwMode="auto">
          <a:xfrm>
            <a:off x="1905000" y="2895600"/>
            <a:ext cx="533400" cy="1981200"/>
            <a:chOff x="1200" y="1824"/>
            <a:chExt cx="336" cy="1248"/>
          </a:xfrm>
        </p:grpSpPr>
        <p:sp>
          <p:nvSpPr>
            <p:cNvPr id="50191" name="AutoShape 15"/>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0192" name="AutoShape 16"/>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0193" name="AutoShape 17"/>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0194" name="AutoShape 18"/>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50195" name="AutoShape 19"/>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0196" name="AutoShape 20"/>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0197" name="AutoShape 21"/>
          <p:cNvSpPr>
            <a:spLocks noChangeArrowheads="1"/>
          </p:cNvSpPr>
          <p:nvPr/>
        </p:nvSpPr>
        <p:spPr bwMode="auto">
          <a:xfrm>
            <a:off x="1066800" y="5105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0198" name="AutoShape 22"/>
          <p:cNvSpPr>
            <a:spLocks noChangeArrowheads="1"/>
          </p:cNvSpPr>
          <p:nvPr/>
        </p:nvSpPr>
        <p:spPr bwMode="auto">
          <a:xfrm>
            <a:off x="1219200" y="4724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0199" name="AutoShape 23"/>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3. Reabsorb water</a:t>
            </a:r>
          </a:p>
        </p:txBody>
      </p:sp>
      <p:sp>
        <p:nvSpPr>
          <p:cNvPr id="53251" name="Text Box 3"/>
          <p:cNvSpPr txBox="1">
            <a:spLocks noChangeArrowheads="1"/>
          </p:cNvSpPr>
          <p:nvPr/>
        </p:nvSpPr>
        <p:spPr bwMode="auto">
          <a:xfrm>
            <a:off x="4038600" y="1524000"/>
            <a:ext cx="4648200" cy="155257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Water and ions are the next to be absorbed. It depends on how much is needed by the body.  </a:t>
            </a:r>
          </a:p>
        </p:txBody>
      </p:sp>
      <p:sp>
        <p:nvSpPr>
          <p:cNvPr id="53252" name="AutoShape 4"/>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53253" name="AutoShape 5"/>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sp>
        <p:nvSpPr>
          <p:cNvPr id="53254" name="AutoShape 6"/>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3255" name="AutoShape 7"/>
          <p:cNvSpPr>
            <a:spLocks noChangeArrowheads="1"/>
          </p:cNvSpPr>
          <p:nvPr/>
        </p:nvSpPr>
        <p:spPr bwMode="auto">
          <a:xfrm>
            <a:off x="1905000" y="34290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3256" name="AutoShape 8"/>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3257" name="AutoShape 9"/>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3258" name="AutoShape 10"/>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3259" name="AutoShape 11"/>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3260" name="AutoShape 12"/>
          <p:cNvSpPr>
            <a:spLocks noChangeArrowheads="1"/>
          </p:cNvSpPr>
          <p:nvPr/>
        </p:nvSpPr>
        <p:spPr bwMode="auto">
          <a:xfrm>
            <a:off x="1066800" y="3886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3261" name="AutoShape 13"/>
          <p:cNvSpPr>
            <a:spLocks noChangeArrowheads="1"/>
          </p:cNvSpPr>
          <p:nvPr/>
        </p:nvSpPr>
        <p:spPr bwMode="auto">
          <a:xfrm>
            <a:off x="914400" y="2514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grpSp>
        <p:nvGrpSpPr>
          <p:cNvPr id="53262" name="Group 14"/>
          <p:cNvGrpSpPr>
            <a:grpSpLocks/>
          </p:cNvGrpSpPr>
          <p:nvPr/>
        </p:nvGrpSpPr>
        <p:grpSpPr bwMode="auto">
          <a:xfrm>
            <a:off x="1905000" y="2895600"/>
            <a:ext cx="533400" cy="1981200"/>
            <a:chOff x="1200" y="1824"/>
            <a:chExt cx="336" cy="1248"/>
          </a:xfrm>
        </p:grpSpPr>
        <p:sp>
          <p:nvSpPr>
            <p:cNvPr id="53263" name="AutoShape 15"/>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3264" name="AutoShape 16"/>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3265" name="AutoShape 17"/>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3266" name="AutoShape 18"/>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53267" name="AutoShape 19"/>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3268" name="AutoShape 20"/>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3269" name="AutoShape 21"/>
          <p:cNvSpPr>
            <a:spLocks noChangeArrowheads="1"/>
          </p:cNvSpPr>
          <p:nvPr/>
        </p:nvSpPr>
        <p:spPr bwMode="auto">
          <a:xfrm>
            <a:off x="1981200" y="40386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3270" name="AutoShape 22"/>
          <p:cNvSpPr>
            <a:spLocks noChangeArrowheads="1"/>
          </p:cNvSpPr>
          <p:nvPr/>
        </p:nvSpPr>
        <p:spPr bwMode="auto">
          <a:xfrm>
            <a:off x="2133600" y="48768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3271" name="AutoShape 23"/>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71"/>
                                        </p:tgtEl>
                                        <p:attrNameLst>
                                          <p:attrName>style.visibility</p:attrName>
                                        </p:attrNameLst>
                                      </p:cBhvr>
                                      <p:to>
                                        <p:strVal val="visible"/>
                                      </p:to>
                                    </p:set>
                                    <p:animEffect transition="in" filter="wipe(left)">
                                      <p:cBhvr>
                                        <p:cTn id="7" dur="500"/>
                                        <p:tgtEl>
                                          <p:spTgt spid="53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7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2"/>
          <p:cNvGrpSpPr>
            <a:grpSpLocks/>
          </p:cNvGrpSpPr>
          <p:nvPr/>
        </p:nvGrpSpPr>
        <p:grpSpPr bwMode="auto">
          <a:xfrm>
            <a:off x="762000" y="2209800"/>
            <a:ext cx="1827213" cy="3200400"/>
            <a:chOff x="480" y="1392"/>
            <a:chExt cx="1151" cy="2016"/>
          </a:xfrm>
        </p:grpSpPr>
        <p:sp>
          <p:nvSpPr>
            <p:cNvPr id="54275" name="AutoShape 3"/>
            <p:cNvSpPr>
              <a:spLocks noChangeArrowheads="1"/>
            </p:cNvSpPr>
            <p:nvPr/>
          </p:nvSpPr>
          <p:spPr bwMode="auto">
            <a:xfrm>
              <a:off x="480" y="1392"/>
              <a:ext cx="439" cy="2016"/>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54276" name="AutoShape 4"/>
            <p:cNvSpPr>
              <a:spLocks noChangeArrowheads="1"/>
            </p:cNvSpPr>
            <p:nvPr/>
          </p:nvSpPr>
          <p:spPr bwMode="auto">
            <a:xfrm rot="27779">
              <a:off x="1151" y="1441"/>
              <a:ext cx="480" cy="192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sp>
          <p:nvSpPr>
            <p:cNvPr id="54277" name="AutoShape 5"/>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4278" name="AutoShape 6"/>
            <p:cNvSpPr>
              <a:spLocks noChangeArrowheads="1"/>
            </p:cNvSpPr>
            <p:nvPr/>
          </p:nvSpPr>
          <p:spPr bwMode="auto">
            <a:xfrm>
              <a:off x="1200" y="2160"/>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4279" name="AutoShape 7"/>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4280" name="AutoShape 8"/>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4281" name="AutoShape 9"/>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4282" name="AutoShape 10"/>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4283" name="AutoShape 11"/>
            <p:cNvSpPr>
              <a:spLocks noChangeArrowheads="1"/>
            </p:cNvSpPr>
            <p:nvPr/>
          </p:nvSpPr>
          <p:spPr bwMode="auto">
            <a:xfrm>
              <a:off x="1200" y="268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4284" name="AutoShape 12"/>
            <p:cNvSpPr>
              <a:spLocks noChangeArrowheads="1"/>
            </p:cNvSpPr>
            <p:nvPr/>
          </p:nvSpPr>
          <p:spPr bwMode="auto">
            <a:xfrm>
              <a:off x="1392" y="1776"/>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grpSp>
          <p:nvGrpSpPr>
            <p:cNvPr id="54285" name="Group 13"/>
            <p:cNvGrpSpPr>
              <a:grpSpLocks/>
            </p:cNvGrpSpPr>
            <p:nvPr/>
          </p:nvGrpSpPr>
          <p:grpSpPr bwMode="auto">
            <a:xfrm>
              <a:off x="1200" y="1824"/>
              <a:ext cx="336" cy="1248"/>
              <a:chOff x="1200" y="1824"/>
              <a:chExt cx="336" cy="1248"/>
            </a:xfrm>
          </p:grpSpPr>
          <p:sp>
            <p:nvSpPr>
              <p:cNvPr id="54286" name="AutoShape 14"/>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4287" name="AutoShape 15"/>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4288" name="AutoShape 16"/>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4289" name="AutoShape 17"/>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54290" name="AutoShape 18"/>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4291" name="AutoShape 19"/>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4292" name="AutoShape 20"/>
            <p:cNvSpPr>
              <a:spLocks noChangeArrowheads="1"/>
            </p:cNvSpPr>
            <p:nvPr/>
          </p:nvSpPr>
          <p:spPr bwMode="auto">
            <a:xfrm>
              <a:off x="1248" y="2544"/>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4293" name="AutoShape 21"/>
            <p:cNvSpPr>
              <a:spLocks noChangeArrowheads="1"/>
            </p:cNvSpPr>
            <p:nvPr/>
          </p:nvSpPr>
          <p:spPr bwMode="auto">
            <a:xfrm>
              <a:off x="1344" y="3072"/>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4294" name="AutoShape 22"/>
            <p:cNvSpPr>
              <a:spLocks noChangeArrowheads="1"/>
            </p:cNvSpPr>
            <p:nvPr/>
          </p:nvSpPr>
          <p:spPr bwMode="auto">
            <a:xfrm>
              <a:off x="720" y="1920"/>
              <a:ext cx="768" cy="192"/>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p:spPr>
          <p:txBody>
            <a:bodyPr wrap="none" anchor="ctr"/>
            <a:lstStyle/>
            <a:p>
              <a:endParaRPr lang="en-US"/>
            </a:p>
          </p:txBody>
        </p:sp>
      </p:grpSp>
      <p:sp>
        <p:nvSpPr>
          <p:cNvPr id="54295" name="Text Box 23"/>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3. Reabsorb water</a:t>
            </a:r>
          </a:p>
        </p:txBody>
      </p:sp>
      <p:sp>
        <p:nvSpPr>
          <p:cNvPr id="54296" name="Text Box 24"/>
          <p:cNvSpPr txBox="1">
            <a:spLocks noChangeArrowheads="1"/>
          </p:cNvSpPr>
          <p:nvPr/>
        </p:nvSpPr>
        <p:spPr bwMode="auto">
          <a:xfrm>
            <a:off x="4038600" y="1524000"/>
            <a:ext cx="4648200" cy="155257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Water and ions are the next to be absorbed. It depends on how much is needed by the body.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a:t>Reabsorbing water</a:t>
            </a:r>
            <a:endParaRPr lang="en-US"/>
          </a:p>
        </p:txBody>
      </p:sp>
      <p:sp>
        <p:nvSpPr>
          <p:cNvPr id="70660" name="Text Box 4"/>
          <p:cNvSpPr txBox="1">
            <a:spLocks noChangeArrowheads="1"/>
          </p:cNvSpPr>
          <p:nvPr/>
        </p:nvSpPr>
        <p:spPr bwMode="auto">
          <a:xfrm>
            <a:off x="457200" y="2057400"/>
            <a:ext cx="3962400" cy="4031873"/>
          </a:xfrm>
          <a:prstGeom prst="rect">
            <a:avLst/>
          </a:prstGeom>
          <a:solidFill>
            <a:srgbClr val="FFCC00"/>
          </a:solidFill>
          <a:ln w="9525">
            <a:noFill/>
            <a:miter lim="800000"/>
            <a:headEnd/>
            <a:tailEnd/>
          </a:ln>
          <a:effectLst/>
        </p:spPr>
        <p:txBody>
          <a:bodyPr>
            <a:spAutoFit/>
          </a:bodyPr>
          <a:lstStyle/>
          <a:p>
            <a:pPr eaLnBrk="0" hangingPunct="0"/>
            <a:r>
              <a:rPr lang="en-US" sz="3200" dirty="0">
                <a:solidFill>
                  <a:schemeClr val="bg1"/>
                </a:solidFill>
                <a:latin typeface="Comic Sans MS" pitchFamily="66" charset="0"/>
              </a:rPr>
              <a:t>If you have too little water in your blood, you will produce very concentrated urine.</a:t>
            </a:r>
          </a:p>
          <a:p>
            <a:pPr eaLnBrk="0" hangingPunct="0"/>
            <a:endParaRPr lang="en-US" sz="3200" dirty="0">
              <a:solidFill>
                <a:schemeClr val="bg1"/>
              </a:solidFill>
              <a:latin typeface="Comic Sans MS" pitchFamily="66" charset="0"/>
            </a:endParaRPr>
          </a:p>
          <a:p>
            <a:pPr eaLnBrk="0" hangingPunct="0"/>
            <a:r>
              <a:rPr lang="en-US" sz="3200" dirty="0">
                <a:solidFill>
                  <a:schemeClr val="bg1"/>
                </a:solidFill>
                <a:latin typeface="Comic Sans MS" pitchFamily="66" charset="0"/>
              </a:rPr>
              <a:t>(very little water in it)</a:t>
            </a:r>
            <a:endParaRPr lang="en-US" sz="3200" dirty="0">
              <a:solidFill>
                <a:schemeClr val="bg1"/>
              </a:solidFill>
              <a:latin typeface="Times New Roman" pitchFamily="18" charset="0"/>
            </a:endParaRPr>
          </a:p>
        </p:txBody>
      </p:sp>
      <p:sp>
        <p:nvSpPr>
          <p:cNvPr id="70661" name="Text Box 5"/>
          <p:cNvSpPr txBox="1">
            <a:spLocks noChangeArrowheads="1"/>
          </p:cNvSpPr>
          <p:nvPr/>
        </p:nvSpPr>
        <p:spPr bwMode="auto">
          <a:xfrm>
            <a:off x="5029200" y="2057400"/>
            <a:ext cx="3875088" cy="4031873"/>
          </a:xfrm>
          <a:prstGeom prst="rect">
            <a:avLst/>
          </a:prstGeom>
          <a:solidFill>
            <a:srgbClr val="FFFF99"/>
          </a:solidFill>
          <a:ln w="9525">
            <a:noFill/>
            <a:miter lim="800000"/>
            <a:headEnd/>
            <a:tailEnd/>
          </a:ln>
          <a:effectLst/>
        </p:spPr>
        <p:txBody>
          <a:bodyPr>
            <a:spAutoFit/>
          </a:bodyPr>
          <a:lstStyle/>
          <a:p>
            <a:pPr eaLnBrk="0" hangingPunct="0"/>
            <a:r>
              <a:rPr lang="en-US" sz="3200" dirty="0">
                <a:solidFill>
                  <a:schemeClr val="bg1"/>
                </a:solidFill>
                <a:latin typeface="Comic Sans MS" pitchFamily="66" charset="0"/>
              </a:rPr>
              <a:t>If you have too much water in your blood, you will produce very dilute urine.</a:t>
            </a:r>
          </a:p>
          <a:p>
            <a:pPr eaLnBrk="0" hangingPunct="0"/>
            <a:endParaRPr lang="en-US" sz="3200" dirty="0">
              <a:solidFill>
                <a:schemeClr val="bg1"/>
              </a:solidFill>
              <a:latin typeface="Comic Sans MS" pitchFamily="66" charset="0"/>
            </a:endParaRPr>
          </a:p>
          <a:p>
            <a:pPr eaLnBrk="0" hangingPunct="0"/>
            <a:r>
              <a:rPr lang="en-US" sz="3200" dirty="0">
                <a:solidFill>
                  <a:schemeClr val="bg1"/>
                </a:solidFill>
                <a:latin typeface="Comic Sans MS" pitchFamily="66" charset="0"/>
              </a:rPr>
              <a:t>(lots of water in it)</a:t>
            </a:r>
          </a:p>
          <a:p>
            <a:pPr eaLnBrk="0" hangingPunct="0"/>
            <a:endParaRPr lang="en-US" sz="3200" dirty="0">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box(out)">
                                      <p:cBhvr>
                                        <p:cTn id="7" dur="500"/>
                                        <p:tgtEl>
                                          <p:spTgt spid="70660"/>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0661"/>
                                        </p:tgtEl>
                                        <p:attrNameLst>
                                          <p:attrName>style.visibility</p:attrName>
                                        </p:attrNameLst>
                                      </p:cBhvr>
                                      <p:to>
                                        <p:strVal val="visible"/>
                                      </p:to>
                                    </p:set>
                                    <p:animEffect transition="in" filter="box(out)">
                                      <p:cBhvr>
                                        <p:cTn id="12" dur="500"/>
                                        <p:tgtEl>
                                          <p:spTgt spid="70661"/>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animBg="1" autoUpdateAnimBg="0"/>
      <p:bldP spid="70661"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55299" name="AutoShape 3"/>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sp>
        <p:nvSpPr>
          <p:cNvPr id="55300" name="AutoShape 4"/>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5301" name="AutoShape 5"/>
          <p:cNvSpPr>
            <a:spLocks noChangeArrowheads="1"/>
          </p:cNvSpPr>
          <p:nvPr/>
        </p:nvSpPr>
        <p:spPr bwMode="auto">
          <a:xfrm>
            <a:off x="1905000" y="34290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5302" name="AutoShape 6"/>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5303" name="AutoShape 7"/>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5304" name="AutoShape 8"/>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5305" name="AutoShape 9"/>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5306" name="AutoShape 10"/>
          <p:cNvSpPr>
            <a:spLocks noChangeArrowheads="1"/>
          </p:cNvSpPr>
          <p:nvPr/>
        </p:nvSpPr>
        <p:spPr bwMode="auto">
          <a:xfrm>
            <a:off x="1905000" y="4267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5307" name="AutoShape 11"/>
          <p:cNvSpPr>
            <a:spLocks noChangeArrowheads="1"/>
          </p:cNvSpPr>
          <p:nvPr/>
        </p:nvSpPr>
        <p:spPr bwMode="auto">
          <a:xfrm>
            <a:off x="2209800" y="28194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grpSp>
        <p:nvGrpSpPr>
          <p:cNvPr id="55308" name="Group 12"/>
          <p:cNvGrpSpPr>
            <a:grpSpLocks/>
          </p:cNvGrpSpPr>
          <p:nvPr/>
        </p:nvGrpSpPr>
        <p:grpSpPr bwMode="auto">
          <a:xfrm>
            <a:off x="1905000" y="2895600"/>
            <a:ext cx="533400" cy="1981200"/>
            <a:chOff x="1200" y="1824"/>
            <a:chExt cx="336" cy="1248"/>
          </a:xfrm>
        </p:grpSpPr>
        <p:sp>
          <p:nvSpPr>
            <p:cNvPr id="55309" name="AutoShape 13"/>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5310" name="AutoShape 14"/>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5311" name="AutoShape 15"/>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5312" name="AutoShape 16"/>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55313" name="AutoShape 17"/>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5314" name="AutoShape 18"/>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5315" name="AutoShape 19"/>
          <p:cNvSpPr>
            <a:spLocks noChangeArrowheads="1"/>
          </p:cNvSpPr>
          <p:nvPr/>
        </p:nvSpPr>
        <p:spPr bwMode="auto">
          <a:xfrm>
            <a:off x="1981200" y="40386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5316" name="AutoShape 20"/>
          <p:cNvSpPr>
            <a:spLocks noChangeArrowheads="1"/>
          </p:cNvSpPr>
          <p:nvPr/>
        </p:nvSpPr>
        <p:spPr bwMode="auto">
          <a:xfrm>
            <a:off x="2133600" y="48768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5317" name="Text Box 21"/>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5. Excrete the waste</a:t>
            </a:r>
          </a:p>
        </p:txBody>
      </p:sp>
      <p:sp>
        <p:nvSpPr>
          <p:cNvPr id="55318" name="Text Box 22"/>
          <p:cNvSpPr txBox="1">
            <a:spLocks noChangeArrowheads="1"/>
          </p:cNvSpPr>
          <p:nvPr/>
        </p:nvSpPr>
        <p:spPr bwMode="auto">
          <a:xfrm>
            <a:off x="4038600" y="1295400"/>
            <a:ext cx="4648200" cy="374332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Everything that is left in the kidney tubule is waste:</a:t>
            </a:r>
          </a:p>
          <a:p>
            <a:pPr eaLnBrk="0" hangingPunct="0"/>
            <a:endParaRPr lang="en-US" sz="2400">
              <a:latin typeface="Comic Sans MS" pitchFamily="66" charset="0"/>
            </a:endParaRPr>
          </a:p>
          <a:p>
            <a:pPr eaLnBrk="0" hangingPunct="0">
              <a:buFontTx/>
              <a:buChar char="•"/>
            </a:pPr>
            <a:r>
              <a:rPr lang="en-US" sz="2400">
                <a:latin typeface="Comic Sans MS" pitchFamily="66" charset="0"/>
              </a:rPr>
              <a:t>All the urea</a:t>
            </a:r>
          </a:p>
          <a:p>
            <a:pPr eaLnBrk="0" hangingPunct="0">
              <a:buFontTx/>
              <a:buChar char="•"/>
            </a:pPr>
            <a:r>
              <a:rPr lang="en-US" sz="2400">
                <a:latin typeface="Comic Sans MS" pitchFamily="66" charset="0"/>
              </a:rPr>
              <a:t>Excess water</a:t>
            </a:r>
          </a:p>
          <a:p>
            <a:pPr eaLnBrk="0" hangingPunct="0"/>
            <a:r>
              <a:rPr lang="en-US" sz="2400">
                <a:latin typeface="Comic Sans MS" pitchFamily="66" charset="0"/>
              </a:rPr>
              <a:t/>
            </a:r>
            <a:br>
              <a:rPr lang="en-US" sz="2400">
                <a:latin typeface="Comic Sans MS" pitchFamily="66" charset="0"/>
              </a:rPr>
            </a:br>
            <a:endParaRPr lang="en-US" sz="2400">
              <a:latin typeface="Comic Sans MS" pitchFamily="66" charset="0"/>
            </a:endParaRPr>
          </a:p>
          <a:p>
            <a:pPr eaLnBrk="0" hangingPunct="0"/>
            <a:endParaRPr lang="en-US" sz="2400">
              <a:latin typeface="Comic Sans MS" pitchFamily="66" charset="0"/>
            </a:endParaRPr>
          </a:p>
          <a:p>
            <a:pPr eaLnBrk="0" hangingPunct="0"/>
            <a:endParaRPr lang="en-US" sz="2400">
              <a:latin typeface="Comic Sans MS" pitchFamily="66" charset="0"/>
            </a:endParaRPr>
          </a:p>
          <a:p>
            <a:pPr eaLnBrk="0" hangingPunct="0"/>
            <a:endParaRPr lang="en-US" sz="2400">
              <a:latin typeface="Comic Sans MS" pitchFamily="66" charset="0"/>
            </a:endParaRPr>
          </a:p>
        </p:txBody>
      </p:sp>
      <p:sp>
        <p:nvSpPr>
          <p:cNvPr id="55319" name="AutoShape 23"/>
          <p:cNvSpPr>
            <a:spLocks noChangeArrowheads="1"/>
          </p:cNvSpPr>
          <p:nvPr/>
        </p:nvSpPr>
        <p:spPr bwMode="auto">
          <a:xfrm>
            <a:off x="990600" y="5257800"/>
            <a:ext cx="228600" cy="1066800"/>
          </a:xfrm>
          <a:prstGeom prst="downArrow">
            <a:avLst>
              <a:gd name="adj1" fmla="val 50000"/>
              <a:gd name="adj2" fmla="val 116667"/>
            </a:avLst>
          </a:prstGeom>
          <a:solidFill>
            <a:srgbClr val="33CC33"/>
          </a:solidFill>
          <a:ln w="9525">
            <a:solidFill>
              <a:schemeClr val="tx1"/>
            </a:solidFill>
            <a:miter lim="800000"/>
            <a:headEnd/>
            <a:tailEnd/>
          </a:ln>
          <a:effectLst/>
        </p:spPr>
        <p:txBody>
          <a:bodyPr wrap="none" anchor="ctr"/>
          <a:lstStyle/>
          <a:p>
            <a:endParaRPr lang="en-US"/>
          </a:p>
        </p:txBody>
      </p:sp>
      <p:sp>
        <p:nvSpPr>
          <p:cNvPr id="55320" name="Text Box 24"/>
          <p:cNvSpPr txBox="1">
            <a:spLocks noChangeArrowheads="1"/>
          </p:cNvSpPr>
          <p:nvPr/>
        </p:nvSpPr>
        <p:spPr bwMode="auto">
          <a:xfrm>
            <a:off x="3962400" y="3657600"/>
            <a:ext cx="4740275" cy="1187450"/>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This waste is called urine.  It is excreted via the ureter and is stored in the bladder.</a:t>
            </a:r>
          </a:p>
        </p:txBody>
      </p:sp>
      <p:sp>
        <p:nvSpPr>
          <p:cNvPr id="55321" name="Text Box 25"/>
          <p:cNvSpPr txBox="1">
            <a:spLocks noChangeArrowheads="1"/>
          </p:cNvSpPr>
          <p:nvPr/>
        </p:nvSpPr>
        <p:spPr bwMode="auto">
          <a:xfrm>
            <a:off x="4038600" y="5410200"/>
            <a:ext cx="4740275" cy="82232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“clean” blood leaves the kidney in the renal vein.</a:t>
            </a:r>
          </a:p>
        </p:txBody>
      </p:sp>
      <p:grpSp>
        <p:nvGrpSpPr>
          <p:cNvPr id="55322" name="Group 26"/>
          <p:cNvGrpSpPr>
            <a:grpSpLocks/>
          </p:cNvGrpSpPr>
          <p:nvPr/>
        </p:nvGrpSpPr>
        <p:grpSpPr bwMode="auto">
          <a:xfrm>
            <a:off x="2514600" y="4953000"/>
            <a:ext cx="7010400" cy="457200"/>
            <a:chOff x="1584" y="3120"/>
            <a:chExt cx="4416" cy="288"/>
          </a:xfrm>
        </p:grpSpPr>
        <p:grpSp>
          <p:nvGrpSpPr>
            <p:cNvPr id="55323" name="Group 27"/>
            <p:cNvGrpSpPr>
              <a:grpSpLocks/>
            </p:cNvGrpSpPr>
            <p:nvPr/>
          </p:nvGrpSpPr>
          <p:grpSpPr bwMode="auto">
            <a:xfrm>
              <a:off x="1584" y="3120"/>
              <a:ext cx="4416" cy="288"/>
              <a:chOff x="1584" y="3120"/>
              <a:chExt cx="4416" cy="288"/>
            </a:xfrm>
          </p:grpSpPr>
          <p:sp>
            <p:nvSpPr>
              <p:cNvPr id="55324" name="AutoShape 28"/>
              <p:cNvSpPr>
                <a:spLocks noChangeArrowheads="1"/>
              </p:cNvSpPr>
              <p:nvPr/>
            </p:nvSpPr>
            <p:spPr bwMode="auto">
              <a:xfrm rot="-5400000">
                <a:off x="3696" y="1056"/>
                <a:ext cx="192" cy="4416"/>
              </a:xfrm>
              <a:prstGeom prst="can">
                <a:avLst>
                  <a:gd name="adj" fmla="val 92639"/>
                </a:avLst>
              </a:prstGeom>
              <a:solidFill>
                <a:srgbClr val="FF0000"/>
              </a:solidFill>
              <a:ln w="9525">
                <a:solidFill>
                  <a:schemeClr val="tx1"/>
                </a:solidFill>
                <a:round/>
                <a:headEnd/>
                <a:tailEnd/>
              </a:ln>
              <a:effectLst/>
            </p:spPr>
            <p:txBody>
              <a:bodyPr wrap="none" anchor="ctr"/>
              <a:lstStyle/>
              <a:p>
                <a:endParaRPr lang="en-US"/>
              </a:p>
            </p:txBody>
          </p:sp>
          <p:sp>
            <p:nvSpPr>
              <p:cNvPr id="55325" name="Text Box 29"/>
              <p:cNvSpPr txBox="1">
                <a:spLocks noChangeArrowheads="1"/>
              </p:cNvSpPr>
              <p:nvPr/>
            </p:nvSpPr>
            <p:spPr bwMode="auto">
              <a:xfrm>
                <a:off x="2832" y="3120"/>
                <a:ext cx="1200" cy="288"/>
              </a:xfrm>
              <a:prstGeom prst="rect">
                <a:avLst/>
              </a:prstGeom>
              <a:noFill/>
              <a:ln w="9525">
                <a:noFill/>
                <a:miter lim="800000"/>
                <a:headEnd/>
                <a:tailEnd/>
              </a:ln>
              <a:effectLst/>
            </p:spPr>
            <p:txBody>
              <a:bodyPr>
                <a:spAutoFit/>
              </a:bodyPr>
              <a:lstStyle/>
              <a:p>
                <a:pPr eaLnBrk="0" hangingPunct="0"/>
                <a:r>
                  <a:rPr lang="en-US" sz="2400">
                    <a:latin typeface="Times New Roman" pitchFamily="18" charset="0"/>
                  </a:rPr>
                  <a:t>Renal vein</a:t>
                </a:r>
              </a:p>
            </p:txBody>
          </p:sp>
        </p:grpSp>
        <p:sp>
          <p:nvSpPr>
            <p:cNvPr id="55326" name="Line 30"/>
            <p:cNvSpPr>
              <a:spLocks noChangeShapeType="1"/>
            </p:cNvSpPr>
            <p:nvPr/>
          </p:nvSpPr>
          <p:spPr bwMode="auto">
            <a:xfrm>
              <a:off x="1920" y="3264"/>
              <a:ext cx="57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55327" name="Line 31"/>
            <p:cNvSpPr>
              <a:spLocks noChangeShapeType="1"/>
            </p:cNvSpPr>
            <p:nvPr/>
          </p:nvSpPr>
          <p:spPr bwMode="auto">
            <a:xfrm>
              <a:off x="4464" y="3264"/>
              <a:ext cx="576" cy="0"/>
            </a:xfrm>
            <a:prstGeom prst="line">
              <a:avLst/>
            </a:prstGeom>
            <a:noFill/>
            <a:ln w="9525">
              <a:solidFill>
                <a:schemeClr val="tx1"/>
              </a:solidFill>
              <a:round/>
              <a:headEnd/>
              <a:tailEnd type="triangle" w="med" len="med"/>
            </a:ln>
            <a:effectLst/>
          </p:spPr>
          <p:txBody>
            <a:bodyPr wrap="none" anchor="ctr"/>
            <a:lstStyle/>
            <a:p>
              <a:endParaRPr lang="en-US"/>
            </a:p>
          </p:txBody>
        </p:sp>
      </p:grpSp>
      <p:grpSp>
        <p:nvGrpSpPr>
          <p:cNvPr id="55328" name="Group 32"/>
          <p:cNvGrpSpPr>
            <a:grpSpLocks/>
          </p:cNvGrpSpPr>
          <p:nvPr/>
        </p:nvGrpSpPr>
        <p:grpSpPr bwMode="auto">
          <a:xfrm>
            <a:off x="990600" y="6248400"/>
            <a:ext cx="8305800" cy="457200"/>
            <a:chOff x="624" y="3936"/>
            <a:chExt cx="5232" cy="288"/>
          </a:xfrm>
        </p:grpSpPr>
        <p:grpSp>
          <p:nvGrpSpPr>
            <p:cNvPr id="55329" name="Group 33"/>
            <p:cNvGrpSpPr>
              <a:grpSpLocks/>
            </p:cNvGrpSpPr>
            <p:nvPr/>
          </p:nvGrpSpPr>
          <p:grpSpPr bwMode="auto">
            <a:xfrm>
              <a:off x="624" y="3936"/>
              <a:ext cx="5232" cy="288"/>
              <a:chOff x="624" y="3936"/>
              <a:chExt cx="5232" cy="288"/>
            </a:xfrm>
          </p:grpSpPr>
          <p:sp>
            <p:nvSpPr>
              <p:cNvPr id="55330" name="AutoShape 34"/>
              <p:cNvSpPr>
                <a:spLocks noChangeArrowheads="1"/>
              </p:cNvSpPr>
              <p:nvPr/>
            </p:nvSpPr>
            <p:spPr bwMode="auto">
              <a:xfrm rot="-5400000">
                <a:off x="3144" y="1464"/>
                <a:ext cx="192" cy="5232"/>
              </a:xfrm>
              <a:prstGeom prst="can">
                <a:avLst>
                  <a:gd name="adj" fmla="val 88436"/>
                </a:avLst>
              </a:prstGeom>
              <a:solidFill>
                <a:srgbClr val="33CC33"/>
              </a:solidFill>
              <a:ln w="9525">
                <a:solidFill>
                  <a:schemeClr val="tx1"/>
                </a:solidFill>
                <a:round/>
                <a:headEnd/>
                <a:tailEnd/>
              </a:ln>
              <a:effectLst/>
            </p:spPr>
            <p:txBody>
              <a:bodyPr wrap="none" anchor="ctr"/>
              <a:lstStyle/>
              <a:p>
                <a:endParaRPr lang="en-US"/>
              </a:p>
            </p:txBody>
          </p:sp>
          <p:sp>
            <p:nvSpPr>
              <p:cNvPr id="55331" name="Text Box 35"/>
              <p:cNvSpPr txBox="1">
                <a:spLocks noChangeArrowheads="1"/>
              </p:cNvSpPr>
              <p:nvPr/>
            </p:nvSpPr>
            <p:spPr bwMode="auto">
              <a:xfrm>
                <a:off x="1584" y="3936"/>
                <a:ext cx="606" cy="288"/>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Ureter</a:t>
                </a:r>
              </a:p>
            </p:txBody>
          </p:sp>
        </p:grpSp>
        <p:sp>
          <p:nvSpPr>
            <p:cNvPr id="55332" name="Line 36"/>
            <p:cNvSpPr>
              <a:spLocks noChangeShapeType="1"/>
            </p:cNvSpPr>
            <p:nvPr/>
          </p:nvSpPr>
          <p:spPr bwMode="auto">
            <a:xfrm>
              <a:off x="2544" y="4080"/>
              <a:ext cx="672" cy="0"/>
            </a:xfrm>
            <a:prstGeom prst="line">
              <a:avLst/>
            </a:prstGeom>
            <a:noFill/>
            <a:ln w="9525">
              <a:solidFill>
                <a:schemeClr val="tx1"/>
              </a:solidFill>
              <a:round/>
              <a:headEnd/>
              <a:tailEnd type="triangle" w="med" len="me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3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55319"/>
                                        </p:tgtEl>
                                        <p:attrNameLst>
                                          <p:attrName>style.visibility</p:attrName>
                                        </p:attrNameLst>
                                      </p:cBhvr>
                                      <p:to>
                                        <p:strVal val="visible"/>
                                      </p:to>
                                    </p:set>
                                    <p:animEffect transition="in" filter="wipe(up)">
                                      <p:cBhvr>
                                        <p:cTn id="11" dur="500"/>
                                        <p:tgtEl>
                                          <p:spTgt spid="55319"/>
                                        </p:tgtEl>
                                      </p:cBhvr>
                                    </p:animEffect>
                                  </p:childTnLst>
                                </p:cTn>
                              </p:par>
                            </p:childTnLst>
                          </p:cTn>
                        </p:par>
                        <p:par>
                          <p:cTn id="12" fill="hold">
                            <p:stCondLst>
                              <p:cond delay="500"/>
                            </p:stCondLst>
                            <p:childTnLst>
                              <p:par>
                                <p:cTn id="13" presetID="22" presetClass="entr" presetSubtype="8" fill="hold" nodeType="afterEffect">
                                  <p:stCondLst>
                                    <p:cond delay="500"/>
                                  </p:stCondLst>
                                  <p:childTnLst>
                                    <p:set>
                                      <p:cBhvr>
                                        <p:cTn id="14" dur="1" fill="hold">
                                          <p:stCondLst>
                                            <p:cond delay="0"/>
                                          </p:stCondLst>
                                        </p:cTn>
                                        <p:tgtEl>
                                          <p:spTgt spid="55328"/>
                                        </p:tgtEl>
                                        <p:attrNameLst>
                                          <p:attrName>style.visibility</p:attrName>
                                        </p:attrNameLst>
                                      </p:cBhvr>
                                      <p:to>
                                        <p:strVal val="visible"/>
                                      </p:to>
                                    </p:set>
                                    <p:animEffect transition="in" filter="wipe(left)">
                                      <p:cBhvr>
                                        <p:cTn id="15" dur="500"/>
                                        <p:tgtEl>
                                          <p:spTgt spid="5532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553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55322"/>
                                        </p:tgtEl>
                                        <p:attrNameLst>
                                          <p:attrName>style.visibility</p:attrName>
                                        </p:attrNameLst>
                                      </p:cBhvr>
                                      <p:to>
                                        <p:strVal val="visible"/>
                                      </p:to>
                                    </p:set>
                                    <p:animEffect transition="in" filter="wipe(left)">
                                      <p:cBhvr>
                                        <p:cTn id="24" dur="500"/>
                                        <p:tgtEl>
                                          <p:spTgt spid="55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9" grpId="0" animBg="1"/>
      <p:bldP spid="55320" grpId="0" autoUpdateAnimBg="0"/>
      <p:bldP spid="5532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r>
              <a:rPr lang="en-GB"/>
              <a:t>Summary of urine production</a:t>
            </a:r>
            <a:endParaRPr lang="en-US"/>
          </a:p>
        </p:txBody>
      </p:sp>
      <p:sp>
        <p:nvSpPr>
          <p:cNvPr id="72707" name="Rectangle 3"/>
          <p:cNvSpPr>
            <a:spLocks noGrp="1" noChangeArrowheads="1"/>
          </p:cNvSpPr>
          <p:nvPr>
            <p:ph idx="1"/>
          </p:nvPr>
        </p:nvSpPr>
        <p:spPr>
          <a:xfrm>
            <a:off x="457200" y="1600200"/>
            <a:ext cx="8458200" cy="4525963"/>
          </a:xfrm>
        </p:spPr>
        <p:txBody>
          <a:bodyPr/>
          <a:lstStyle/>
          <a:p>
            <a:r>
              <a:rPr lang="en-GB" dirty="0"/>
              <a:t>Urea is a waste product made in the </a:t>
            </a:r>
            <a:r>
              <a:rPr lang="en-GB" b="1" dirty="0">
                <a:solidFill>
                  <a:schemeClr val="hlink"/>
                </a:solidFill>
              </a:rPr>
              <a:t>LIVER</a:t>
            </a:r>
          </a:p>
          <a:p>
            <a:r>
              <a:rPr lang="en-GB" dirty="0"/>
              <a:t>Water content of the body is controlled in the </a:t>
            </a:r>
            <a:r>
              <a:rPr lang="en-GB" b="1" dirty="0">
                <a:solidFill>
                  <a:schemeClr val="hlink"/>
                </a:solidFill>
              </a:rPr>
              <a:t>KIDNEYS</a:t>
            </a:r>
          </a:p>
          <a:p>
            <a:r>
              <a:rPr lang="en-GB" dirty="0"/>
              <a:t>Urea, water and other waste makes up </a:t>
            </a:r>
            <a:r>
              <a:rPr lang="en-GB" b="1" dirty="0">
                <a:solidFill>
                  <a:schemeClr val="hlink"/>
                </a:solidFill>
              </a:rPr>
              <a:t>URINE</a:t>
            </a:r>
            <a:r>
              <a:rPr lang="en-GB" dirty="0"/>
              <a:t>.</a:t>
            </a:r>
          </a:p>
          <a:p>
            <a:r>
              <a:rPr lang="en-GB" dirty="0"/>
              <a:t>Urine travels down the </a:t>
            </a:r>
            <a:r>
              <a:rPr lang="en-GB" b="1" dirty="0">
                <a:solidFill>
                  <a:schemeClr val="hlink"/>
                </a:solidFill>
              </a:rPr>
              <a:t>URETER</a:t>
            </a:r>
            <a:r>
              <a:rPr lang="en-GB" dirty="0"/>
              <a:t> and is stored in the </a:t>
            </a:r>
            <a:r>
              <a:rPr lang="en-GB" b="1" dirty="0">
                <a:solidFill>
                  <a:schemeClr val="hlink"/>
                </a:solidFill>
              </a:rPr>
              <a:t>BLADDER</a:t>
            </a:r>
          </a:p>
          <a:p>
            <a:r>
              <a:rPr lang="en-GB" dirty="0"/>
              <a:t>Urine is excreted through the </a:t>
            </a:r>
            <a:r>
              <a:rPr lang="en-GB" b="1" dirty="0">
                <a:solidFill>
                  <a:schemeClr val="hlink"/>
                </a:solidFill>
              </a:rPr>
              <a:t>URETHRA</a:t>
            </a:r>
            <a:r>
              <a:rPr lang="en-GB" dirty="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Hemodialysis</a:t>
            </a:r>
            <a:endParaRPr lang="en-US" dirty="0"/>
          </a:p>
        </p:txBody>
      </p:sp>
      <p:pic>
        <p:nvPicPr>
          <p:cNvPr id="4" name="Content Placeholder 3" descr="dialysis[1].gif"/>
          <p:cNvPicPr>
            <a:picLocks noGrp="1" noChangeAspect="1"/>
          </p:cNvPicPr>
          <p:nvPr>
            <p:ph idx="1"/>
          </p:nvPr>
        </p:nvPicPr>
        <p:blipFill>
          <a:blip r:embed="rId2"/>
          <a:stretch>
            <a:fillRect/>
          </a:stretch>
        </p:blipFill>
        <p:spPr>
          <a:xfrm>
            <a:off x="500034" y="1785926"/>
            <a:ext cx="8215370" cy="500356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dialysis machine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Dialyser</a:t>
            </a:r>
            <a:r>
              <a:rPr lang="en-US" dirty="0" smtClean="0"/>
              <a:t> : large surface area membrane on plastic support. Blood pumped past one side of the membrane and </a:t>
            </a:r>
            <a:r>
              <a:rPr lang="en-US" dirty="0" err="1" smtClean="0"/>
              <a:t>dialysing</a:t>
            </a:r>
            <a:r>
              <a:rPr lang="en-US" dirty="0" smtClean="0"/>
              <a:t> fluid past the other side. Diffusion aided by counter current flow of plasma and </a:t>
            </a:r>
            <a:r>
              <a:rPr lang="en-US" dirty="0" err="1" smtClean="0"/>
              <a:t>dialysate</a:t>
            </a:r>
            <a:r>
              <a:rPr lang="en-US" dirty="0" smtClean="0"/>
              <a:t>.</a:t>
            </a:r>
          </a:p>
          <a:p>
            <a:pPr>
              <a:buNone/>
            </a:pPr>
            <a:endParaRPr lang="en-US" dirty="0" smtClean="0"/>
          </a:p>
          <a:p>
            <a:r>
              <a:rPr lang="en-US" dirty="0" err="1" smtClean="0"/>
              <a:t>Dialysate</a:t>
            </a:r>
            <a:r>
              <a:rPr lang="en-US" dirty="0" smtClean="0"/>
              <a:t>: has solute concentrations identical with those in normal plasma, so that any excess solutes in the plasma move down a concentration gradient and into the </a:t>
            </a:r>
            <a:r>
              <a:rPr lang="en-US" dirty="0" err="1" smtClean="0"/>
              <a:t>dialysate</a:t>
            </a:r>
            <a:r>
              <a:rPr lang="en-US" dirty="0" smtClean="0"/>
              <a:t> and any shortfall in the </a:t>
            </a:r>
            <a:r>
              <a:rPr lang="en-US" dirty="0" err="1" smtClean="0"/>
              <a:t>plasmasolutes</a:t>
            </a:r>
            <a:r>
              <a:rPr lang="en-US" dirty="0" smtClean="0"/>
              <a:t> is made </a:t>
            </a:r>
            <a:r>
              <a:rPr lang="en-US" dirty="0" err="1" smtClean="0"/>
              <a:t>upfor</a:t>
            </a:r>
            <a:r>
              <a:rPr lang="en-US" dirty="0" smtClean="0"/>
              <a:t> by diffusion in the opposite </a:t>
            </a:r>
            <a:r>
              <a:rPr lang="en-US" dirty="0" err="1" smtClean="0"/>
              <a:t>direction.the</a:t>
            </a:r>
            <a:r>
              <a:rPr lang="en-US" dirty="0" smtClean="0"/>
              <a:t> </a:t>
            </a:r>
            <a:r>
              <a:rPr lang="en-US" dirty="0" err="1" smtClean="0"/>
              <a:t>dialysate</a:t>
            </a:r>
            <a:r>
              <a:rPr lang="en-US" dirty="0" smtClean="0"/>
              <a:t> contains no wastes so substances such as urea move down the concentration gradient and into the </a:t>
            </a:r>
            <a:r>
              <a:rPr lang="en-US" dirty="0" err="1" smtClean="0"/>
              <a:t>dialysate</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762000"/>
            <a:ext cx="8077200" cy="457200"/>
          </a:xfrm>
          <a:prstGeom prst="rect">
            <a:avLst/>
          </a:prstGeom>
          <a:noFill/>
          <a:ln w="9525">
            <a:noFill/>
            <a:miter lim="800000"/>
            <a:headEnd/>
            <a:tailEnd/>
          </a:ln>
          <a:effectLst/>
        </p:spPr>
        <p:txBody>
          <a:bodyPr>
            <a:spAutoFit/>
          </a:bodyPr>
          <a:lstStyle/>
          <a:p>
            <a:pPr>
              <a:spcBef>
                <a:spcPct val="50000"/>
              </a:spcBef>
            </a:pPr>
            <a:r>
              <a:rPr lang="en-GB"/>
              <a:t>The blood system maintains the composition of the tissue fluid</a:t>
            </a:r>
          </a:p>
        </p:txBody>
      </p:sp>
      <p:sp>
        <p:nvSpPr>
          <p:cNvPr id="12293" name="Text Box 5"/>
          <p:cNvSpPr txBox="1">
            <a:spLocks noChangeArrowheads="1"/>
          </p:cNvSpPr>
          <p:nvPr/>
        </p:nvSpPr>
        <p:spPr bwMode="auto">
          <a:xfrm>
            <a:off x="1219200" y="1447800"/>
            <a:ext cx="838200" cy="396875"/>
          </a:xfrm>
          <a:prstGeom prst="rect">
            <a:avLst/>
          </a:prstGeom>
          <a:noFill/>
          <a:ln w="9525">
            <a:noFill/>
            <a:miter lim="800000"/>
            <a:headEnd/>
            <a:tailEnd/>
          </a:ln>
          <a:effectLst/>
        </p:spPr>
        <p:txBody>
          <a:bodyPr>
            <a:spAutoFit/>
          </a:bodyPr>
          <a:lstStyle/>
          <a:p>
            <a:pPr>
              <a:spcBef>
                <a:spcPct val="50000"/>
              </a:spcBef>
            </a:pPr>
            <a:r>
              <a:rPr lang="en-GB" sz="2000">
                <a:latin typeface="Arial" pitchFamily="34" charset="0"/>
              </a:rPr>
              <a:t>cells</a:t>
            </a:r>
          </a:p>
        </p:txBody>
      </p:sp>
      <p:sp>
        <p:nvSpPr>
          <p:cNvPr id="12296" name="Text Box 8"/>
          <p:cNvSpPr txBox="1">
            <a:spLocks noChangeArrowheads="1"/>
          </p:cNvSpPr>
          <p:nvPr/>
        </p:nvSpPr>
        <p:spPr bwMode="auto">
          <a:xfrm>
            <a:off x="4953000" y="3657600"/>
            <a:ext cx="1905000" cy="396875"/>
          </a:xfrm>
          <a:prstGeom prst="rect">
            <a:avLst/>
          </a:prstGeom>
          <a:noFill/>
          <a:ln w="9525">
            <a:noFill/>
            <a:miter lim="800000"/>
            <a:headEnd/>
            <a:tailEnd/>
          </a:ln>
          <a:effectLst/>
        </p:spPr>
        <p:txBody>
          <a:bodyPr>
            <a:spAutoFit/>
          </a:bodyPr>
          <a:lstStyle/>
          <a:p>
            <a:pPr>
              <a:spcBef>
                <a:spcPct val="50000"/>
              </a:spcBef>
            </a:pPr>
            <a:r>
              <a:rPr lang="en-GB" sz="2000">
                <a:latin typeface="Arial" pitchFamily="34" charset="0"/>
              </a:rPr>
              <a:t>carbon dioxide</a:t>
            </a:r>
          </a:p>
        </p:txBody>
      </p:sp>
      <p:pic>
        <p:nvPicPr>
          <p:cNvPr id="12298" name="Picture 10" descr="C:\Documents and Settings\Don\My Documents\Homeostasis\homeostasis illustrations\Copy of Tissue fluid 001.jpg"/>
          <p:cNvPicPr>
            <a:picLocks noChangeAspect="1" noChangeArrowheads="1"/>
          </p:cNvPicPr>
          <p:nvPr/>
        </p:nvPicPr>
        <p:blipFill>
          <a:blip r:embed="rId2">
            <a:lum contrast="18000"/>
          </a:blip>
          <a:srcRect/>
          <a:stretch>
            <a:fillRect/>
          </a:stretch>
        </p:blipFill>
        <p:spPr bwMode="auto">
          <a:xfrm>
            <a:off x="228600" y="2209800"/>
            <a:ext cx="8686800" cy="3302000"/>
          </a:xfrm>
          <a:prstGeom prst="rect">
            <a:avLst/>
          </a:prstGeom>
          <a:noFill/>
        </p:spPr>
      </p:pic>
      <p:sp>
        <p:nvSpPr>
          <p:cNvPr id="12299" name="Text Box 11"/>
          <p:cNvSpPr txBox="1">
            <a:spLocks noChangeArrowheads="1"/>
          </p:cNvSpPr>
          <p:nvPr/>
        </p:nvSpPr>
        <p:spPr bwMode="auto">
          <a:xfrm>
            <a:off x="2209800" y="3657600"/>
            <a:ext cx="1066800" cy="457200"/>
          </a:xfrm>
          <a:prstGeom prst="rect">
            <a:avLst/>
          </a:prstGeom>
          <a:noFill/>
          <a:ln w="9525">
            <a:noFill/>
            <a:miter lim="800000"/>
            <a:headEnd/>
            <a:tailEnd/>
          </a:ln>
          <a:effectLst/>
        </p:spPr>
        <p:txBody>
          <a:bodyPr>
            <a:spAutoFit/>
          </a:bodyPr>
          <a:lstStyle/>
          <a:p>
            <a:pPr>
              <a:spcBef>
                <a:spcPct val="50000"/>
              </a:spcBef>
            </a:pPr>
            <a:r>
              <a:rPr lang="en-GB" sz="2000">
                <a:latin typeface="Arial" pitchFamily="34" charset="0"/>
              </a:rPr>
              <a:t>glucos</a:t>
            </a:r>
            <a:r>
              <a:rPr lang="en-GB"/>
              <a:t>e</a:t>
            </a:r>
          </a:p>
        </p:txBody>
      </p:sp>
      <p:sp>
        <p:nvSpPr>
          <p:cNvPr id="12300" name="Text Box 12"/>
          <p:cNvSpPr txBox="1">
            <a:spLocks noChangeArrowheads="1"/>
          </p:cNvSpPr>
          <p:nvPr/>
        </p:nvSpPr>
        <p:spPr bwMode="auto">
          <a:xfrm>
            <a:off x="3429000" y="3733800"/>
            <a:ext cx="1143000" cy="396875"/>
          </a:xfrm>
          <a:prstGeom prst="rect">
            <a:avLst/>
          </a:prstGeom>
          <a:noFill/>
          <a:ln w="9525">
            <a:noFill/>
            <a:miter lim="800000"/>
            <a:headEnd/>
            <a:tailEnd/>
          </a:ln>
          <a:effectLst/>
        </p:spPr>
        <p:txBody>
          <a:bodyPr>
            <a:spAutoFit/>
          </a:bodyPr>
          <a:lstStyle/>
          <a:p>
            <a:pPr>
              <a:spcBef>
                <a:spcPct val="50000"/>
              </a:spcBef>
            </a:pPr>
            <a:r>
              <a:rPr lang="en-GB" sz="2000">
                <a:latin typeface="Arial" pitchFamily="34" charset="0"/>
              </a:rPr>
              <a:t>oxygen</a:t>
            </a:r>
          </a:p>
        </p:txBody>
      </p:sp>
      <p:sp>
        <p:nvSpPr>
          <p:cNvPr id="12301" name="Text Box 13"/>
          <p:cNvSpPr txBox="1">
            <a:spLocks noChangeArrowheads="1"/>
          </p:cNvSpPr>
          <p:nvPr/>
        </p:nvSpPr>
        <p:spPr bwMode="auto">
          <a:xfrm>
            <a:off x="5257800" y="3733800"/>
            <a:ext cx="1905000" cy="396875"/>
          </a:xfrm>
          <a:prstGeom prst="rect">
            <a:avLst/>
          </a:prstGeom>
          <a:noFill/>
          <a:ln w="9525">
            <a:noFill/>
            <a:miter lim="800000"/>
            <a:headEnd/>
            <a:tailEnd/>
          </a:ln>
          <a:effectLst/>
        </p:spPr>
        <p:txBody>
          <a:bodyPr>
            <a:spAutoFit/>
          </a:bodyPr>
          <a:lstStyle/>
          <a:p>
            <a:pPr>
              <a:spcBef>
                <a:spcPct val="50000"/>
              </a:spcBef>
            </a:pPr>
            <a:r>
              <a:rPr lang="en-GB" sz="2000">
                <a:latin typeface="Arial" pitchFamily="34" charset="0"/>
              </a:rPr>
              <a:t>carbon dioxide</a:t>
            </a:r>
          </a:p>
        </p:txBody>
      </p:sp>
      <p:sp>
        <p:nvSpPr>
          <p:cNvPr id="12302" name="Text Box 14"/>
          <p:cNvSpPr txBox="1">
            <a:spLocks noChangeArrowheads="1"/>
          </p:cNvSpPr>
          <p:nvPr/>
        </p:nvSpPr>
        <p:spPr bwMode="auto">
          <a:xfrm>
            <a:off x="228600" y="3657600"/>
            <a:ext cx="1676400" cy="457200"/>
          </a:xfrm>
          <a:prstGeom prst="rect">
            <a:avLst/>
          </a:prstGeom>
          <a:noFill/>
          <a:ln w="9525">
            <a:noFill/>
            <a:miter lim="800000"/>
            <a:headEnd/>
            <a:tailEnd/>
          </a:ln>
          <a:effectLst/>
        </p:spPr>
        <p:txBody>
          <a:bodyPr>
            <a:spAutoFit/>
          </a:bodyPr>
          <a:lstStyle/>
          <a:p>
            <a:pPr>
              <a:spcBef>
                <a:spcPct val="50000"/>
              </a:spcBef>
            </a:pPr>
            <a:r>
              <a:rPr lang="en-GB">
                <a:latin typeface="Arial" pitchFamily="34" charset="0"/>
              </a:rPr>
              <a:t>tissue fluid</a:t>
            </a:r>
          </a:p>
        </p:txBody>
      </p:sp>
      <p:sp>
        <p:nvSpPr>
          <p:cNvPr id="12303" name="Text Box 15"/>
          <p:cNvSpPr txBox="1">
            <a:spLocks noChangeArrowheads="1"/>
          </p:cNvSpPr>
          <p:nvPr/>
        </p:nvSpPr>
        <p:spPr bwMode="auto">
          <a:xfrm>
            <a:off x="228600" y="5562600"/>
            <a:ext cx="2209800" cy="701675"/>
          </a:xfrm>
          <a:prstGeom prst="rect">
            <a:avLst/>
          </a:prstGeom>
          <a:noFill/>
          <a:ln w="9525">
            <a:noFill/>
            <a:miter lim="800000"/>
            <a:headEnd/>
            <a:tailEnd/>
          </a:ln>
          <a:effectLst/>
        </p:spPr>
        <p:txBody>
          <a:bodyPr>
            <a:spAutoFit/>
          </a:bodyPr>
          <a:lstStyle/>
          <a:p>
            <a:pPr>
              <a:spcBef>
                <a:spcPct val="50000"/>
              </a:spcBef>
            </a:pPr>
            <a:r>
              <a:rPr lang="en-GB" sz="2000">
                <a:latin typeface="Arial" pitchFamily="34" charset="0"/>
              </a:rPr>
              <a:t>fluid filtered out of capillary</a:t>
            </a:r>
          </a:p>
        </p:txBody>
      </p:sp>
      <p:sp>
        <p:nvSpPr>
          <p:cNvPr id="12304" name="Text Box 16"/>
          <p:cNvSpPr txBox="1">
            <a:spLocks noChangeArrowheads="1"/>
          </p:cNvSpPr>
          <p:nvPr/>
        </p:nvSpPr>
        <p:spPr bwMode="auto">
          <a:xfrm>
            <a:off x="7010400" y="5638800"/>
            <a:ext cx="1905000" cy="701675"/>
          </a:xfrm>
          <a:prstGeom prst="rect">
            <a:avLst/>
          </a:prstGeom>
          <a:noFill/>
          <a:ln w="9525">
            <a:noFill/>
            <a:miter lim="800000"/>
            <a:headEnd/>
            <a:tailEnd/>
          </a:ln>
          <a:effectLst/>
        </p:spPr>
        <p:txBody>
          <a:bodyPr>
            <a:spAutoFit/>
          </a:bodyPr>
          <a:lstStyle/>
          <a:p>
            <a:pPr>
              <a:spcBef>
                <a:spcPct val="50000"/>
              </a:spcBef>
            </a:pPr>
            <a:r>
              <a:rPr lang="en-GB" sz="2000">
                <a:latin typeface="Arial" pitchFamily="34" charset="0"/>
              </a:rPr>
              <a:t>tissue fluid   enters capillary</a:t>
            </a:r>
          </a:p>
        </p:txBody>
      </p:sp>
      <p:sp>
        <p:nvSpPr>
          <p:cNvPr id="12306" name="AutoShape 18"/>
          <p:cNvSpPr>
            <a:spLocks noChangeArrowheads="1"/>
          </p:cNvSpPr>
          <p:nvPr/>
        </p:nvSpPr>
        <p:spPr bwMode="auto">
          <a:xfrm>
            <a:off x="3892550" y="5638800"/>
            <a:ext cx="1357313" cy="381000"/>
          </a:xfrm>
          <a:prstGeom prst="rightArrow">
            <a:avLst>
              <a:gd name="adj1" fmla="val 50000"/>
              <a:gd name="adj2" fmla="val 89063"/>
            </a:avLst>
          </a:prstGeom>
          <a:noFill/>
          <a:ln w="9525">
            <a:solidFill>
              <a:schemeClr val="tx1"/>
            </a:solidFill>
            <a:miter lim="800000"/>
            <a:headEnd/>
            <a:tailEnd/>
          </a:ln>
          <a:effectLst/>
        </p:spPr>
        <p:txBody>
          <a:bodyPr wrap="none" anchor="ctr"/>
          <a:lstStyle/>
          <a:p>
            <a:endParaRPr lang="en-IN"/>
          </a:p>
        </p:txBody>
      </p:sp>
      <p:sp>
        <p:nvSpPr>
          <p:cNvPr id="12307" name="Text Box 19"/>
          <p:cNvSpPr txBox="1">
            <a:spLocks noChangeArrowheads="1"/>
          </p:cNvSpPr>
          <p:nvPr/>
        </p:nvSpPr>
        <p:spPr bwMode="auto">
          <a:xfrm>
            <a:off x="3886200" y="6096000"/>
            <a:ext cx="1828800" cy="396875"/>
          </a:xfrm>
          <a:prstGeom prst="rect">
            <a:avLst/>
          </a:prstGeom>
          <a:noFill/>
          <a:ln w="9525">
            <a:noFill/>
            <a:miter lim="800000"/>
            <a:headEnd/>
            <a:tailEnd/>
          </a:ln>
          <a:effectLst/>
        </p:spPr>
        <p:txBody>
          <a:bodyPr>
            <a:spAutoFit/>
          </a:bodyPr>
          <a:lstStyle/>
          <a:p>
            <a:pPr>
              <a:spcBef>
                <a:spcPct val="50000"/>
              </a:spcBef>
            </a:pPr>
            <a:r>
              <a:rPr lang="en-GB" sz="2000">
                <a:latin typeface="Arial" pitchFamily="34" charset="0"/>
              </a:rPr>
              <a:t>blood flow</a:t>
            </a:r>
          </a:p>
        </p:txBody>
      </p:sp>
      <p:sp>
        <p:nvSpPr>
          <p:cNvPr id="12308" name="Line 20"/>
          <p:cNvSpPr>
            <a:spLocks noChangeShapeType="1"/>
          </p:cNvSpPr>
          <p:nvPr/>
        </p:nvSpPr>
        <p:spPr bwMode="auto">
          <a:xfrm flipH="1">
            <a:off x="838200" y="1828800"/>
            <a:ext cx="685800" cy="685800"/>
          </a:xfrm>
          <a:prstGeom prst="line">
            <a:avLst/>
          </a:prstGeom>
          <a:noFill/>
          <a:ln w="9525">
            <a:solidFill>
              <a:schemeClr val="tx1"/>
            </a:solidFill>
            <a:round/>
            <a:headEnd/>
            <a:tailEnd/>
          </a:ln>
          <a:effectLst/>
        </p:spPr>
        <p:txBody>
          <a:bodyPr/>
          <a:lstStyle/>
          <a:p>
            <a:endParaRPr lang="en-IN"/>
          </a:p>
        </p:txBody>
      </p:sp>
      <p:sp>
        <p:nvSpPr>
          <p:cNvPr id="12309" name="Line 21"/>
          <p:cNvSpPr>
            <a:spLocks noChangeShapeType="1"/>
          </p:cNvSpPr>
          <p:nvPr/>
        </p:nvSpPr>
        <p:spPr bwMode="auto">
          <a:xfrm>
            <a:off x="1676400" y="1828800"/>
            <a:ext cx="685800" cy="685800"/>
          </a:xfrm>
          <a:prstGeom prst="line">
            <a:avLst/>
          </a:prstGeom>
          <a:noFill/>
          <a:ln w="9525">
            <a:solidFill>
              <a:schemeClr val="tx1"/>
            </a:solidFill>
            <a:round/>
            <a:headEnd/>
            <a:tailEnd/>
          </a:ln>
          <a:effectLst/>
        </p:spPr>
        <p:txBody>
          <a:bodyPr/>
          <a:lstStyle/>
          <a:p>
            <a:endParaRPr lang="en-IN"/>
          </a:p>
        </p:txBody>
      </p:sp>
      <p:sp>
        <p:nvSpPr>
          <p:cNvPr id="12310" name="Line 22"/>
          <p:cNvSpPr>
            <a:spLocks noChangeShapeType="1"/>
          </p:cNvSpPr>
          <p:nvPr/>
        </p:nvSpPr>
        <p:spPr bwMode="auto">
          <a:xfrm>
            <a:off x="685800" y="4953000"/>
            <a:ext cx="0" cy="609600"/>
          </a:xfrm>
          <a:prstGeom prst="line">
            <a:avLst/>
          </a:prstGeom>
          <a:noFill/>
          <a:ln w="9525">
            <a:solidFill>
              <a:schemeClr val="tx1"/>
            </a:solidFill>
            <a:round/>
            <a:headEnd/>
            <a:tailEnd/>
          </a:ln>
          <a:effectLst/>
        </p:spPr>
        <p:txBody>
          <a:bodyPr/>
          <a:lstStyle/>
          <a:p>
            <a:endParaRPr lang="en-IN"/>
          </a:p>
        </p:txBody>
      </p:sp>
      <p:sp>
        <p:nvSpPr>
          <p:cNvPr id="12311" name="Line 23"/>
          <p:cNvSpPr>
            <a:spLocks noChangeShapeType="1"/>
          </p:cNvSpPr>
          <p:nvPr/>
        </p:nvSpPr>
        <p:spPr bwMode="auto">
          <a:xfrm>
            <a:off x="8305800" y="5029200"/>
            <a:ext cx="0" cy="609600"/>
          </a:xfrm>
          <a:prstGeom prst="line">
            <a:avLst/>
          </a:prstGeom>
          <a:noFill/>
          <a:ln w="9525">
            <a:solidFill>
              <a:schemeClr val="tx1"/>
            </a:solidFill>
            <a:round/>
            <a:headEnd/>
            <a:tailEnd/>
          </a:ln>
          <a:effectLst/>
        </p:spPr>
        <p:txBody>
          <a:bodyPr/>
          <a:lstStyle/>
          <a:p>
            <a:endParaRPr lang="en-IN"/>
          </a:p>
        </p:txBody>
      </p:sp>
      <p:sp>
        <p:nvSpPr>
          <p:cNvPr id="12312" name="Rectangle 24"/>
          <p:cNvSpPr>
            <a:spLocks noGrp="1" noChangeArrowheads="1"/>
          </p:cNvSpPr>
          <p:nvPr>
            <p:ph type="title" idx="4294967295"/>
          </p:nvPr>
        </p:nvSpPr>
        <p:spPr>
          <a:xfrm>
            <a:off x="0" y="6705600"/>
            <a:ext cx="1219200" cy="152400"/>
          </a:xfrm>
        </p:spPr>
        <p:txBody>
          <a:bodyPr>
            <a:normAutofit fontScale="90000"/>
          </a:bodyPr>
          <a:lstStyle/>
          <a:p>
            <a:r>
              <a:rPr lang="en-GB" sz="800"/>
              <a:t>Blood and tissue fluid</a:t>
            </a:r>
          </a:p>
        </p:txBody>
      </p:sp>
      <p:sp>
        <p:nvSpPr>
          <p:cNvPr id="12313" name="Text Box 25"/>
          <p:cNvSpPr txBox="1">
            <a:spLocks noChangeArrowheads="1"/>
          </p:cNvSpPr>
          <p:nvPr/>
        </p:nvSpPr>
        <p:spPr bwMode="auto">
          <a:xfrm>
            <a:off x="8763000" y="0"/>
            <a:ext cx="381000" cy="396875"/>
          </a:xfrm>
          <a:prstGeom prst="rect">
            <a:avLst/>
          </a:prstGeom>
          <a:noFill/>
          <a:ln w="9525">
            <a:noFill/>
            <a:miter lim="800000"/>
            <a:headEnd/>
            <a:tailEnd/>
          </a:ln>
          <a:effectLst/>
        </p:spPr>
        <p:txBody>
          <a:bodyPr>
            <a:spAutoFit/>
          </a:bodyPr>
          <a:lstStyle/>
          <a:p>
            <a:pPr>
              <a:spcBef>
                <a:spcPct val="50000"/>
              </a:spcBef>
            </a:pPr>
            <a:r>
              <a:rPr lang="en-GB" sz="2000"/>
              <a:t>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29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2000"/>
                                  </p:stCondLst>
                                  <p:childTnLst>
                                    <p:set>
                                      <p:cBhvr>
                                        <p:cTn id="9" dur="1" fill="hold">
                                          <p:stCondLst>
                                            <p:cond delay="499"/>
                                          </p:stCondLst>
                                        </p:cTn>
                                        <p:tgtEl>
                                          <p:spTgt spid="12298"/>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grpId="0" nodeType="afterEffect">
                                  <p:stCondLst>
                                    <p:cond delay="1000"/>
                                  </p:stCondLst>
                                  <p:childTnLst>
                                    <p:set>
                                      <p:cBhvr>
                                        <p:cTn id="12" dur="1" fill="hold">
                                          <p:stCondLst>
                                            <p:cond delay="499"/>
                                          </p:stCondLst>
                                        </p:cTn>
                                        <p:tgtEl>
                                          <p:spTgt spid="12293"/>
                                        </p:tgtEl>
                                        <p:attrNameLst>
                                          <p:attrName>style.visibility</p:attrName>
                                        </p:attrNameLst>
                                      </p:cBhvr>
                                      <p:to>
                                        <p:strVal val="visible"/>
                                      </p:to>
                                    </p:set>
                                  </p:childTnLst>
                                </p:cTn>
                              </p:par>
                            </p:childTnLst>
                          </p:cTn>
                        </p:par>
                        <p:par>
                          <p:cTn id="13" fill="hold">
                            <p:stCondLst>
                              <p:cond delay="4500"/>
                            </p:stCondLst>
                            <p:childTnLst>
                              <p:par>
                                <p:cTn id="14" presetID="22" presetClass="entr" presetSubtype="1" fill="hold" grpId="0" nodeType="afterEffect">
                                  <p:stCondLst>
                                    <p:cond delay="1000"/>
                                  </p:stCondLst>
                                  <p:childTnLst>
                                    <p:set>
                                      <p:cBhvr>
                                        <p:cTn id="15" dur="1" fill="hold">
                                          <p:stCondLst>
                                            <p:cond delay="0"/>
                                          </p:stCondLst>
                                        </p:cTn>
                                        <p:tgtEl>
                                          <p:spTgt spid="12308"/>
                                        </p:tgtEl>
                                        <p:attrNameLst>
                                          <p:attrName>style.visibility</p:attrName>
                                        </p:attrNameLst>
                                      </p:cBhvr>
                                      <p:to>
                                        <p:strVal val="visible"/>
                                      </p:to>
                                    </p:set>
                                    <p:animEffect transition="in" filter="wipe(up)">
                                      <p:cBhvr>
                                        <p:cTn id="16" dur="500"/>
                                        <p:tgtEl>
                                          <p:spTgt spid="12308"/>
                                        </p:tgtEl>
                                      </p:cBhvr>
                                    </p:animEffect>
                                  </p:childTnLst>
                                </p:cTn>
                              </p:par>
                            </p:childTnLst>
                          </p:cTn>
                        </p:par>
                        <p:par>
                          <p:cTn id="17" fill="hold">
                            <p:stCondLst>
                              <p:cond delay="6000"/>
                            </p:stCondLst>
                            <p:childTnLst>
                              <p:par>
                                <p:cTn id="18" presetID="22" presetClass="entr" presetSubtype="1" fill="hold" grpId="0" nodeType="afterEffect">
                                  <p:stCondLst>
                                    <p:cond delay="0"/>
                                  </p:stCondLst>
                                  <p:childTnLst>
                                    <p:set>
                                      <p:cBhvr>
                                        <p:cTn id="19" dur="1" fill="hold">
                                          <p:stCondLst>
                                            <p:cond delay="0"/>
                                          </p:stCondLst>
                                        </p:cTn>
                                        <p:tgtEl>
                                          <p:spTgt spid="12309"/>
                                        </p:tgtEl>
                                        <p:attrNameLst>
                                          <p:attrName>style.visibility</p:attrName>
                                        </p:attrNameLst>
                                      </p:cBhvr>
                                      <p:to>
                                        <p:strVal val="visible"/>
                                      </p:to>
                                    </p:set>
                                    <p:animEffect transition="in" filter="wipe(up)">
                                      <p:cBhvr>
                                        <p:cTn id="20" dur="500"/>
                                        <p:tgtEl>
                                          <p:spTgt spid="12309"/>
                                        </p:tgtEl>
                                      </p:cBhvr>
                                    </p:animEffect>
                                  </p:childTnLst>
                                </p:cTn>
                              </p:par>
                            </p:childTnLst>
                          </p:cTn>
                        </p:par>
                        <p:par>
                          <p:cTn id="21" fill="hold">
                            <p:stCondLst>
                              <p:cond delay="6500"/>
                            </p:stCondLst>
                            <p:childTnLst>
                              <p:par>
                                <p:cTn id="22" presetID="1" presetClass="entr" presetSubtype="0" fill="hold" grpId="0" nodeType="afterEffect">
                                  <p:stCondLst>
                                    <p:cond delay="2000"/>
                                  </p:stCondLst>
                                  <p:childTnLst>
                                    <p:set>
                                      <p:cBhvr>
                                        <p:cTn id="23" dur="1" fill="hold">
                                          <p:stCondLst>
                                            <p:cond delay="499"/>
                                          </p:stCondLst>
                                        </p:cTn>
                                        <p:tgtEl>
                                          <p:spTgt spid="12303"/>
                                        </p:tgtEl>
                                        <p:attrNameLst>
                                          <p:attrName>style.visibility</p:attrName>
                                        </p:attrNameLst>
                                      </p:cBhvr>
                                      <p:to>
                                        <p:strVal val="visible"/>
                                      </p:to>
                                    </p:set>
                                  </p:childTnLst>
                                </p:cTn>
                              </p:par>
                            </p:childTnLst>
                          </p:cTn>
                        </p:par>
                        <p:par>
                          <p:cTn id="24" fill="hold">
                            <p:stCondLst>
                              <p:cond delay="9000"/>
                            </p:stCondLst>
                            <p:childTnLst>
                              <p:par>
                                <p:cTn id="25" presetID="22" presetClass="entr" presetSubtype="4" fill="hold" grpId="0" nodeType="afterEffect">
                                  <p:stCondLst>
                                    <p:cond delay="1000"/>
                                  </p:stCondLst>
                                  <p:childTnLst>
                                    <p:set>
                                      <p:cBhvr>
                                        <p:cTn id="26" dur="1" fill="hold">
                                          <p:stCondLst>
                                            <p:cond delay="0"/>
                                          </p:stCondLst>
                                        </p:cTn>
                                        <p:tgtEl>
                                          <p:spTgt spid="12310"/>
                                        </p:tgtEl>
                                        <p:attrNameLst>
                                          <p:attrName>style.visibility</p:attrName>
                                        </p:attrNameLst>
                                      </p:cBhvr>
                                      <p:to>
                                        <p:strVal val="visible"/>
                                      </p:to>
                                    </p:set>
                                    <p:animEffect transition="in" filter="wipe(down)">
                                      <p:cBhvr>
                                        <p:cTn id="27" dur="500"/>
                                        <p:tgtEl>
                                          <p:spTgt spid="12310"/>
                                        </p:tgtEl>
                                      </p:cBhvr>
                                    </p:animEffect>
                                  </p:childTnLst>
                                </p:cTn>
                              </p:par>
                            </p:childTnLst>
                          </p:cTn>
                        </p:par>
                        <p:par>
                          <p:cTn id="28" fill="hold">
                            <p:stCondLst>
                              <p:cond delay="10500"/>
                            </p:stCondLst>
                            <p:childTnLst>
                              <p:par>
                                <p:cTn id="29" presetID="1" presetClass="entr" presetSubtype="0" fill="hold" grpId="0" nodeType="afterEffect">
                                  <p:stCondLst>
                                    <p:cond delay="1000"/>
                                  </p:stCondLst>
                                  <p:childTnLst>
                                    <p:set>
                                      <p:cBhvr>
                                        <p:cTn id="30" dur="1" fill="hold">
                                          <p:stCondLst>
                                            <p:cond delay="499"/>
                                          </p:stCondLst>
                                        </p:cTn>
                                        <p:tgtEl>
                                          <p:spTgt spid="12302"/>
                                        </p:tgtEl>
                                        <p:attrNameLst>
                                          <p:attrName>style.visibility</p:attrName>
                                        </p:attrNameLst>
                                      </p:cBhvr>
                                      <p:to>
                                        <p:strVal val="visible"/>
                                      </p:to>
                                    </p:set>
                                  </p:childTnLst>
                                </p:cTn>
                              </p:par>
                            </p:childTnLst>
                          </p:cTn>
                        </p:par>
                        <p:par>
                          <p:cTn id="31" fill="hold">
                            <p:stCondLst>
                              <p:cond delay="12000"/>
                            </p:stCondLst>
                            <p:childTnLst>
                              <p:par>
                                <p:cTn id="32" presetID="1" presetClass="entr" presetSubtype="0" fill="hold" grpId="0" nodeType="afterEffect">
                                  <p:stCondLst>
                                    <p:cond delay="2000"/>
                                  </p:stCondLst>
                                  <p:childTnLst>
                                    <p:set>
                                      <p:cBhvr>
                                        <p:cTn id="33" dur="1" fill="hold">
                                          <p:stCondLst>
                                            <p:cond delay="499"/>
                                          </p:stCondLst>
                                        </p:cTn>
                                        <p:tgtEl>
                                          <p:spTgt spid="12307"/>
                                        </p:tgtEl>
                                        <p:attrNameLst>
                                          <p:attrName>style.visibility</p:attrName>
                                        </p:attrNameLst>
                                      </p:cBhvr>
                                      <p:to>
                                        <p:strVal val="visible"/>
                                      </p:to>
                                    </p:set>
                                  </p:childTnLst>
                                </p:cTn>
                              </p:par>
                            </p:childTnLst>
                          </p:cTn>
                        </p:par>
                        <p:par>
                          <p:cTn id="34" fill="hold">
                            <p:stCondLst>
                              <p:cond delay="14500"/>
                            </p:stCondLst>
                            <p:childTnLst>
                              <p:par>
                                <p:cTn id="35" presetID="22" presetClass="entr" presetSubtype="8" fill="hold" grpId="0" nodeType="afterEffect">
                                  <p:stCondLst>
                                    <p:cond delay="1000"/>
                                  </p:stCondLst>
                                  <p:childTnLst>
                                    <p:set>
                                      <p:cBhvr>
                                        <p:cTn id="36" dur="1" fill="hold">
                                          <p:stCondLst>
                                            <p:cond delay="0"/>
                                          </p:stCondLst>
                                        </p:cTn>
                                        <p:tgtEl>
                                          <p:spTgt spid="12306"/>
                                        </p:tgtEl>
                                        <p:attrNameLst>
                                          <p:attrName>style.visibility</p:attrName>
                                        </p:attrNameLst>
                                      </p:cBhvr>
                                      <p:to>
                                        <p:strVal val="visible"/>
                                      </p:to>
                                    </p:set>
                                    <p:animEffect transition="in" filter="wipe(left)">
                                      <p:cBhvr>
                                        <p:cTn id="37" dur="500"/>
                                        <p:tgtEl>
                                          <p:spTgt spid="12306"/>
                                        </p:tgtEl>
                                      </p:cBhvr>
                                    </p:animEffect>
                                  </p:childTnLst>
                                </p:cTn>
                              </p:par>
                            </p:childTnLst>
                          </p:cTn>
                        </p:par>
                        <p:par>
                          <p:cTn id="38" fill="hold">
                            <p:stCondLst>
                              <p:cond delay="16000"/>
                            </p:stCondLst>
                            <p:childTnLst>
                              <p:par>
                                <p:cTn id="39" presetID="1" presetClass="entr" presetSubtype="0" fill="hold" grpId="0" nodeType="afterEffect">
                                  <p:stCondLst>
                                    <p:cond delay="2000"/>
                                  </p:stCondLst>
                                  <p:childTnLst>
                                    <p:set>
                                      <p:cBhvr>
                                        <p:cTn id="40" dur="1" fill="hold">
                                          <p:stCondLst>
                                            <p:cond delay="499"/>
                                          </p:stCondLst>
                                        </p:cTn>
                                        <p:tgtEl>
                                          <p:spTgt spid="12299"/>
                                        </p:tgtEl>
                                        <p:attrNameLst>
                                          <p:attrName>style.visibility</p:attrName>
                                        </p:attrNameLst>
                                      </p:cBhvr>
                                      <p:to>
                                        <p:strVal val="visible"/>
                                      </p:to>
                                    </p:set>
                                  </p:childTnLst>
                                </p:cTn>
                              </p:par>
                            </p:childTnLst>
                          </p:cTn>
                        </p:par>
                        <p:par>
                          <p:cTn id="41" fill="hold">
                            <p:stCondLst>
                              <p:cond delay="18500"/>
                            </p:stCondLst>
                            <p:childTnLst>
                              <p:par>
                                <p:cTn id="42" presetID="1" presetClass="entr" presetSubtype="0" fill="hold" grpId="0" nodeType="afterEffect">
                                  <p:stCondLst>
                                    <p:cond delay="1000"/>
                                  </p:stCondLst>
                                  <p:childTnLst>
                                    <p:set>
                                      <p:cBhvr>
                                        <p:cTn id="43" dur="1" fill="hold">
                                          <p:stCondLst>
                                            <p:cond delay="499"/>
                                          </p:stCondLst>
                                        </p:cTn>
                                        <p:tgtEl>
                                          <p:spTgt spid="12300"/>
                                        </p:tgtEl>
                                        <p:attrNameLst>
                                          <p:attrName>style.visibility</p:attrName>
                                        </p:attrNameLst>
                                      </p:cBhvr>
                                      <p:to>
                                        <p:strVal val="visible"/>
                                      </p:to>
                                    </p:set>
                                  </p:childTnLst>
                                </p:cTn>
                              </p:par>
                            </p:childTnLst>
                          </p:cTn>
                        </p:par>
                        <p:par>
                          <p:cTn id="44" fill="hold">
                            <p:stCondLst>
                              <p:cond delay="20000"/>
                            </p:stCondLst>
                            <p:childTnLst>
                              <p:par>
                                <p:cTn id="45" presetID="1" presetClass="entr" presetSubtype="0" fill="hold" grpId="0" nodeType="afterEffect">
                                  <p:stCondLst>
                                    <p:cond delay="2000"/>
                                  </p:stCondLst>
                                  <p:childTnLst>
                                    <p:set>
                                      <p:cBhvr>
                                        <p:cTn id="46" dur="1" fill="hold">
                                          <p:stCondLst>
                                            <p:cond delay="499"/>
                                          </p:stCondLst>
                                        </p:cTn>
                                        <p:tgtEl>
                                          <p:spTgt spid="12296"/>
                                        </p:tgtEl>
                                        <p:attrNameLst>
                                          <p:attrName>style.visibility</p:attrName>
                                        </p:attrNameLst>
                                      </p:cBhvr>
                                      <p:to>
                                        <p:strVal val="visible"/>
                                      </p:to>
                                    </p:set>
                                  </p:childTnLst>
                                </p:cTn>
                              </p:par>
                            </p:childTnLst>
                          </p:cTn>
                        </p:par>
                        <p:par>
                          <p:cTn id="47" fill="hold">
                            <p:stCondLst>
                              <p:cond delay="22500"/>
                            </p:stCondLst>
                            <p:childTnLst>
                              <p:par>
                                <p:cTn id="48" presetID="1" presetClass="entr" presetSubtype="0" fill="hold" grpId="0" nodeType="afterEffect">
                                  <p:stCondLst>
                                    <p:cond delay="0"/>
                                  </p:stCondLst>
                                  <p:childTnLst>
                                    <p:set>
                                      <p:cBhvr>
                                        <p:cTn id="49" dur="1" fill="hold">
                                          <p:stCondLst>
                                            <p:cond delay="499"/>
                                          </p:stCondLst>
                                        </p:cTn>
                                        <p:tgtEl>
                                          <p:spTgt spid="12301"/>
                                        </p:tgtEl>
                                        <p:attrNameLst>
                                          <p:attrName>style.visibility</p:attrName>
                                        </p:attrNameLst>
                                      </p:cBhvr>
                                      <p:to>
                                        <p:strVal val="visible"/>
                                      </p:to>
                                    </p:set>
                                  </p:childTnLst>
                                </p:cTn>
                              </p:par>
                            </p:childTnLst>
                          </p:cTn>
                        </p:par>
                        <p:par>
                          <p:cTn id="50" fill="hold">
                            <p:stCondLst>
                              <p:cond delay="23000"/>
                            </p:stCondLst>
                            <p:childTnLst>
                              <p:par>
                                <p:cTn id="51" presetID="22" presetClass="entr" presetSubtype="1" fill="hold" grpId="0" nodeType="afterEffect">
                                  <p:stCondLst>
                                    <p:cond delay="0"/>
                                  </p:stCondLst>
                                  <p:childTnLst>
                                    <p:set>
                                      <p:cBhvr>
                                        <p:cTn id="52" dur="1" fill="hold">
                                          <p:stCondLst>
                                            <p:cond delay="0"/>
                                          </p:stCondLst>
                                        </p:cTn>
                                        <p:tgtEl>
                                          <p:spTgt spid="12311"/>
                                        </p:tgtEl>
                                        <p:attrNameLst>
                                          <p:attrName>style.visibility</p:attrName>
                                        </p:attrNameLst>
                                      </p:cBhvr>
                                      <p:to>
                                        <p:strVal val="visible"/>
                                      </p:to>
                                    </p:set>
                                    <p:animEffect transition="in" filter="wipe(up)">
                                      <p:cBhvr>
                                        <p:cTn id="53" dur="500"/>
                                        <p:tgtEl>
                                          <p:spTgt spid="12311"/>
                                        </p:tgtEl>
                                      </p:cBhvr>
                                    </p:animEffect>
                                  </p:childTnLst>
                                </p:cTn>
                              </p:par>
                            </p:childTnLst>
                          </p:cTn>
                        </p:par>
                        <p:par>
                          <p:cTn id="54" fill="hold">
                            <p:stCondLst>
                              <p:cond delay="23500"/>
                            </p:stCondLst>
                            <p:childTnLst>
                              <p:par>
                                <p:cTn id="55" presetID="1" presetClass="entr" presetSubtype="0" fill="hold" grpId="0" nodeType="afterEffect">
                                  <p:stCondLst>
                                    <p:cond delay="2000"/>
                                  </p:stCondLst>
                                  <p:childTnLst>
                                    <p:set>
                                      <p:cBhvr>
                                        <p:cTn id="56" dur="1" fill="hold">
                                          <p:stCondLst>
                                            <p:cond delay="499"/>
                                          </p:stCondLst>
                                        </p:cTn>
                                        <p:tgtEl>
                                          <p:spTgt spid="123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3" grpId="0" autoUpdateAnimBg="0"/>
      <p:bldP spid="12296" grpId="0" autoUpdateAnimBg="0"/>
      <p:bldP spid="12299" grpId="0" autoUpdateAnimBg="0"/>
      <p:bldP spid="12300" grpId="0" autoUpdateAnimBg="0"/>
      <p:bldP spid="12301" grpId="0" autoUpdateAnimBg="0"/>
      <p:bldP spid="12302" grpId="0" autoUpdateAnimBg="0"/>
      <p:bldP spid="12303" grpId="0" autoUpdateAnimBg="0"/>
      <p:bldP spid="12304" grpId="0" autoUpdateAnimBg="0"/>
      <p:bldP spid="12306" grpId="0" animBg="1"/>
      <p:bldP spid="12307" grpId="0" autoUpdateAnimBg="0"/>
      <p:bldP spid="12308" grpId="0" animBg="1"/>
      <p:bldP spid="12309" grpId="0" animBg="1"/>
      <p:bldP spid="12310" grpId="0" animBg="1"/>
      <p:bldP spid="123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dialysis machine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Constant temperature water bath: maintains at 37˚C no thermal damage to plasma </a:t>
            </a:r>
            <a:r>
              <a:rPr lang="en-US" dirty="0" err="1" smtClean="0"/>
              <a:t>proteins,no</a:t>
            </a:r>
            <a:r>
              <a:rPr lang="en-US" dirty="0" smtClean="0"/>
              <a:t> alteration in blood viscosity.</a:t>
            </a:r>
          </a:p>
          <a:p>
            <a:r>
              <a:rPr lang="en-US" dirty="0" smtClean="0"/>
              <a:t>Bubble trap: removes any gas bubbles which might damage patient’s circulation.</a:t>
            </a:r>
          </a:p>
          <a:p>
            <a:r>
              <a:rPr lang="en-US" dirty="0" smtClean="0"/>
              <a:t>Heparin: An anti coagulant added to prevent clotting and possible blockage of </a:t>
            </a:r>
            <a:r>
              <a:rPr lang="en-US" dirty="0" err="1" smtClean="0"/>
              <a:t>filteretion</a:t>
            </a:r>
            <a:r>
              <a:rPr lang="en-US" dirty="0" smtClean="0"/>
              <a:t> surface.</a:t>
            </a:r>
          </a:p>
          <a:p>
            <a:r>
              <a:rPr lang="en-US" dirty="0" smtClean="0"/>
              <a:t>Roller pump: maintains pressure.</a:t>
            </a:r>
          </a:p>
          <a:p>
            <a:r>
              <a:rPr lang="en-US" dirty="0" smtClean="0"/>
              <a:t>Hemoglobin sensor: detects damage to red blood cells.</a:t>
            </a:r>
          </a:p>
          <a:p>
            <a:r>
              <a:rPr lang="en-US" dirty="0" smtClean="0"/>
              <a:t>Filter: removes any blood clots which may cause blockages or cardiovascular damage.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Kidney transplant</a:t>
            </a:r>
            <a:endParaRPr lang="en-US" dirty="0"/>
          </a:p>
        </p:txBody>
      </p:sp>
      <p:sp>
        <p:nvSpPr>
          <p:cNvPr id="3" name="Content Placeholder 2"/>
          <p:cNvSpPr>
            <a:spLocks noGrp="1"/>
          </p:cNvSpPr>
          <p:nvPr>
            <p:ph idx="1"/>
          </p:nvPr>
        </p:nvSpPr>
        <p:spPr/>
        <p:txBody>
          <a:bodyPr>
            <a:normAutofit fontScale="92500"/>
          </a:bodyPr>
          <a:lstStyle/>
          <a:p>
            <a:r>
              <a:rPr lang="en-US" dirty="0" smtClean="0"/>
              <a:t>When both kidneys fail</a:t>
            </a:r>
          </a:p>
          <a:p>
            <a:r>
              <a:rPr lang="en-US" dirty="0" smtClean="0"/>
              <a:t>Person who gives-donor person who </a:t>
            </a:r>
            <a:r>
              <a:rPr lang="en-US" dirty="0" err="1" smtClean="0"/>
              <a:t>recieves-recipent</a:t>
            </a:r>
            <a:endParaRPr lang="en-US" dirty="0" smtClean="0"/>
          </a:p>
          <a:p>
            <a:r>
              <a:rPr lang="en-US" dirty="0" smtClean="0"/>
              <a:t>The tissues have to match, blood group match </a:t>
            </a:r>
            <a:r>
              <a:rPr lang="en-US" dirty="0" err="1" smtClean="0"/>
              <a:t>inorder</a:t>
            </a:r>
            <a:r>
              <a:rPr lang="en-US" dirty="0" smtClean="0"/>
              <a:t> to avoid immune system’s tissue rejection</a:t>
            </a:r>
          </a:p>
          <a:p>
            <a:r>
              <a:rPr lang="en-US" dirty="0" smtClean="0"/>
              <a:t>Rejection can be overcome by using </a:t>
            </a:r>
            <a:r>
              <a:rPr lang="en-US" dirty="0" err="1" smtClean="0"/>
              <a:t>immuno</a:t>
            </a:r>
            <a:r>
              <a:rPr lang="en-US" dirty="0" smtClean="0"/>
              <a:t> suppressive drugs. These </a:t>
            </a:r>
            <a:r>
              <a:rPr lang="en-US" dirty="0" err="1" smtClean="0"/>
              <a:t>supress</a:t>
            </a:r>
            <a:r>
              <a:rPr lang="en-US" dirty="0" smtClean="0"/>
              <a:t> the production of lymphocytes and their  antibodies against the transplanted organ.</a:t>
            </a:r>
          </a:p>
          <a:p>
            <a:r>
              <a:rPr lang="en-US" dirty="0" smtClean="0"/>
              <a:t>Donor can also lead a healthy life with one kidney.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Dialysis- Advantages and disadvantages</a:t>
            </a:r>
            <a:endParaRPr lang="en-US" dirty="0"/>
          </a:p>
        </p:txBody>
      </p:sp>
      <p:sp>
        <p:nvSpPr>
          <p:cNvPr id="3" name="Content Placeholder 2"/>
          <p:cNvSpPr>
            <a:spLocks noGrp="1"/>
          </p:cNvSpPr>
          <p:nvPr>
            <p:ph idx="1"/>
          </p:nvPr>
        </p:nvSpPr>
        <p:spPr/>
        <p:txBody>
          <a:bodyPr/>
          <a:lstStyle/>
          <a:p>
            <a:r>
              <a:rPr lang="en-US" dirty="0" smtClean="0"/>
              <a:t>Provides temporary relief to person suffering total kidney failure</a:t>
            </a:r>
          </a:p>
          <a:p>
            <a:r>
              <a:rPr lang="en-US" dirty="0" smtClean="0"/>
              <a:t>Solution to people suffering from partial kidney failure</a:t>
            </a:r>
          </a:p>
          <a:p>
            <a:r>
              <a:rPr lang="en-US" dirty="0" smtClean="0"/>
              <a:t>Help prolonging life till a suitable donor is found</a:t>
            </a:r>
          </a:p>
          <a:p>
            <a:r>
              <a:rPr lang="en-US" dirty="0" smtClean="0"/>
              <a:t>Expensive- expenditure is recurring</a:t>
            </a:r>
          </a:p>
          <a:p>
            <a:r>
              <a:rPr lang="en-US" dirty="0" smtClean="0"/>
              <a:t>Physically emotionally exhausting process</a:t>
            </a:r>
          </a:p>
          <a:p>
            <a:r>
              <a:rPr lang="en-US" dirty="0" smtClean="0"/>
              <a:t>A lot of diet restrictions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Kidney transplant- advantages &amp; disadvantages</a:t>
            </a:r>
            <a:endParaRPr lang="en-US" dirty="0"/>
          </a:p>
        </p:txBody>
      </p:sp>
      <p:sp>
        <p:nvSpPr>
          <p:cNvPr id="3" name="Content Placeholder 2"/>
          <p:cNvSpPr>
            <a:spLocks noGrp="1"/>
          </p:cNvSpPr>
          <p:nvPr>
            <p:ph idx="1"/>
          </p:nvPr>
        </p:nvSpPr>
        <p:spPr/>
        <p:txBody>
          <a:bodyPr>
            <a:normAutofit fontScale="92500"/>
          </a:bodyPr>
          <a:lstStyle/>
          <a:p>
            <a:r>
              <a:rPr lang="en-US" dirty="0" smtClean="0"/>
              <a:t>Freedom from dialysis</a:t>
            </a:r>
          </a:p>
          <a:p>
            <a:r>
              <a:rPr lang="en-US" dirty="0" smtClean="0"/>
              <a:t>Increased level of energy</a:t>
            </a:r>
          </a:p>
          <a:p>
            <a:r>
              <a:rPr lang="en-US" dirty="0" smtClean="0"/>
              <a:t>Fewer diet restrictions</a:t>
            </a:r>
          </a:p>
          <a:p>
            <a:r>
              <a:rPr lang="en-US" dirty="0" smtClean="0"/>
              <a:t>Better quality of life</a:t>
            </a:r>
          </a:p>
          <a:p>
            <a:r>
              <a:rPr lang="en-US" dirty="0" smtClean="0"/>
              <a:t>No recurring expenditure. it is one time investment</a:t>
            </a:r>
          </a:p>
          <a:p>
            <a:r>
              <a:rPr lang="en-US" dirty="0" smtClean="0"/>
              <a:t>Needs to be on drugs rest of his life</a:t>
            </a:r>
          </a:p>
          <a:p>
            <a:r>
              <a:rPr lang="en-US" dirty="0" smtClean="0"/>
              <a:t>All cannot afford the procedure</a:t>
            </a:r>
          </a:p>
          <a:p>
            <a:r>
              <a:rPr lang="en-US" dirty="0" smtClean="0"/>
              <a:t>Difficult to find suitable donors</a:t>
            </a:r>
          </a:p>
          <a:p>
            <a:r>
              <a:rPr lang="en-US" dirty="0" smtClean="0"/>
              <a:t>Side effects of medicine may be there for long time.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time…</a:t>
            </a:r>
            <a:endParaRPr lang="en-US" dirty="0"/>
          </a:p>
        </p:txBody>
      </p:sp>
      <p:sp>
        <p:nvSpPr>
          <p:cNvPr id="3" name="Content Placeholder 2"/>
          <p:cNvSpPr>
            <a:spLocks noGrp="1"/>
          </p:cNvSpPr>
          <p:nvPr>
            <p:ph idx="1"/>
          </p:nvPr>
        </p:nvSpPr>
        <p:spPr/>
        <p:txBody>
          <a:bodyPr/>
          <a:lstStyle/>
          <a:p>
            <a:r>
              <a:rPr lang="en-US" dirty="0" smtClean="0"/>
              <a:t>Difference between </a:t>
            </a:r>
            <a:r>
              <a:rPr lang="en-US" dirty="0" err="1" smtClean="0"/>
              <a:t>egestion</a:t>
            </a:r>
            <a:r>
              <a:rPr lang="en-US" dirty="0" smtClean="0"/>
              <a:t> and excretion</a:t>
            </a:r>
          </a:p>
          <a:p>
            <a:r>
              <a:rPr lang="en-US" dirty="0" err="1" smtClean="0"/>
              <a:t>Deamination</a:t>
            </a:r>
            <a:r>
              <a:rPr lang="en-US" dirty="0" smtClean="0"/>
              <a:t>: what? where? and why? And final products formed.</a:t>
            </a:r>
          </a:p>
          <a:p>
            <a:r>
              <a:rPr lang="en-US" dirty="0" smtClean="0"/>
              <a:t>(20min)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Urea</a:t>
            </a:r>
            <a:endParaRPr lang="en-US" dirty="0"/>
          </a:p>
        </p:txBody>
      </p:sp>
      <p:sp>
        <p:nvSpPr>
          <p:cNvPr id="3" name="Content Placeholder 2"/>
          <p:cNvSpPr>
            <a:spLocks noGrp="1"/>
          </p:cNvSpPr>
          <p:nvPr>
            <p:ph idx="1"/>
          </p:nvPr>
        </p:nvSpPr>
        <p:spPr/>
        <p:txBody>
          <a:bodyPr>
            <a:normAutofit lnSpcReduction="10000"/>
          </a:bodyPr>
          <a:lstStyle/>
          <a:p>
            <a:r>
              <a:rPr lang="en-GB" sz="2400" dirty="0" smtClean="0"/>
              <a:t>In the cells, the chemical breakdown of proteins produces the nitrogenous compound, urea. If this were allowed to accumulate in the cells it would damage or kill them.</a:t>
            </a:r>
          </a:p>
          <a:p>
            <a:r>
              <a:rPr lang="en-GB" sz="2400" dirty="0" smtClean="0"/>
              <a:t>The concentration of the blood and tissue fluids tends to vary. If water is lost through evaporation and sweating, the fluids become more concentrated. The intake of water dilutes the fluids</a:t>
            </a:r>
          </a:p>
          <a:p>
            <a:r>
              <a:rPr lang="en-GB" sz="2400" dirty="0" smtClean="0"/>
              <a:t>It is important that the concentration of  blood and tissue fluid is kept within narrow limits if the cells are to function properly</a:t>
            </a:r>
          </a:p>
          <a:p>
            <a:r>
              <a:rPr lang="en-GB" sz="2400" dirty="0" smtClean="0"/>
              <a:t>These homeostatic functions are carried out by the kidneys</a:t>
            </a:r>
          </a:p>
          <a:p>
            <a:endParaRPr lang="en-GB" sz="2400" dirty="0" smtClean="0"/>
          </a:p>
          <a:p>
            <a:endParaRPr lang="en-GB" sz="2400" dirty="0" smtClean="0"/>
          </a:p>
          <a:p>
            <a:endParaRPr lang="en-GB" sz="2400" dirty="0" smtClean="0"/>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Rot="1" noChangeArrowheads="1"/>
          </p:cNvSpPr>
          <p:nvPr>
            <p:ph type="title"/>
          </p:nvPr>
        </p:nvSpPr>
        <p:spPr/>
        <p:txBody>
          <a:bodyPr/>
          <a:lstStyle/>
          <a:p>
            <a:r>
              <a:rPr lang="en-GB"/>
              <a:t>Controlling water levels</a:t>
            </a:r>
            <a:endParaRPr lang="en-US"/>
          </a:p>
        </p:txBody>
      </p:sp>
      <p:sp>
        <p:nvSpPr>
          <p:cNvPr id="46085" name="Rectangle 5"/>
          <p:cNvSpPr>
            <a:spLocks noGrp="1" noChangeArrowheads="1"/>
          </p:cNvSpPr>
          <p:nvPr>
            <p:ph idx="1"/>
          </p:nvPr>
        </p:nvSpPr>
        <p:spPr/>
        <p:txBody>
          <a:bodyPr/>
          <a:lstStyle/>
          <a:p>
            <a:r>
              <a:rPr lang="en-GB"/>
              <a:t>The control of water levels is carried out by the KIDNEYS.</a:t>
            </a:r>
          </a:p>
          <a:p>
            <a:r>
              <a:rPr lang="en-GB"/>
              <a:t>It is closely linked to the excretion of urea.</a:t>
            </a:r>
          </a:p>
          <a:p>
            <a:r>
              <a:rPr lang="en-GB"/>
              <a:t>Urea is a waste product that is made when the LIVER breaks down proteins that are not needed by the body.</a:t>
            </a:r>
          </a:p>
          <a:p>
            <a:r>
              <a:rPr lang="en-GB"/>
              <a:t>Urea contains the element Nitrogen.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 calcmode="lin" valueType="num">
                                      <p:cBhvr>
                                        <p:cTn id="7" dur="500" fill="hold"/>
                                        <p:tgtEl>
                                          <p:spTgt spid="4608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608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608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6085">
                                            <p:txEl>
                                              <p:pRg st="1" end="1"/>
                                            </p:txEl>
                                          </p:spTgt>
                                        </p:tgtEl>
                                        <p:attrNameLst>
                                          <p:attrName>style.visibility</p:attrName>
                                        </p:attrNameLst>
                                      </p:cBhvr>
                                      <p:to>
                                        <p:strVal val="visible"/>
                                      </p:to>
                                    </p:set>
                                    <p:anim calcmode="lin" valueType="num">
                                      <p:cBhvr>
                                        <p:cTn id="14" dur="500" fill="hold"/>
                                        <p:tgtEl>
                                          <p:spTgt spid="4608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608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608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6085">
                                            <p:txEl>
                                              <p:pRg st="2" end="2"/>
                                            </p:txEl>
                                          </p:spTgt>
                                        </p:tgtEl>
                                        <p:attrNameLst>
                                          <p:attrName>style.visibility</p:attrName>
                                        </p:attrNameLst>
                                      </p:cBhvr>
                                      <p:to>
                                        <p:strVal val="visible"/>
                                      </p:to>
                                    </p:set>
                                    <p:anim calcmode="lin" valueType="num">
                                      <p:cBhvr>
                                        <p:cTn id="21" dur="500" fill="hold"/>
                                        <p:tgtEl>
                                          <p:spTgt spid="4608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608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608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6085">
                                            <p:txEl>
                                              <p:pRg st="3" end="3"/>
                                            </p:txEl>
                                          </p:spTgt>
                                        </p:tgtEl>
                                        <p:attrNameLst>
                                          <p:attrName>style.visibility</p:attrName>
                                        </p:attrNameLst>
                                      </p:cBhvr>
                                      <p:to>
                                        <p:strVal val="visible"/>
                                      </p:to>
                                    </p:set>
                                    <p:anim calcmode="lin" valueType="num">
                                      <p:cBhvr>
                                        <p:cTn id="28" dur="500" fill="hold"/>
                                        <p:tgtEl>
                                          <p:spTgt spid="4608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608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60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Urinary system</a:t>
            </a:r>
            <a:endParaRPr lang="en-US" dirty="0"/>
          </a:p>
        </p:txBody>
      </p:sp>
      <p:pic>
        <p:nvPicPr>
          <p:cNvPr id="4" name="Content Placeholder 3" descr="F0ZWECAA9O9GUCAFZH3AACAP24P4NCA1086QZCA9DXEOVCAJZKOSPCAPPYE3GCA5ODUGNCAGX3JCUCASJS3M2CAH0SU4CCAOTT9EMCAJVFKVRCAUEXLC2CAWU8DCHCA4K1IVXCAPB3G35CA13QFAW.jpg"/>
          <p:cNvPicPr>
            <a:picLocks noGrp="1" noChangeAspect="1"/>
          </p:cNvPicPr>
          <p:nvPr>
            <p:ph idx="1"/>
          </p:nvPr>
        </p:nvPicPr>
        <p:blipFill>
          <a:blip r:embed="rId2"/>
          <a:stretch>
            <a:fillRect/>
          </a:stretch>
        </p:blipFill>
        <p:spPr>
          <a:xfrm>
            <a:off x="2219539" y="1142984"/>
            <a:ext cx="4781952" cy="5715016"/>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r>
              <a:rPr lang="en-GB"/>
              <a:t>The kidneys</a:t>
            </a:r>
            <a:endParaRPr lang="en-US"/>
          </a:p>
        </p:txBody>
      </p:sp>
      <p:sp>
        <p:nvSpPr>
          <p:cNvPr id="66564" name="Text Box 4"/>
          <p:cNvSpPr txBox="1">
            <a:spLocks noChangeArrowheads="1"/>
          </p:cNvSpPr>
          <p:nvPr/>
        </p:nvSpPr>
        <p:spPr bwMode="auto">
          <a:xfrm>
            <a:off x="381000" y="1600200"/>
            <a:ext cx="5730875" cy="1927225"/>
          </a:xfrm>
          <a:prstGeom prst="rect">
            <a:avLst/>
          </a:prstGeom>
          <a:noFill/>
          <a:ln w="9525">
            <a:solidFill>
              <a:schemeClr val="tx1"/>
            </a:solidFill>
            <a:miter lim="800000"/>
            <a:headEnd/>
            <a:tailEnd/>
          </a:ln>
          <a:effectLst/>
        </p:spPr>
        <p:txBody>
          <a:bodyPr>
            <a:spAutoFit/>
          </a:bodyPr>
          <a:lstStyle/>
          <a:p>
            <a:pPr eaLnBrk="0" hangingPunct="0"/>
            <a:r>
              <a:rPr lang="en-US" sz="2400">
                <a:latin typeface="Comic Sans MS" pitchFamily="66" charset="0"/>
              </a:rPr>
              <a:t>The kidneys “clean” the blood of waste products and control how much water is kept in the body. The waste products and water make up urine which is excreted via the ureter.</a:t>
            </a:r>
          </a:p>
        </p:txBody>
      </p:sp>
      <p:sp>
        <p:nvSpPr>
          <p:cNvPr id="66565" name="Text Box 5"/>
          <p:cNvSpPr txBox="1">
            <a:spLocks noChangeArrowheads="1"/>
          </p:cNvSpPr>
          <p:nvPr/>
        </p:nvSpPr>
        <p:spPr bwMode="auto">
          <a:xfrm>
            <a:off x="3276600" y="4648200"/>
            <a:ext cx="5730875" cy="1562100"/>
          </a:xfrm>
          <a:prstGeom prst="rect">
            <a:avLst/>
          </a:prstGeom>
          <a:noFill/>
          <a:ln w="9525">
            <a:solidFill>
              <a:schemeClr val="tx1"/>
            </a:solidFill>
            <a:miter lim="800000"/>
            <a:headEnd/>
            <a:tailEnd/>
          </a:ln>
          <a:effectLst/>
        </p:spPr>
        <p:txBody>
          <a:bodyPr>
            <a:spAutoFit/>
          </a:bodyPr>
          <a:lstStyle/>
          <a:p>
            <a:pPr eaLnBrk="0" hangingPunct="0"/>
            <a:r>
              <a:rPr lang="en-US" sz="2400">
                <a:latin typeface="Comic Sans MS" pitchFamily="66" charset="0"/>
              </a:rPr>
              <a:t>“Dirty” blood enters the kidney through the renal artery.  Then, several things happen to clean the blood...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box(out)">
                                      <p:cBhvr>
                                        <p:cTn id="7" dur="500"/>
                                        <p:tgtEl>
                                          <p:spTgt spid="6656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6565"/>
                                        </p:tgtEl>
                                        <p:attrNameLst>
                                          <p:attrName>style.visibility</p:attrName>
                                        </p:attrNameLst>
                                      </p:cBhvr>
                                      <p:to>
                                        <p:strVal val="visible"/>
                                      </p:to>
                                    </p:set>
                                    <p:animEffect transition="in" filter="box(out)">
                                      <p:cBhvr>
                                        <p:cTn id="12" dur="500"/>
                                        <p:tgtEl>
                                          <p:spTgt spid="66565"/>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autoUpdateAnimBg="0"/>
      <p:bldP spid="6656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Nephron</a:t>
            </a:r>
            <a:r>
              <a:rPr lang="en-US" dirty="0" smtClean="0"/>
              <a:t> in </a:t>
            </a:r>
            <a:r>
              <a:rPr lang="en-US" dirty="0" err="1" smtClean="0"/>
              <a:t>ultrafiltration</a:t>
            </a:r>
            <a:endParaRPr lang="en-US" dirty="0"/>
          </a:p>
        </p:txBody>
      </p:sp>
      <p:pic>
        <p:nvPicPr>
          <p:cNvPr id="4" name="Content Placeholder 3" descr="nephron01[1].jpg"/>
          <p:cNvPicPr>
            <a:picLocks noGrp="1" noChangeAspect="1"/>
          </p:cNvPicPr>
          <p:nvPr>
            <p:ph idx="1"/>
          </p:nvPr>
        </p:nvPicPr>
        <p:blipFill>
          <a:blip r:embed="rId2"/>
          <a:stretch>
            <a:fillRect/>
          </a:stretch>
        </p:blipFill>
        <p:spPr>
          <a:xfrm>
            <a:off x="500034" y="1428736"/>
            <a:ext cx="6429420" cy="5399764"/>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C:\Documents and Settings\Don\My Documents\Homeostasis\homeostasis illustrations\kidney function.jpg"/>
          <p:cNvPicPr>
            <a:picLocks noChangeAspect="1" noChangeArrowheads="1"/>
          </p:cNvPicPr>
          <p:nvPr/>
        </p:nvPicPr>
        <p:blipFill>
          <a:blip r:embed="rId2">
            <a:lum contrast="12000"/>
          </a:blip>
          <a:srcRect/>
          <a:stretch>
            <a:fillRect/>
          </a:stretch>
        </p:blipFill>
        <p:spPr bwMode="auto">
          <a:xfrm>
            <a:off x="5562600" y="228600"/>
            <a:ext cx="3298825" cy="5638800"/>
          </a:xfrm>
          <a:prstGeom prst="rect">
            <a:avLst/>
          </a:prstGeom>
          <a:noFill/>
        </p:spPr>
      </p:pic>
      <p:sp>
        <p:nvSpPr>
          <p:cNvPr id="14340" name="Text Box 4"/>
          <p:cNvSpPr txBox="1">
            <a:spLocks noChangeArrowheads="1"/>
          </p:cNvSpPr>
          <p:nvPr/>
        </p:nvSpPr>
        <p:spPr bwMode="auto">
          <a:xfrm>
            <a:off x="304800" y="1066800"/>
            <a:ext cx="4724400" cy="822325"/>
          </a:xfrm>
          <a:prstGeom prst="rect">
            <a:avLst/>
          </a:prstGeom>
          <a:noFill/>
          <a:ln w="9525">
            <a:noFill/>
            <a:miter lim="800000"/>
            <a:headEnd/>
            <a:tailEnd/>
          </a:ln>
          <a:effectLst/>
        </p:spPr>
        <p:txBody>
          <a:bodyPr>
            <a:spAutoFit/>
          </a:bodyPr>
          <a:lstStyle/>
          <a:p>
            <a:pPr>
              <a:spcBef>
                <a:spcPct val="50000"/>
              </a:spcBef>
            </a:pPr>
            <a:r>
              <a:rPr lang="en-GB"/>
              <a:t>Blood pressure forces tissue fluid out of a  clump of narrow capillaries</a:t>
            </a:r>
          </a:p>
        </p:txBody>
      </p:sp>
      <p:sp>
        <p:nvSpPr>
          <p:cNvPr id="14341" name="Text Box 5"/>
          <p:cNvSpPr txBox="1">
            <a:spLocks noChangeArrowheads="1"/>
          </p:cNvSpPr>
          <p:nvPr/>
        </p:nvSpPr>
        <p:spPr bwMode="auto">
          <a:xfrm>
            <a:off x="304800" y="2895600"/>
            <a:ext cx="4953000" cy="1187450"/>
          </a:xfrm>
          <a:prstGeom prst="rect">
            <a:avLst/>
          </a:prstGeom>
          <a:noFill/>
          <a:ln w="9525">
            <a:noFill/>
            <a:miter lim="800000"/>
            <a:headEnd/>
            <a:tailEnd/>
          </a:ln>
          <a:effectLst/>
        </p:spPr>
        <p:txBody>
          <a:bodyPr>
            <a:spAutoFit/>
          </a:bodyPr>
          <a:lstStyle/>
          <a:p>
            <a:pPr>
              <a:spcBef>
                <a:spcPct val="50000"/>
              </a:spcBef>
            </a:pPr>
            <a:r>
              <a:rPr lang="en-GB"/>
              <a:t>The fluid trickles down this tubule and the useful substances such as glucose are reabsorbed into the blood</a:t>
            </a:r>
          </a:p>
        </p:txBody>
      </p:sp>
      <p:sp>
        <p:nvSpPr>
          <p:cNvPr id="14342" name="Text Box 6"/>
          <p:cNvSpPr txBox="1">
            <a:spLocks noChangeArrowheads="1"/>
          </p:cNvSpPr>
          <p:nvPr/>
        </p:nvSpPr>
        <p:spPr bwMode="auto">
          <a:xfrm>
            <a:off x="304800" y="1981200"/>
            <a:ext cx="4800600" cy="822325"/>
          </a:xfrm>
          <a:prstGeom prst="rect">
            <a:avLst/>
          </a:prstGeom>
          <a:noFill/>
          <a:ln w="9525">
            <a:noFill/>
            <a:miter lim="800000"/>
            <a:headEnd/>
            <a:tailEnd/>
          </a:ln>
          <a:effectLst/>
        </p:spPr>
        <p:txBody>
          <a:bodyPr>
            <a:spAutoFit/>
          </a:bodyPr>
          <a:lstStyle/>
          <a:p>
            <a:pPr>
              <a:spcBef>
                <a:spcPct val="50000"/>
              </a:spcBef>
            </a:pPr>
            <a:r>
              <a:rPr lang="en-GB"/>
              <a:t>The fluid contains urea, salts, glucose and other soluble substances</a:t>
            </a:r>
          </a:p>
        </p:txBody>
      </p:sp>
      <p:sp>
        <p:nvSpPr>
          <p:cNvPr id="14343" name="Text Box 7"/>
          <p:cNvSpPr txBox="1">
            <a:spLocks noChangeArrowheads="1"/>
          </p:cNvSpPr>
          <p:nvPr/>
        </p:nvSpPr>
        <p:spPr bwMode="auto">
          <a:xfrm>
            <a:off x="228600" y="304800"/>
            <a:ext cx="5410200" cy="528638"/>
          </a:xfrm>
          <a:prstGeom prst="rect">
            <a:avLst/>
          </a:prstGeom>
          <a:noFill/>
          <a:ln w="9525">
            <a:solidFill>
              <a:schemeClr val="tx1"/>
            </a:solidFill>
            <a:miter lim="800000"/>
            <a:headEnd/>
            <a:tailEnd/>
          </a:ln>
          <a:effectLst/>
        </p:spPr>
        <p:txBody>
          <a:bodyPr>
            <a:spAutoFit/>
          </a:bodyPr>
          <a:lstStyle/>
          <a:p>
            <a:pPr>
              <a:spcBef>
                <a:spcPct val="50000"/>
              </a:spcBef>
            </a:pPr>
            <a:r>
              <a:rPr lang="en-GB" sz="2800"/>
              <a:t>Microscopic slice of kidney tissue</a:t>
            </a:r>
          </a:p>
        </p:txBody>
      </p:sp>
      <p:sp>
        <p:nvSpPr>
          <p:cNvPr id="14344" name="Text Box 8"/>
          <p:cNvSpPr txBox="1">
            <a:spLocks noChangeArrowheads="1"/>
          </p:cNvSpPr>
          <p:nvPr/>
        </p:nvSpPr>
        <p:spPr bwMode="auto">
          <a:xfrm>
            <a:off x="381000" y="4267200"/>
            <a:ext cx="4419600" cy="1187450"/>
          </a:xfrm>
          <a:prstGeom prst="rect">
            <a:avLst/>
          </a:prstGeom>
          <a:noFill/>
          <a:ln w="9525">
            <a:noFill/>
            <a:miter lim="800000"/>
            <a:headEnd/>
            <a:tailEnd/>
          </a:ln>
          <a:effectLst/>
        </p:spPr>
        <p:txBody>
          <a:bodyPr>
            <a:spAutoFit/>
          </a:bodyPr>
          <a:lstStyle/>
          <a:p>
            <a:pPr>
              <a:spcBef>
                <a:spcPct val="50000"/>
              </a:spcBef>
            </a:pPr>
            <a:r>
              <a:rPr lang="en-GB"/>
              <a:t>In this tubule more or less water is reabsorbed to maintain the blood concentration </a:t>
            </a:r>
          </a:p>
        </p:txBody>
      </p:sp>
      <p:sp>
        <p:nvSpPr>
          <p:cNvPr id="14345" name="Text Box 9"/>
          <p:cNvSpPr txBox="1">
            <a:spLocks noChangeArrowheads="1"/>
          </p:cNvSpPr>
          <p:nvPr/>
        </p:nvSpPr>
        <p:spPr bwMode="auto">
          <a:xfrm>
            <a:off x="381000" y="5715000"/>
            <a:ext cx="5334000" cy="822325"/>
          </a:xfrm>
          <a:prstGeom prst="rect">
            <a:avLst/>
          </a:prstGeom>
          <a:noFill/>
          <a:ln w="9525">
            <a:noFill/>
            <a:miter lim="800000"/>
            <a:headEnd/>
            <a:tailEnd/>
          </a:ln>
          <a:effectLst/>
        </p:spPr>
        <p:txBody>
          <a:bodyPr>
            <a:spAutoFit/>
          </a:bodyPr>
          <a:lstStyle/>
          <a:p>
            <a:pPr>
              <a:spcBef>
                <a:spcPct val="50000"/>
              </a:spcBef>
            </a:pPr>
            <a:r>
              <a:rPr lang="en-GB"/>
              <a:t>Excess water, some salts and urea collect                                      here before passing to the bladder as urine</a:t>
            </a:r>
          </a:p>
        </p:txBody>
      </p:sp>
      <p:sp>
        <p:nvSpPr>
          <p:cNvPr id="14346" name="Line 10"/>
          <p:cNvSpPr>
            <a:spLocks noChangeShapeType="1"/>
          </p:cNvSpPr>
          <p:nvPr/>
        </p:nvSpPr>
        <p:spPr bwMode="auto">
          <a:xfrm flipH="1" flipV="1">
            <a:off x="4953000" y="1676400"/>
            <a:ext cx="1905000" cy="152400"/>
          </a:xfrm>
          <a:prstGeom prst="line">
            <a:avLst/>
          </a:prstGeom>
          <a:noFill/>
          <a:ln w="19050">
            <a:solidFill>
              <a:schemeClr val="tx1"/>
            </a:solidFill>
            <a:round/>
            <a:headEnd/>
            <a:tailEnd/>
          </a:ln>
          <a:effectLst/>
        </p:spPr>
        <p:txBody>
          <a:bodyPr/>
          <a:lstStyle/>
          <a:p>
            <a:endParaRPr lang="en-IN"/>
          </a:p>
        </p:txBody>
      </p:sp>
      <p:sp>
        <p:nvSpPr>
          <p:cNvPr id="14347" name="Line 11"/>
          <p:cNvSpPr>
            <a:spLocks noChangeShapeType="1"/>
          </p:cNvSpPr>
          <p:nvPr/>
        </p:nvSpPr>
        <p:spPr bwMode="auto">
          <a:xfrm flipH="1">
            <a:off x="4724400" y="2133600"/>
            <a:ext cx="2362200" cy="914400"/>
          </a:xfrm>
          <a:prstGeom prst="line">
            <a:avLst/>
          </a:prstGeom>
          <a:noFill/>
          <a:ln w="19050">
            <a:solidFill>
              <a:schemeClr val="tx1"/>
            </a:solidFill>
            <a:round/>
            <a:headEnd/>
            <a:tailEnd/>
          </a:ln>
          <a:effectLst/>
        </p:spPr>
        <p:txBody>
          <a:bodyPr/>
          <a:lstStyle/>
          <a:p>
            <a:endParaRPr lang="en-IN"/>
          </a:p>
        </p:txBody>
      </p:sp>
      <p:sp>
        <p:nvSpPr>
          <p:cNvPr id="14348" name="Line 12"/>
          <p:cNvSpPr>
            <a:spLocks noChangeShapeType="1"/>
          </p:cNvSpPr>
          <p:nvPr/>
        </p:nvSpPr>
        <p:spPr bwMode="auto">
          <a:xfrm flipH="1">
            <a:off x="4876800" y="3581400"/>
            <a:ext cx="2057400" cy="914400"/>
          </a:xfrm>
          <a:prstGeom prst="line">
            <a:avLst/>
          </a:prstGeom>
          <a:noFill/>
          <a:ln w="19050">
            <a:solidFill>
              <a:schemeClr val="tx1"/>
            </a:solidFill>
            <a:round/>
            <a:headEnd/>
            <a:tailEnd/>
          </a:ln>
          <a:effectLst/>
        </p:spPr>
        <p:txBody>
          <a:bodyPr/>
          <a:lstStyle/>
          <a:p>
            <a:endParaRPr lang="en-IN"/>
          </a:p>
        </p:txBody>
      </p:sp>
      <p:sp>
        <p:nvSpPr>
          <p:cNvPr id="14349" name="Line 13"/>
          <p:cNvSpPr>
            <a:spLocks noChangeShapeType="1"/>
          </p:cNvSpPr>
          <p:nvPr/>
        </p:nvSpPr>
        <p:spPr bwMode="auto">
          <a:xfrm>
            <a:off x="5562600" y="6172200"/>
            <a:ext cx="1752600" cy="0"/>
          </a:xfrm>
          <a:prstGeom prst="line">
            <a:avLst/>
          </a:prstGeom>
          <a:noFill/>
          <a:ln w="19050">
            <a:solidFill>
              <a:schemeClr val="tx1"/>
            </a:solidFill>
            <a:round/>
            <a:headEnd/>
            <a:tailEnd/>
          </a:ln>
          <a:effectLst/>
        </p:spPr>
        <p:txBody>
          <a:bodyPr/>
          <a:lstStyle/>
          <a:p>
            <a:endParaRPr lang="en-IN"/>
          </a:p>
        </p:txBody>
      </p:sp>
      <p:sp>
        <p:nvSpPr>
          <p:cNvPr id="14350" name="Rectangle 14"/>
          <p:cNvSpPr>
            <a:spLocks noGrp="1" noChangeArrowheads="1"/>
          </p:cNvSpPr>
          <p:nvPr>
            <p:ph type="title" idx="4294967295"/>
          </p:nvPr>
        </p:nvSpPr>
        <p:spPr>
          <a:xfrm>
            <a:off x="7391400" y="6629400"/>
            <a:ext cx="1752600" cy="228600"/>
          </a:xfrm>
        </p:spPr>
        <p:txBody>
          <a:bodyPr/>
          <a:lstStyle/>
          <a:p>
            <a:r>
              <a:rPr lang="en-GB" sz="800"/>
              <a:t>Kidney function</a:t>
            </a:r>
          </a:p>
        </p:txBody>
      </p:sp>
      <p:sp>
        <p:nvSpPr>
          <p:cNvPr id="14351" name="Text Box 15"/>
          <p:cNvSpPr txBox="1">
            <a:spLocks noChangeArrowheads="1"/>
          </p:cNvSpPr>
          <p:nvPr/>
        </p:nvSpPr>
        <p:spPr bwMode="auto">
          <a:xfrm>
            <a:off x="8686800" y="0"/>
            <a:ext cx="457200" cy="396875"/>
          </a:xfrm>
          <a:prstGeom prst="rect">
            <a:avLst/>
          </a:prstGeom>
          <a:noFill/>
          <a:ln w="9525">
            <a:noFill/>
            <a:miter lim="800000"/>
            <a:headEnd/>
            <a:tailEnd/>
          </a:ln>
          <a:effectLst/>
        </p:spPr>
        <p:txBody>
          <a:bodyPr>
            <a:spAutoFit/>
          </a:bodyPr>
          <a:lstStyle/>
          <a:p>
            <a:pPr>
              <a:spcBef>
                <a:spcPct val="50000"/>
              </a:spcBef>
            </a:pPr>
            <a:r>
              <a:rPr lang="en-GB" sz="2000"/>
              <a:t>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343"/>
                                        </p:tgtEl>
                                        <p:attrNameLst>
                                          <p:attrName>style.visibility</p:attrName>
                                        </p:attrNameLst>
                                      </p:cBhvr>
                                      <p:to>
                                        <p:strVal val="visible"/>
                                      </p:to>
                                    </p:set>
                                  </p:childTnLst>
                                </p:cTn>
                              </p:par>
                            </p:childTnLst>
                          </p:cTn>
                        </p:par>
                        <p:par>
                          <p:cTn id="7" fill="hold">
                            <p:stCondLst>
                              <p:cond delay="500"/>
                            </p:stCondLst>
                            <p:childTnLst>
                              <p:par>
                                <p:cTn id="8" presetID="9" presetClass="entr" presetSubtype="0" fill="hold" nodeType="afterEffect">
                                  <p:stCondLst>
                                    <p:cond delay="1000"/>
                                  </p:stCondLst>
                                  <p:childTnLst>
                                    <p:set>
                                      <p:cBhvr>
                                        <p:cTn id="9" dur="1" fill="hold">
                                          <p:stCondLst>
                                            <p:cond delay="0"/>
                                          </p:stCondLst>
                                        </p:cTn>
                                        <p:tgtEl>
                                          <p:spTgt spid="14339"/>
                                        </p:tgtEl>
                                        <p:attrNameLst>
                                          <p:attrName>style.visibility</p:attrName>
                                        </p:attrNameLst>
                                      </p:cBhvr>
                                      <p:to>
                                        <p:strVal val="visible"/>
                                      </p:to>
                                    </p:set>
                                    <p:animEffect transition="in" filter="dissolve">
                                      <p:cBhvr>
                                        <p:cTn id="10" dur="500"/>
                                        <p:tgtEl>
                                          <p:spTgt spid="14339"/>
                                        </p:tgtEl>
                                      </p:cBhvr>
                                    </p:animEffect>
                                  </p:childTnLst>
                                </p:cTn>
                              </p:par>
                            </p:childTnLst>
                          </p:cTn>
                        </p:par>
                        <p:par>
                          <p:cTn id="11" fill="hold">
                            <p:stCondLst>
                              <p:cond delay="2000"/>
                            </p:stCondLst>
                            <p:childTnLst>
                              <p:par>
                                <p:cTn id="12" presetID="1" presetClass="entr" presetSubtype="0" fill="hold" grpId="0" nodeType="afterEffect">
                                  <p:stCondLst>
                                    <p:cond delay="2000"/>
                                  </p:stCondLst>
                                  <p:childTnLst>
                                    <p:set>
                                      <p:cBhvr>
                                        <p:cTn id="13" dur="1" fill="hold">
                                          <p:stCondLst>
                                            <p:cond delay="499"/>
                                          </p:stCondLst>
                                        </p:cTn>
                                        <p:tgtEl>
                                          <p:spTgt spid="14340"/>
                                        </p:tgtEl>
                                        <p:attrNameLst>
                                          <p:attrName>style.visibility</p:attrName>
                                        </p:attrNameLst>
                                      </p:cBhvr>
                                      <p:to>
                                        <p:strVal val="visible"/>
                                      </p:to>
                                    </p:set>
                                  </p:childTnLst>
                                </p:cTn>
                              </p:par>
                            </p:childTnLst>
                          </p:cTn>
                        </p:par>
                        <p:par>
                          <p:cTn id="14" fill="hold">
                            <p:stCondLst>
                              <p:cond delay="4500"/>
                            </p:stCondLst>
                            <p:childTnLst>
                              <p:par>
                                <p:cTn id="15" presetID="22" presetClass="entr" presetSubtype="8" fill="hold" grpId="0" nodeType="afterEffect">
                                  <p:stCondLst>
                                    <p:cond delay="1000"/>
                                  </p:stCondLst>
                                  <p:childTnLst>
                                    <p:set>
                                      <p:cBhvr>
                                        <p:cTn id="16" dur="1" fill="hold">
                                          <p:stCondLst>
                                            <p:cond delay="0"/>
                                          </p:stCondLst>
                                        </p:cTn>
                                        <p:tgtEl>
                                          <p:spTgt spid="14346"/>
                                        </p:tgtEl>
                                        <p:attrNameLst>
                                          <p:attrName>style.visibility</p:attrName>
                                        </p:attrNameLst>
                                      </p:cBhvr>
                                      <p:to>
                                        <p:strVal val="visible"/>
                                      </p:to>
                                    </p:set>
                                    <p:animEffect transition="in" filter="wipe(left)">
                                      <p:cBhvr>
                                        <p:cTn id="17" dur="500"/>
                                        <p:tgtEl>
                                          <p:spTgt spid="14346"/>
                                        </p:tgtEl>
                                      </p:cBhvr>
                                    </p:animEffect>
                                  </p:childTnLst>
                                </p:cTn>
                              </p:par>
                            </p:childTnLst>
                          </p:cTn>
                        </p:par>
                        <p:par>
                          <p:cTn id="18" fill="hold">
                            <p:stCondLst>
                              <p:cond delay="6000"/>
                            </p:stCondLst>
                            <p:childTnLst>
                              <p:par>
                                <p:cTn id="19" presetID="1" presetClass="entr" presetSubtype="0" fill="hold" grpId="0" nodeType="afterEffect">
                                  <p:stCondLst>
                                    <p:cond delay="4000"/>
                                  </p:stCondLst>
                                  <p:childTnLst>
                                    <p:set>
                                      <p:cBhvr>
                                        <p:cTn id="20" dur="1" fill="hold">
                                          <p:stCondLst>
                                            <p:cond delay="499"/>
                                          </p:stCondLst>
                                        </p:cTn>
                                        <p:tgtEl>
                                          <p:spTgt spid="14342"/>
                                        </p:tgtEl>
                                        <p:attrNameLst>
                                          <p:attrName>style.visibility</p:attrName>
                                        </p:attrNameLst>
                                      </p:cBhvr>
                                      <p:to>
                                        <p:strVal val="visible"/>
                                      </p:to>
                                    </p:set>
                                  </p:childTnLst>
                                </p:cTn>
                              </p:par>
                            </p:childTnLst>
                          </p:cTn>
                        </p:par>
                        <p:par>
                          <p:cTn id="21" fill="hold">
                            <p:stCondLst>
                              <p:cond delay="10500"/>
                            </p:stCondLst>
                            <p:childTnLst>
                              <p:par>
                                <p:cTn id="22" presetID="1" presetClass="entr" presetSubtype="0" fill="hold" grpId="0" nodeType="afterEffect">
                                  <p:stCondLst>
                                    <p:cond delay="4000"/>
                                  </p:stCondLst>
                                  <p:childTnLst>
                                    <p:set>
                                      <p:cBhvr>
                                        <p:cTn id="23" dur="1" fill="hold">
                                          <p:stCondLst>
                                            <p:cond delay="499"/>
                                          </p:stCondLst>
                                        </p:cTn>
                                        <p:tgtEl>
                                          <p:spTgt spid="14341"/>
                                        </p:tgtEl>
                                        <p:attrNameLst>
                                          <p:attrName>style.visibility</p:attrName>
                                        </p:attrNameLst>
                                      </p:cBhvr>
                                      <p:to>
                                        <p:strVal val="visible"/>
                                      </p:to>
                                    </p:set>
                                  </p:childTnLst>
                                </p:cTn>
                              </p:par>
                            </p:childTnLst>
                          </p:cTn>
                        </p:par>
                        <p:par>
                          <p:cTn id="24" fill="hold">
                            <p:stCondLst>
                              <p:cond delay="15000"/>
                            </p:stCondLst>
                            <p:childTnLst>
                              <p:par>
                                <p:cTn id="25" presetID="22" presetClass="entr" presetSubtype="8" fill="hold" grpId="0" nodeType="afterEffect">
                                  <p:stCondLst>
                                    <p:cond delay="0"/>
                                  </p:stCondLst>
                                  <p:childTnLst>
                                    <p:set>
                                      <p:cBhvr>
                                        <p:cTn id="26" dur="1" fill="hold">
                                          <p:stCondLst>
                                            <p:cond delay="0"/>
                                          </p:stCondLst>
                                        </p:cTn>
                                        <p:tgtEl>
                                          <p:spTgt spid="14347"/>
                                        </p:tgtEl>
                                        <p:attrNameLst>
                                          <p:attrName>style.visibility</p:attrName>
                                        </p:attrNameLst>
                                      </p:cBhvr>
                                      <p:to>
                                        <p:strVal val="visible"/>
                                      </p:to>
                                    </p:set>
                                    <p:animEffect transition="in" filter="wipe(left)">
                                      <p:cBhvr>
                                        <p:cTn id="27" dur="500"/>
                                        <p:tgtEl>
                                          <p:spTgt spid="14347"/>
                                        </p:tgtEl>
                                      </p:cBhvr>
                                    </p:animEffect>
                                  </p:childTnLst>
                                </p:cTn>
                              </p:par>
                            </p:childTnLst>
                          </p:cTn>
                        </p:par>
                        <p:par>
                          <p:cTn id="28" fill="hold">
                            <p:stCondLst>
                              <p:cond delay="15500"/>
                            </p:stCondLst>
                            <p:childTnLst>
                              <p:par>
                                <p:cTn id="29" presetID="1" presetClass="entr" presetSubtype="0" fill="hold" grpId="0" nodeType="afterEffect">
                                  <p:stCondLst>
                                    <p:cond delay="4000"/>
                                  </p:stCondLst>
                                  <p:childTnLst>
                                    <p:set>
                                      <p:cBhvr>
                                        <p:cTn id="30" dur="1" fill="hold">
                                          <p:stCondLst>
                                            <p:cond delay="499"/>
                                          </p:stCondLst>
                                        </p:cTn>
                                        <p:tgtEl>
                                          <p:spTgt spid="14344"/>
                                        </p:tgtEl>
                                        <p:attrNameLst>
                                          <p:attrName>style.visibility</p:attrName>
                                        </p:attrNameLst>
                                      </p:cBhvr>
                                      <p:to>
                                        <p:strVal val="visible"/>
                                      </p:to>
                                    </p:set>
                                  </p:childTnLst>
                                </p:cTn>
                              </p:par>
                            </p:childTnLst>
                          </p:cTn>
                        </p:par>
                        <p:par>
                          <p:cTn id="31" fill="hold">
                            <p:stCondLst>
                              <p:cond delay="20000"/>
                            </p:stCondLst>
                            <p:childTnLst>
                              <p:par>
                                <p:cTn id="32" presetID="22" presetClass="entr" presetSubtype="8" fill="hold" grpId="0" nodeType="afterEffect">
                                  <p:stCondLst>
                                    <p:cond delay="0"/>
                                  </p:stCondLst>
                                  <p:childTnLst>
                                    <p:set>
                                      <p:cBhvr>
                                        <p:cTn id="33" dur="1" fill="hold">
                                          <p:stCondLst>
                                            <p:cond delay="0"/>
                                          </p:stCondLst>
                                        </p:cTn>
                                        <p:tgtEl>
                                          <p:spTgt spid="14348"/>
                                        </p:tgtEl>
                                        <p:attrNameLst>
                                          <p:attrName>style.visibility</p:attrName>
                                        </p:attrNameLst>
                                      </p:cBhvr>
                                      <p:to>
                                        <p:strVal val="visible"/>
                                      </p:to>
                                    </p:set>
                                    <p:animEffect transition="in" filter="wipe(left)">
                                      <p:cBhvr>
                                        <p:cTn id="34" dur="500"/>
                                        <p:tgtEl>
                                          <p:spTgt spid="14348"/>
                                        </p:tgtEl>
                                      </p:cBhvr>
                                    </p:animEffect>
                                  </p:childTnLst>
                                </p:cTn>
                              </p:par>
                            </p:childTnLst>
                          </p:cTn>
                        </p:par>
                        <p:par>
                          <p:cTn id="35" fill="hold">
                            <p:stCondLst>
                              <p:cond delay="20500"/>
                            </p:stCondLst>
                            <p:childTnLst>
                              <p:par>
                                <p:cTn id="36" presetID="1" presetClass="entr" presetSubtype="0" fill="hold" grpId="0" nodeType="afterEffect">
                                  <p:stCondLst>
                                    <p:cond delay="4000"/>
                                  </p:stCondLst>
                                  <p:childTnLst>
                                    <p:set>
                                      <p:cBhvr>
                                        <p:cTn id="37" dur="1" fill="hold">
                                          <p:stCondLst>
                                            <p:cond delay="499"/>
                                          </p:stCondLst>
                                        </p:cTn>
                                        <p:tgtEl>
                                          <p:spTgt spid="14345"/>
                                        </p:tgtEl>
                                        <p:attrNameLst>
                                          <p:attrName>style.visibility</p:attrName>
                                        </p:attrNameLst>
                                      </p:cBhvr>
                                      <p:to>
                                        <p:strVal val="visible"/>
                                      </p:to>
                                    </p:set>
                                  </p:childTnLst>
                                </p:cTn>
                              </p:par>
                            </p:childTnLst>
                          </p:cTn>
                        </p:par>
                        <p:par>
                          <p:cTn id="38" fill="hold">
                            <p:stCondLst>
                              <p:cond delay="25000"/>
                            </p:stCondLst>
                            <p:childTnLst>
                              <p:par>
                                <p:cTn id="39" presetID="22" presetClass="entr" presetSubtype="8" fill="hold" grpId="0" nodeType="afterEffect">
                                  <p:stCondLst>
                                    <p:cond delay="0"/>
                                  </p:stCondLst>
                                  <p:childTnLst>
                                    <p:set>
                                      <p:cBhvr>
                                        <p:cTn id="40" dur="1" fill="hold">
                                          <p:stCondLst>
                                            <p:cond delay="0"/>
                                          </p:stCondLst>
                                        </p:cTn>
                                        <p:tgtEl>
                                          <p:spTgt spid="14349"/>
                                        </p:tgtEl>
                                        <p:attrNameLst>
                                          <p:attrName>style.visibility</p:attrName>
                                        </p:attrNameLst>
                                      </p:cBhvr>
                                      <p:to>
                                        <p:strVal val="visible"/>
                                      </p:to>
                                    </p:set>
                                    <p:animEffect transition="in" filter="wipe(left)">
                                      <p:cBhvr>
                                        <p:cTn id="41" dur="500"/>
                                        <p:tgtEl>
                                          <p:spTgt spid="14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P spid="14341" grpId="0" autoUpdateAnimBg="0"/>
      <p:bldP spid="14342" grpId="0" autoUpdateAnimBg="0"/>
      <p:bldP spid="14343" grpId="0" animBg="1" autoUpdateAnimBg="0"/>
      <p:bldP spid="14344" grpId="0" autoUpdateAnimBg="0"/>
      <p:bldP spid="14345" grpId="0" autoUpdateAnimBg="0"/>
      <p:bldP spid="14346" grpId="0" animBg="1"/>
      <p:bldP spid="14347" grpId="0" animBg="1"/>
      <p:bldP spid="14348" grpId="0" animBg="1"/>
      <p:bldP spid="143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962400" y="1295400"/>
            <a:ext cx="4648200" cy="830997"/>
          </a:xfrm>
          <a:prstGeom prst="rect">
            <a:avLst/>
          </a:prstGeom>
          <a:noFill/>
          <a:ln w="9525">
            <a:noFill/>
            <a:miter lim="800000"/>
            <a:headEnd/>
            <a:tailEnd/>
          </a:ln>
          <a:effectLst/>
        </p:spPr>
        <p:txBody>
          <a:bodyPr>
            <a:spAutoFit/>
          </a:bodyPr>
          <a:lstStyle/>
          <a:p>
            <a:pPr eaLnBrk="0" hangingPunct="0"/>
            <a:r>
              <a:rPr lang="en-US" sz="2400" dirty="0">
                <a:latin typeface="Comic Sans MS" pitchFamily="66" charset="0"/>
              </a:rPr>
              <a:t>Blood enters the tubule area in a </a:t>
            </a:r>
            <a:r>
              <a:rPr lang="en-US" sz="2400" dirty="0" smtClean="0">
                <a:latin typeface="Comic Sans MS" pitchFamily="66" charset="0"/>
              </a:rPr>
              <a:t>capillary. </a:t>
            </a:r>
            <a:r>
              <a:rPr lang="en-US" sz="2400" dirty="0" err="1" smtClean="0">
                <a:latin typeface="Comic Sans MS" pitchFamily="66" charset="0"/>
              </a:rPr>
              <a:t>Bowmans</a:t>
            </a:r>
            <a:r>
              <a:rPr lang="en-US" sz="2400" dirty="0" smtClean="0">
                <a:latin typeface="Comic Sans MS" pitchFamily="66" charset="0"/>
              </a:rPr>
              <a:t> capsule</a:t>
            </a:r>
            <a:endParaRPr lang="en-US" sz="2400" dirty="0">
              <a:latin typeface="Comic Sans MS" pitchFamily="66" charset="0"/>
            </a:endParaRPr>
          </a:p>
        </p:txBody>
      </p:sp>
      <p:sp>
        <p:nvSpPr>
          <p:cNvPr id="47107" name="Text Box 3"/>
          <p:cNvSpPr txBox="1">
            <a:spLocks noChangeArrowheads="1"/>
          </p:cNvSpPr>
          <p:nvPr/>
        </p:nvSpPr>
        <p:spPr bwMode="auto">
          <a:xfrm>
            <a:off x="3886200" y="2209800"/>
            <a:ext cx="4648200" cy="82232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capillary forms a small “knot” near the kidney tubule.</a:t>
            </a:r>
          </a:p>
        </p:txBody>
      </p:sp>
      <p:sp>
        <p:nvSpPr>
          <p:cNvPr id="47108" name="Text Box 4"/>
          <p:cNvSpPr txBox="1">
            <a:spLocks noChangeArrowheads="1"/>
          </p:cNvSpPr>
          <p:nvPr/>
        </p:nvSpPr>
        <p:spPr bwMode="auto">
          <a:xfrm>
            <a:off x="3886200" y="3276600"/>
            <a:ext cx="4648200" cy="1187450"/>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blood is filtered so all the small particles go into the tubule.</a:t>
            </a:r>
          </a:p>
        </p:txBody>
      </p:sp>
      <p:sp>
        <p:nvSpPr>
          <p:cNvPr id="47109" name="Text Box 5"/>
          <p:cNvSpPr txBox="1">
            <a:spLocks noChangeArrowheads="1"/>
          </p:cNvSpPr>
          <p:nvPr/>
        </p:nvSpPr>
        <p:spPr bwMode="auto">
          <a:xfrm>
            <a:off x="3886200" y="4724400"/>
            <a:ext cx="4648200" cy="82232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capillary then carries on to run next to the tubule. </a:t>
            </a:r>
          </a:p>
        </p:txBody>
      </p:sp>
      <p:sp>
        <p:nvSpPr>
          <p:cNvPr id="47110" name="Text Box 6"/>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1. Filtration</a:t>
            </a:r>
          </a:p>
        </p:txBody>
      </p:sp>
      <p:grpSp>
        <p:nvGrpSpPr>
          <p:cNvPr id="47111" name="Group 7"/>
          <p:cNvGrpSpPr>
            <a:grpSpLocks/>
          </p:cNvGrpSpPr>
          <p:nvPr/>
        </p:nvGrpSpPr>
        <p:grpSpPr bwMode="auto">
          <a:xfrm>
            <a:off x="598488" y="1143000"/>
            <a:ext cx="1143000" cy="4038600"/>
            <a:chOff x="384" y="1152"/>
            <a:chExt cx="720" cy="2544"/>
          </a:xfrm>
        </p:grpSpPr>
        <p:sp>
          <p:nvSpPr>
            <p:cNvPr id="47112" name="AutoShape 8"/>
            <p:cNvSpPr>
              <a:spLocks noChangeArrowheads="1"/>
            </p:cNvSpPr>
            <p:nvPr/>
          </p:nvSpPr>
          <p:spPr bwMode="auto">
            <a:xfrm>
              <a:off x="528" y="1872"/>
              <a:ext cx="384" cy="1824"/>
            </a:xfrm>
            <a:prstGeom prst="can">
              <a:avLst>
                <a:gd name="adj" fmla="val 39583"/>
              </a:avLst>
            </a:prstGeom>
            <a:solidFill>
              <a:schemeClr val="bg1"/>
            </a:solidFill>
            <a:ln w="9525">
              <a:solidFill>
                <a:schemeClr val="tx1"/>
              </a:solidFill>
              <a:round/>
              <a:headEnd/>
              <a:tailEnd/>
            </a:ln>
            <a:effectLst/>
          </p:spPr>
          <p:txBody>
            <a:bodyPr wrap="none" anchor="ctr"/>
            <a:lstStyle/>
            <a:p>
              <a:endParaRPr lang="en-US"/>
            </a:p>
          </p:txBody>
        </p:sp>
        <p:sp>
          <p:nvSpPr>
            <p:cNvPr id="47113" name="AutoShape 9"/>
            <p:cNvSpPr>
              <a:spLocks noChangeArrowheads="1"/>
            </p:cNvSpPr>
            <p:nvPr/>
          </p:nvSpPr>
          <p:spPr bwMode="auto">
            <a:xfrm rot="-10050304">
              <a:off x="384" y="1152"/>
              <a:ext cx="720" cy="913"/>
            </a:xfrm>
            <a:custGeom>
              <a:avLst/>
              <a:gdLst>
                <a:gd name="G0" fmla="+- 6184 0 0"/>
                <a:gd name="G1" fmla="+- 11371180 0 0"/>
                <a:gd name="G2" fmla="+- 0 0 11371180"/>
                <a:gd name="T0" fmla="*/ 0 256 1"/>
                <a:gd name="T1" fmla="*/ 180 256 1"/>
                <a:gd name="G3" fmla="+- 11371180 T0 T1"/>
                <a:gd name="T2" fmla="*/ 0 256 1"/>
                <a:gd name="T3" fmla="*/ 90 256 1"/>
                <a:gd name="G4" fmla="+- 11371180 T2 T3"/>
                <a:gd name="G5" fmla="*/ G4 2 1"/>
                <a:gd name="T4" fmla="*/ 90 256 1"/>
                <a:gd name="T5" fmla="*/ 0 256 1"/>
                <a:gd name="G6" fmla="+- 11371180 T4 T5"/>
                <a:gd name="G7" fmla="*/ G6 2 1"/>
                <a:gd name="G8" fmla="abs 113711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184"/>
                <a:gd name="G18" fmla="*/ 6184 1 2"/>
                <a:gd name="G19" fmla="+- G18 5400 0"/>
                <a:gd name="G20" fmla="cos G19 11371180"/>
                <a:gd name="G21" fmla="sin G19 11371180"/>
                <a:gd name="G22" fmla="+- G20 10800 0"/>
                <a:gd name="G23" fmla="+- G21 10800 0"/>
                <a:gd name="G24" fmla="+- 10800 0 G20"/>
                <a:gd name="G25" fmla="+- 6184 10800 0"/>
                <a:gd name="G26" fmla="?: G9 G17 G25"/>
                <a:gd name="G27" fmla="?: G9 0 21600"/>
                <a:gd name="G28" fmla="cos 10800 11371180"/>
                <a:gd name="G29" fmla="sin 10800 11371180"/>
                <a:gd name="G30" fmla="sin 6184 11371180"/>
                <a:gd name="G31" fmla="+- G28 10800 0"/>
                <a:gd name="G32" fmla="+- G29 10800 0"/>
                <a:gd name="G33" fmla="+- G30 10800 0"/>
                <a:gd name="G34" fmla="?: G4 0 G31"/>
                <a:gd name="G35" fmla="?: 11371180 G34 0"/>
                <a:gd name="G36" fmla="?: G6 G35 G31"/>
                <a:gd name="G37" fmla="+- 21600 0 G36"/>
                <a:gd name="G38" fmla="?: G4 0 G33"/>
                <a:gd name="G39" fmla="?: 11371180 G38 G32"/>
                <a:gd name="G40" fmla="?: G6 G39 0"/>
                <a:gd name="G41" fmla="?: G4 G32 21600"/>
                <a:gd name="G42" fmla="?: G6 G41 G33"/>
                <a:gd name="T12" fmla="*/ 10800 w 21600"/>
                <a:gd name="T13" fmla="*/ 0 h 21600"/>
                <a:gd name="T14" fmla="*/ 2362 w 21600"/>
                <a:gd name="T15" fmla="*/ 11759 h 21600"/>
                <a:gd name="T16" fmla="*/ 10800 w 21600"/>
                <a:gd name="T17" fmla="*/ 4616 h 21600"/>
                <a:gd name="T18" fmla="*/ 19238 w 21600"/>
                <a:gd name="T19" fmla="*/ 11759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655" y="11498"/>
                  </a:moveTo>
                  <a:cubicBezTo>
                    <a:pt x="4629" y="11266"/>
                    <a:pt x="4616" y="11033"/>
                    <a:pt x="4616" y="10800"/>
                  </a:cubicBezTo>
                  <a:cubicBezTo>
                    <a:pt x="4616" y="7384"/>
                    <a:pt x="7384" y="4616"/>
                    <a:pt x="10800" y="4616"/>
                  </a:cubicBezTo>
                  <a:cubicBezTo>
                    <a:pt x="14215" y="4616"/>
                    <a:pt x="16984" y="7384"/>
                    <a:pt x="16984" y="10800"/>
                  </a:cubicBezTo>
                  <a:cubicBezTo>
                    <a:pt x="16984" y="11033"/>
                    <a:pt x="16970" y="11266"/>
                    <a:pt x="16944" y="11498"/>
                  </a:cubicBezTo>
                  <a:lnTo>
                    <a:pt x="21530" y="12020"/>
                  </a:lnTo>
                  <a:cubicBezTo>
                    <a:pt x="21576" y="11615"/>
                    <a:pt x="21600" y="11207"/>
                    <a:pt x="21600" y="10800"/>
                  </a:cubicBezTo>
                  <a:cubicBezTo>
                    <a:pt x="21600" y="4835"/>
                    <a:pt x="16764" y="0"/>
                    <a:pt x="10800" y="0"/>
                  </a:cubicBezTo>
                  <a:cubicBezTo>
                    <a:pt x="4835" y="0"/>
                    <a:pt x="0" y="4835"/>
                    <a:pt x="0" y="10800"/>
                  </a:cubicBezTo>
                  <a:cubicBezTo>
                    <a:pt x="-1" y="11207"/>
                    <a:pt x="23" y="11615"/>
                    <a:pt x="69" y="12020"/>
                  </a:cubicBezTo>
                  <a:close/>
                </a:path>
              </a:pathLst>
            </a:custGeom>
            <a:solidFill>
              <a:schemeClr val="bg1"/>
            </a:solidFill>
            <a:ln w="9525">
              <a:solidFill>
                <a:schemeClr val="tx1"/>
              </a:solidFill>
              <a:miter lim="800000"/>
              <a:headEnd/>
              <a:tailEnd/>
            </a:ln>
            <a:effectLst/>
          </p:spPr>
          <p:txBody>
            <a:bodyPr wrap="none" anchor="ctr"/>
            <a:lstStyle/>
            <a:p>
              <a:endParaRPr lang="en-US"/>
            </a:p>
          </p:txBody>
        </p:sp>
        <p:sp>
          <p:nvSpPr>
            <p:cNvPr id="47114" name="Oval 10"/>
            <p:cNvSpPr>
              <a:spLocks noChangeArrowheads="1"/>
            </p:cNvSpPr>
            <p:nvPr/>
          </p:nvSpPr>
          <p:spPr bwMode="auto">
            <a:xfrm>
              <a:off x="528" y="1872"/>
              <a:ext cx="384" cy="240"/>
            </a:xfrm>
            <a:prstGeom prst="ellipse">
              <a:avLst/>
            </a:prstGeom>
            <a:solidFill>
              <a:schemeClr val="bg1"/>
            </a:solidFill>
            <a:ln w="9525">
              <a:noFill/>
              <a:round/>
              <a:headEnd/>
              <a:tailEnd/>
            </a:ln>
            <a:effectLst/>
          </p:spPr>
          <p:txBody>
            <a:bodyPr wrap="none" anchor="ctr"/>
            <a:lstStyle/>
            <a:p>
              <a:endParaRPr lang="en-US"/>
            </a:p>
          </p:txBody>
        </p:sp>
      </p:grpSp>
      <p:sp>
        <p:nvSpPr>
          <p:cNvPr id="47115" name="Freeform 11"/>
          <p:cNvSpPr>
            <a:spLocks/>
          </p:cNvSpPr>
          <p:nvPr/>
        </p:nvSpPr>
        <p:spPr bwMode="auto">
          <a:xfrm rot="1524676">
            <a:off x="827088" y="1752600"/>
            <a:ext cx="609600" cy="457200"/>
          </a:xfrm>
          <a:custGeom>
            <a:avLst/>
            <a:gdLst/>
            <a:ahLst/>
            <a:cxnLst>
              <a:cxn ang="0">
                <a:pos x="249" y="133"/>
              </a:cxn>
              <a:cxn ang="0">
                <a:pos x="148" y="86"/>
              </a:cxn>
              <a:cxn ang="0">
                <a:pos x="194" y="117"/>
              </a:cxn>
              <a:cxn ang="0">
                <a:pos x="280" y="63"/>
              </a:cxn>
              <a:cxn ang="0">
                <a:pos x="249" y="109"/>
              </a:cxn>
              <a:cxn ang="0">
                <a:pos x="210" y="47"/>
              </a:cxn>
              <a:cxn ang="0">
                <a:pos x="179" y="109"/>
              </a:cxn>
              <a:cxn ang="0">
                <a:pos x="413" y="47"/>
              </a:cxn>
              <a:cxn ang="0">
                <a:pos x="218" y="203"/>
              </a:cxn>
              <a:cxn ang="0">
                <a:pos x="218" y="211"/>
              </a:cxn>
              <a:cxn ang="0">
                <a:pos x="358" y="148"/>
              </a:cxn>
              <a:cxn ang="0">
                <a:pos x="327" y="141"/>
              </a:cxn>
              <a:cxn ang="0">
                <a:pos x="171" y="141"/>
              </a:cxn>
              <a:cxn ang="0">
                <a:pos x="218" y="109"/>
              </a:cxn>
              <a:cxn ang="0">
                <a:pos x="163" y="203"/>
              </a:cxn>
              <a:cxn ang="0">
                <a:pos x="288" y="187"/>
              </a:cxn>
              <a:cxn ang="0">
                <a:pos x="335" y="187"/>
              </a:cxn>
              <a:cxn ang="0">
                <a:pos x="288" y="265"/>
              </a:cxn>
              <a:cxn ang="0">
                <a:pos x="257" y="312"/>
              </a:cxn>
              <a:cxn ang="0">
                <a:pos x="343" y="164"/>
              </a:cxn>
              <a:cxn ang="0">
                <a:pos x="202" y="234"/>
              </a:cxn>
              <a:cxn ang="0">
                <a:pos x="265" y="148"/>
              </a:cxn>
              <a:cxn ang="0">
                <a:pos x="101" y="133"/>
              </a:cxn>
              <a:cxn ang="0">
                <a:pos x="46" y="226"/>
              </a:cxn>
              <a:cxn ang="0">
                <a:pos x="85" y="211"/>
              </a:cxn>
              <a:cxn ang="0">
                <a:pos x="194" y="78"/>
              </a:cxn>
              <a:cxn ang="0">
                <a:pos x="93" y="94"/>
              </a:cxn>
              <a:cxn ang="0">
                <a:pos x="194" y="133"/>
              </a:cxn>
              <a:cxn ang="0">
                <a:pos x="148" y="242"/>
              </a:cxn>
              <a:cxn ang="0">
                <a:pos x="233" y="187"/>
              </a:cxn>
              <a:cxn ang="0">
                <a:pos x="358" y="226"/>
              </a:cxn>
              <a:cxn ang="0">
                <a:pos x="389" y="156"/>
              </a:cxn>
              <a:cxn ang="0">
                <a:pos x="374" y="141"/>
              </a:cxn>
              <a:cxn ang="0">
                <a:pos x="319" y="141"/>
              </a:cxn>
              <a:cxn ang="0">
                <a:pos x="428" y="94"/>
              </a:cxn>
              <a:cxn ang="0">
                <a:pos x="272" y="133"/>
              </a:cxn>
              <a:cxn ang="0">
                <a:pos x="288" y="133"/>
              </a:cxn>
              <a:cxn ang="0">
                <a:pos x="288" y="71"/>
              </a:cxn>
              <a:cxn ang="0">
                <a:pos x="124" y="78"/>
              </a:cxn>
              <a:cxn ang="0">
                <a:pos x="109" y="156"/>
              </a:cxn>
              <a:cxn ang="0">
                <a:pos x="70" y="219"/>
              </a:cxn>
              <a:cxn ang="0">
                <a:pos x="31" y="187"/>
              </a:cxn>
              <a:cxn ang="0">
                <a:pos x="93" y="133"/>
              </a:cxn>
              <a:cxn ang="0">
                <a:pos x="78" y="172"/>
              </a:cxn>
              <a:cxn ang="0">
                <a:pos x="156" y="141"/>
              </a:cxn>
              <a:cxn ang="0">
                <a:pos x="374" y="86"/>
              </a:cxn>
              <a:cxn ang="0">
                <a:pos x="327" y="125"/>
              </a:cxn>
              <a:cxn ang="0">
                <a:pos x="397" y="141"/>
              </a:cxn>
              <a:cxn ang="0">
                <a:pos x="241" y="203"/>
              </a:cxn>
              <a:cxn ang="0">
                <a:pos x="218" y="250"/>
              </a:cxn>
            </a:cxnLst>
            <a:rect l="0" t="0" r="r" b="b"/>
            <a:pathLst>
              <a:path w="512" h="314">
                <a:moveTo>
                  <a:pt x="194" y="0"/>
                </a:moveTo>
                <a:cubicBezTo>
                  <a:pt x="206" y="47"/>
                  <a:pt x="208" y="105"/>
                  <a:pt x="249" y="133"/>
                </a:cubicBezTo>
                <a:cubicBezTo>
                  <a:pt x="294" y="121"/>
                  <a:pt x="299" y="118"/>
                  <a:pt x="272" y="78"/>
                </a:cubicBezTo>
                <a:cubicBezTo>
                  <a:pt x="231" y="81"/>
                  <a:pt x="188" y="77"/>
                  <a:pt x="148" y="86"/>
                </a:cubicBezTo>
                <a:cubicBezTo>
                  <a:pt x="139" y="88"/>
                  <a:pt x="124" y="104"/>
                  <a:pt x="132" y="109"/>
                </a:cubicBezTo>
                <a:cubicBezTo>
                  <a:pt x="149" y="121"/>
                  <a:pt x="173" y="114"/>
                  <a:pt x="194" y="117"/>
                </a:cubicBezTo>
                <a:cubicBezTo>
                  <a:pt x="206" y="113"/>
                  <a:pt x="259" y="99"/>
                  <a:pt x="272" y="86"/>
                </a:cubicBezTo>
                <a:cubicBezTo>
                  <a:pt x="278" y="80"/>
                  <a:pt x="287" y="67"/>
                  <a:pt x="280" y="63"/>
                </a:cubicBezTo>
                <a:cubicBezTo>
                  <a:pt x="272" y="59"/>
                  <a:pt x="265" y="73"/>
                  <a:pt x="257" y="78"/>
                </a:cubicBezTo>
                <a:cubicBezTo>
                  <a:pt x="254" y="88"/>
                  <a:pt x="249" y="98"/>
                  <a:pt x="249" y="109"/>
                </a:cubicBezTo>
                <a:cubicBezTo>
                  <a:pt x="249" y="117"/>
                  <a:pt x="257" y="141"/>
                  <a:pt x="257" y="133"/>
                </a:cubicBezTo>
                <a:cubicBezTo>
                  <a:pt x="257" y="94"/>
                  <a:pt x="240" y="68"/>
                  <a:pt x="210" y="47"/>
                </a:cubicBezTo>
                <a:cubicBezTo>
                  <a:pt x="200" y="50"/>
                  <a:pt x="187" y="48"/>
                  <a:pt x="179" y="55"/>
                </a:cubicBezTo>
                <a:cubicBezTo>
                  <a:pt x="168" y="64"/>
                  <a:pt x="169" y="102"/>
                  <a:pt x="179" y="109"/>
                </a:cubicBezTo>
                <a:cubicBezTo>
                  <a:pt x="192" y="118"/>
                  <a:pt x="210" y="114"/>
                  <a:pt x="226" y="117"/>
                </a:cubicBezTo>
                <a:cubicBezTo>
                  <a:pt x="343" y="106"/>
                  <a:pt x="382" y="139"/>
                  <a:pt x="413" y="47"/>
                </a:cubicBezTo>
                <a:cubicBezTo>
                  <a:pt x="314" y="33"/>
                  <a:pt x="304" y="56"/>
                  <a:pt x="233" y="125"/>
                </a:cubicBezTo>
                <a:cubicBezTo>
                  <a:pt x="228" y="151"/>
                  <a:pt x="223" y="177"/>
                  <a:pt x="218" y="203"/>
                </a:cubicBezTo>
                <a:cubicBezTo>
                  <a:pt x="199" y="307"/>
                  <a:pt x="176" y="314"/>
                  <a:pt x="226" y="281"/>
                </a:cubicBezTo>
                <a:cubicBezTo>
                  <a:pt x="223" y="258"/>
                  <a:pt x="209" y="233"/>
                  <a:pt x="218" y="211"/>
                </a:cubicBezTo>
                <a:cubicBezTo>
                  <a:pt x="231" y="180"/>
                  <a:pt x="333" y="181"/>
                  <a:pt x="343" y="180"/>
                </a:cubicBezTo>
                <a:cubicBezTo>
                  <a:pt x="348" y="169"/>
                  <a:pt x="367" y="155"/>
                  <a:pt x="358" y="148"/>
                </a:cubicBezTo>
                <a:cubicBezTo>
                  <a:pt x="348" y="140"/>
                  <a:pt x="235" y="186"/>
                  <a:pt x="319" y="164"/>
                </a:cubicBezTo>
                <a:cubicBezTo>
                  <a:pt x="322" y="156"/>
                  <a:pt x="331" y="148"/>
                  <a:pt x="327" y="141"/>
                </a:cubicBezTo>
                <a:cubicBezTo>
                  <a:pt x="323" y="134"/>
                  <a:pt x="312" y="133"/>
                  <a:pt x="304" y="133"/>
                </a:cubicBezTo>
                <a:cubicBezTo>
                  <a:pt x="260" y="133"/>
                  <a:pt x="215" y="138"/>
                  <a:pt x="171" y="141"/>
                </a:cubicBezTo>
                <a:cubicBezTo>
                  <a:pt x="153" y="194"/>
                  <a:pt x="161" y="191"/>
                  <a:pt x="210" y="172"/>
                </a:cubicBezTo>
                <a:cubicBezTo>
                  <a:pt x="215" y="165"/>
                  <a:pt x="261" y="122"/>
                  <a:pt x="218" y="109"/>
                </a:cubicBezTo>
                <a:cubicBezTo>
                  <a:pt x="205" y="105"/>
                  <a:pt x="192" y="120"/>
                  <a:pt x="179" y="125"/>
                </a:cubicBezTo>
                <a:cubicBezTo>
                  <a:pt x="163" y="156"/>
                  <a:pt x="153" y="169"/>
                  <a:pt x="163" y="203"/>
                </a:cubicBezTo>
                <a:cubicBezTo>
                  <a:pt x="322" y="178"/>
                  <a:pt x="276" y="215"/>
                  <a:pt x="335" y="156"/>
                </a:cubicBezTo>
                <a:cubicBezTo>
                  <a:pt x="297" y="138"/>
                  <a:pt x="270" y="134"/>
                  <a:pt x="288" y="187"/>
                </a:cubicBezTo>
                <a:cubicBezTo>
                  <a:pt x="311" y="185"/>
                  <a:pt x="335" y="180"/>
                  <a:pt x="358" y="180"/>
                </a:cubicBezTo>
                <a:cubicBezTo>
                  <a:pt x="366" y="180"/>
                  <a:pt x="338" y="180"/>
                  <a:pt x="335" y="187"/>
                </a:cubicBezTo>
                <a:cubicBezTo>
                  <a:pt x="331" y="197"/>
                  <a:pt x="340" y="208"/>
                  <a:pt x="343" y="219"/>
                </a:cubicBezTo>
                <a:cubicBezTo>
                  <a:pt x="332" y="250"/>
                  <a:pt x="319" y="256"/>
                  <a:pt x="288" y="265"/>
                </a:cubicBezTo>
                <a:cubicBezTo>
                  <a:pt x="235" y="249"/>
                  <a:pt x="238" y="216"/>
                  <a:pt x="280" y="187"/>
                </a:cubicBezTo>
                <a:cubicBezTo>
                  <a:pt x="296" y="250"/>
                  <a:pt x="302" y="267"/>
                  <a:pt x="257" y="312"/>
                </a:cubicBezTo>
                <a:cubicBezTo>
                  <a:pt x="247" y="307"/>
                  <a:pt x="229" y="308"/>
                  <a:pt x="226" y="297"/>
                </a:cubicBezTo>
                <a:cubicBezTo>
                  <a:pt x="198" y="206"/>
                  <a:pt x="293" y="197"/>
                  <a:pt x="343" y="164"/>
                </a:cubicBezTo>
                <a:cubicBezTo>
                  <a:pt x="424" y="192"/>
                  <a:pt x="262" y="239"/>
                  <a:pt x="241" y="250"/>
                </a:cubicBezTo>
                <a:cubicBezTo>
                  <a:pt x="228" y="245"/>
                  <a:pt x="208" y="247"/>
                  <a:pt x="202" y="234"/>
                </a:cubicBezTo>
                <a:cubicBezTo>
                  <a:pt x="193" y="215"/>
                  <a:pt x="243" y="184"/>
                  <a:pt x="249" y="180"/>
                </a:cubicBezTo>
                <a:cubicBezTo>
                  <a:pt x="254" y="169"/>
                  <a:pt x="271" y="158"/>
                  <a:pt x="265" y="148"/>
                </a:cubicBezTo>
                <a:cubicBezTo>
                  <a:pt x="258" y="137"/>
                  <a:pt x="239" y="142"/>
                  <a:pt x="226" y="141"/>
                </a:cubicBezTo>
                <a:cubicBezTo>
                  <a:pt x="184" y="137"/>
                  <a:pt x="143" y="136"/>
                  <a:pt x="101" y="133"/>
                </a:cubicBezTo>
                <a:cubicBezTo>
                  <a:pt x="56" y="125"/>
                  <a:pt x="27" y="115"/>
                  <a:pt x="0" y="156"/>
                </a:cubicBezTo>
                <a:cubicBezTo>
                  <a:pt x="7" y="195"/>
                  <a:pt x="7" y="214"/>
                  <a:pt x="46" y="226"/>
                </a:cubicBezTo>
                <a:cubicBezTo>
                  <a:pt x="109" y="221"/>
                  <a:pt x="151" y="238"/>
                  <a:pt x="171" y="180"/>
                </a:cubicBezTo>
                <a:cubicBezTo>
                  <a:pt x="122" y="163"/>
                  <a:pt x="108" y="166"/>
                  <a:pt x="85" y="211"/>
                </a:cubicBezTo>
                <a:cubicBezTo>
                  <a:pt x="73" y="294"/>
                  <a:pt x="75" y="286"/>
                  <a:pt x="156" y="265"/>
                </a:cubicBezTo>
                <a:cubicBezTo>
                  <a:pt x="192" y="121"/>
                  <a:pt x="182" y="183"/>
                  <a:pt x="194" y="78"/>
                </a:cubicBezTo>
                <a:cubicBezTo>
                  <a:pt x="189" y="68"/>
                  <a:pt x="190" y="49"/>
                  <a:pt x="179" y="47"/>
                </a:cubicBezTo>
                <a:cubicBezTo>
                  <a:pt x="127" y="37"/>
                  <a:pt x="116" y="64"/>
                  <a:pt x="93" y="94"/>
                </a:cubicBezTo>
                <a:cubicBezTo>
                  <a:pt x="98" y="110"/>
                  <a:pt x="96" y="130"/>
                  <a:pt x="109" y="141"/>
                </a:cubicBezTo>
                <a:cubicBezTo>
                  <a:pt x="135" y="164"/>
                  <a:pt x="171" y="142"/>
                  <a:pt x="194" y="133"/>
                </a:cubicBezTo>
                <a:cubicBezTo>
                  <a:pt x="210" y="85"/>
                  <a:pt x="229" y="54"/>
                  <a:pt x="163" y="71"/>
                </a:cubicBezTo>
                <a:cubicBezTo>
                  <a:pt x="124" y="110"/>
                  <a:pt x="113" y="194"/>
                  <a:pt x="148" y="242"/>
                </a:cubicBezTo>
                <a:cubicBezTo>
                  <a:pt x="160" y="259"/>
                  <a:pt x="189" y="247"/>
                  <a:pt x="210" y="250"/>
                </a:cubicBezTo>
                <a:cubicBezTo>
                  <a:pt x="218" y="229"/>
                  <a:pt x="217" y="203"/>
                  <a:pt x="233" y="187"/>
                </a:cubicBezTo>
                <a:cubicBezTo>
                  <a:pt x="240" y="180"/>
                  <a:pt x="240" y="207"/>
                  <a:pt x="249" y="211"/>
                </a:cubicBezTo>
                <a:cubicBezTo>
                  <a:pt x="259" y="216"/>
                  <a:pt x="356" y="226"/>
                  <a:pt x="358" y="226"/>
                </a:cubicBezTo>
                <a:cubicBezTo>
                  <a:pt x="420" y="219"/>
                  <a:pt x="432" y="221"/>
                  <a:pt x="452" y="164"/>
                </a:cubicBezTo>
                <a:cubicBezTo>
                  <a:pt x="431" y="161"/>
                  <a:pt x="410" y="155"/>
                  <a:pt x="389" y="156"/>
                </a:cubicBezTo>
                <a:cubicBezTo>
                  <a:pt x="301" y="161"/>
                  <a:pt x="255" y="176"/>
                  <a:pt x="335" y="203"/>
                </a:cubicBezTo>
                <a:cubicBezTo>
                  <a:pt x="343" y="195"/>
                  <a:pt x="385" y="163"/>
                  <a:pt x="374" y="141"/>
                </a:cubicBezTo>
                <a:cubicBezTo>
                  <a:pt x="369" y="131"/>
                  <a:pt x="353" y="130"/>
                  <a:pt x="343" y="125"/>
                </a:cubicBezTo>
                <a:cubicBezTo>
                  <a:pt x="335" y="130"/>
                  <a:pt x="314" y="133"/>
                  <a:pt x="319" y="141"/>
                </a:cubicBezTo>
                <a:cubicBezTo>
                  <a:pt x="347" y="188"/>
                  <a:pt x="459" y="150"/>
                  <a:pt x="475" y="148"/>
                </a:cubicBezTo>
                <a:cubicBezTo>
                  <a:pt x="512" y="94"/>
                  <a:pt x="480" y="102"/>
                  <a:pt x="428" y="94"/>
                </a:cubicBezTo>
                <a:cubicBezTo>
                  <a:pt x="392" y="99"/>
                  <a:pt x="354" y="98"/>
                  <a:pt x="319" y="109"/>
                </a:cubicBezTo>
                <a:cubicBezTo>
                  <a:pt x="302" y="114"/>
                  <a:pt x="289" y="127"/>
                  <a:pt x="272" y="133"/>
                </a:cubicBezTo>
                <a:cubicBezTo>
                  <a:pt x="270" y="141"/>
                  <a:pt x="257" y="156"/>
                  <a:pt x="265" y="156"/>
                </a:cubicBezTo>
                <a:cubicBezTo>
                  <a:pt x="276" y="156"/>
                  <a:pt x="283" y="142"/>
                  <a:pt x="288" y="133"/>
                </a:cubicBezTo>
                <a:cubicBezTo>
                  <a:pt x="293" y="124"/>
                  <a:pt x="293" y="112"/>
                  <a:pt x="296" y="102"/>
                </a:cubicBezTo>
                <a:cubicBezTo>
                  <a:pt x="293" y="92"/>
                  <a:pt x="298" y="74"/>
                  <a:pt x="288" y="71"/>
                </a:cubicBezTo>
                <a:cubicBezTo>
                  <a:pt x="265" y="63"/>
                  <a:pt x="226" y="78"/>
                  <a:pt x="202" y="86"/>
                </a:cubicBezTo>
                <a:cubicBezTo>
                  <a:pt x="169" y="75"/>
                  <a:pt x="159" y="70"/>
                  <a:pt x="124" y="78"/>
                </a:cubicBezTo>
                <a:cubicBezTo>
                  <a:pt x="133" y="115"/>
                  <a:pt x="143" y="128"/>
                  <a:pt x="179" y="141"/>
                </a:cubicBezTo>
                <a:cubicBezTo>
                  <a:pt x="156" y="148"/>
                  <a:pt x="129" y="143"/>
                  <a:pt x="109" y="156"/>
                </a:cubicBezTo>
                <a:cubicBezTo>
                  <a:pt x="99" y="162"/>
                  <a:pt x="99" y="177"/>
                  <a:pt x="93" y="187"/>
                </a:cubicBezTo>
                <a:cubicBezTo>
                  <a:pt x="86" y="198"/>
                  <a:pt x="78" y="208"/>
                  <a:pt x="70" y="219"/>
                </a:cubicBezTo>
                <a:cubicBezTo>
                  <a:pt x="69" y="216"/>
                  <a:pt x="60" y="164"/>
                  <a:pt x="46" y="164"/>
                </a:cubicBezTo>
                <a:cubicBezTo>
                  <a:pt x="37" y="164"/>
                  <a:pt x="36" y="179"/>
                  <a:pt x="31" y="187"/>
                </a:cubicBezTo>
                <a:cubicBezTo>
                  <a:pt x="36" y="195"/>
                  <a:pt x="38" y="215"/>
                  <a:pt x="46" y="211"/>
                </a:cubicBezTo>
                <a:cubicBezTo>
                  <a:pt x="61" y="204"/>
                  <a:pt x="84" y="151"/>
                  <a:pt x="93" y="133"/>
                </a:cubicBezTo>
                <a:cubicBezTo>
                  <a:pt x="78" y="128"/>
                  <a:pt x="46" y="108"/>
                  <a:pt x="54" y="156"/>
                </a:cubicBezTo>
                <a:cubicBezTo>
                  <a:pt x="56" y="165"/>
                  <a:pt x="70" y="167"/>
                  <a:pt x="78" y="172"/>
                </a:cubicBezTo>
                <a:cubicBezTo>
                  <a:pt x="96" y="169"/>
                  <a:pt x="115" y="171"/>
                  <a:pt x="132" y="164"/>
                </a:cubicBezTo>
                <a:cubicBezTo>
                  <a:pt x="142" y="160"/>
                  <a:pt x="147" y="147"/>
                  <a:pt x="156" y="141"/>
                </a:cubicBezTo>
                <a:cubicBezTo>
                  <a:pt x="163" y="137"/>
                  <a:pt x="171" y="136"/>
                  <a:pt x="179" y="133"/>
                </a:cubicBezTo>
                <a:cubicBezTo>
                  <a:pt x="246" y="200"/>
                  <a:pt x="330" y="149"/>
                  <a:pt x="374" y="86"/>
                </a:cubicBezTo>
                <a:cubicBezTo>
                  <a:pt x="340" y="64"/>
                  <a:pt x="325" y="59"/>
                  <a:pt x="311" y="102"/>
                </a:cubicBezTo>
                <a:cubicBezTo>
                  <a:pt x="316" y="110"/>
                  <a:pt x="319" y="121"/>
                  <a:pt x="327" y="125"/>
                </a:cubicBezTo>
                <a:cubicBezTo>
                  <a:pt x="341" y="132"/>
                  <a:pt x="359" y="129"/>
                  <a:pt x="374" y="133"/>
                </a:cubicBezTo>
                <a:cubicBezTo>
                  <a:pt x="382" y="135"/>
                  <a:pt x="405" y="141"/>
                  <a:pt x="397" y="141"/>
                </a:cubicBezTo>
                <a:cubicBezTo>
                  <a:pt x="384" y="141"/>
                  <a:pt x="371" y="136"/>
                  <a:pt x="358" y="133"/>
                </a:cubicBezTo>
                <a:cubicBezTo>
                  <a:pt x="314" y="155"/>
                  <a:pt x="281" y="176"/>
                  <a:pt x="241" y="203"/>
                </a:cubicBezTo>
                <a:cubicBezTo>
                  <a:pt x="251" y="206"/>
                  <a:pt x="265" y="203"/>
                  <a:pt x="272" y="211"/>
                </a:cubicBezTo>
                <a:cubicBezTo>
                  <a:pt x="292" y="237"/>
                  <a:pt x="231" y="250"/>
                  <a:pt x="218" y="250"/>
                </a:cubicBezTo>
              </a:path>
            </a:pathLst>
          </a:custGeom>
          <a:noFill/>
          <a:ln w="38100">
            <a:solidFill>
              <a:srgbClr val="FF0000"/>
            </a:solidFill>
            <a:round/>
            <a:headEnd/>
            <a:tailEnd/>
          </a:ln>
          <a:effectLst/>
        </p:spPr>
        <p:txBody>
          <a:bodyPr wrap="none" anchor="ctr"/>
          <a:lstStyle/>
          <a:p>
            <a:endParaRPr lang="en-US"/>
          </a:p>
        </p:txBody>
      </p:sp>
      <p:sp>
        <p:nvSpPr>
          <p:cNvPr id="47116" name="AutoShape 12"/>
          <p:cNvSpPr>
            <a:spLocks noChangeArrowheads="1"/>
          </p:cNvSpPr>
          <p:nvPr/>
        </p:nvSpPr>
        <p:spPr bwMode="auto">
          <a:xfrm rot="-1389574">
            <a:off x="600075" y="471488"/>
            <a:ext cx="152400" cy="1447800"/>
          </a:xfrm>
          <a:prstGeom prst="can">
            <a:avLst>
              <a:gd name="adj" fmla="val 147910"/>
            </a:avLst>
          </a:prstGeom>
          <a:solidFill>
            <a:srgbClr val="FF0000"/>
          </a:solidFill>
          <a:ln w="9525">
            <a:noFill/>
            <a:round/>
            <a:headEnd/>
            <a:tailEnd/>
          </a:ln>
          <a:effectLst/>
        </p:spPr>
        <p:txBody>
          <a:bodyPr wrap="none" anchor="ctr"/>
          <a:lstStyle/>
          <a:p>
            <a:endParaRPr lang="en-US"/>
          </a:p>
        </p:txBody>
      </p:sp>
      <p:sp>
        <p:nvSpPr>
          <p:cNvPr id="47117" name="AutoShape 13"/>
          <p:cNvSpPr>
            <a:spLocks noChangeArrowheads="1"/>
          </p:cNvSpPr>
          <p:nvPr/>
        </p:nvSpPr>
        <p:spPr bwMode="auto">
          <a:xfrm>
            <a:off x="979488" y="2133600"/>
            <a:ext cx="228600" cy="1143000"/>
          </a:xfrm>
          <a:prstGeom prst="downArrow">
            <a:avLst>
              <a:gd name="adj1" fmla="val 50000"/>
              <a:gd name="adj2" fmla="val 125000"/>
            </a:avLst>
          </a:prstGeom>
          <a:solidFill>
            <a:srgbClr val="33CC33"/>
          </a:solidFill>
          <a:ln w="9525">
            <a:solidFill>
              <a:schemeClr val="tx1"/>
            </a:solidFill>
            <a:miter lim="800000"/>
            <a:headEnd/>
            <a:tailEnd/>
          </a:ln>
          <a:effectLst/>
        </p:spPr>
        <p:txBody>
          <a:bodyPr wrap="none" anchor="ctr"/>
          <a:lstStyle/>
          <a:p>
            <a:endParaRPr lang="en-US"/>
          </a:p>
        </p:txBody>
      </p:sp>
      <p:grpSp>
        <p:nvGrpSpPr>
          <p:cNvPr id="47118" name="Group 14"/>
          <p:cNvGrpSpPr>
            <a:grpSpLocks/>
          </p:cNvGrpSpPr>
          <p:nvPr/>
        </p:nvGrpSpPr>
        <p:grpSpPr bwMode="auto">
          <a:xfrm>
            <a:off x="1284288" y="2133600"/>
            <a:ext cx="793750" cy="2973388"/>
            <a:chOff x="809" y="1344"/>
            <a:chExt cx="500" cy="1873"/>
          </a:xfrm>
        </p:grpSpPr>
        <p:sp>
          <p:nvSpPr>
            <p:cNvPr id="47119" name="AutoShape 15"/>
            <p:cNvSpPr>
              <a:spLocks noChangeArrowheads="1"/>
            </p:cNvSpPr>
            <p:nvPr/>
          </p:nvSpPr>
          <p:spPr bwMode="auto">
            <a:xfrm rot="-3964620">
              <a:off x="1001" y="1152"/>
              <a:ext cx="96" cy="480"/>
            </a:xfrm>
            <a:prstGeom prst="can">
              <a:avLst>
                <a:gd name="adj" fmla="val 77847"/>
              </a:avLst>
            </a:prstGeom>
            <a:solidFill>
              <a:srgbClr val="FF0000"/>
            </a:solidFill>
            <a:ln w="9525">
              <a:noFill/>
              <a:round/>
              <a:headEnd/>
              <a:tailEnd/>
            </a:ln>
            <a:effectLst/>
          </p:spPr>
          <p:txBody>
            <a:bodyPr wrap="none" anchor="ctr"/>
            <a:lstStyle/>
            <a:p>
              <a:endParaRPr lang="en-US"/>
            </a:p>
          </p:txBody>
        </p:sp>
        <p:sp>
          <p:nvSpPr>
            <p:cNvPr id="47120" name="AutoShape 16"/>
            <p:cNvSpPr>
              <a:spLocks noChangeArrowheads="1"/>
            </p:cNvSpPr>
            <p:nvPr/>
          </p:nvSpPr>
          <p:spPr bwMode="auto">
            <a:xfrm rot="27779">
              <a:off x="1104" y="1440"/>
              <a:ext cx="205" cy="1777"/>
            </a:xfrm>
            <a:prstGeom prst="can">
              <a:avLst>
                <a:gd name="adj" fmla="val 134961"/>
              </a:avLst>
            </a:prstGeom>
            <a:solidFill>
              <a:srgbClr val="FF0000"/>
            </a:solidFill>
            <a:ln w="9525">
              <a:noFill/>
              <a:round/>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711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7107"/>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471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710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47117"/>
                                        </p:tgtEl>
                                        <p:attrNameLst>
                                          <p:attrName>style.visibility</p:attrName>
                                        </p:attrNameLst>
                                      </p:cBhvr>
                                      <p:to>
                                        <p:strVal val="visible"/>
                                      </p:to>
                                    </p:set>
                                    <p:animEffect transition="in" filter="wipe(up)">
                                      <p:cBhvr>
                                        <p:cTn id="25" dur="500"/>
                                        <p:tgtEl>
                                          <p:spTgt spid="4711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47109"/>
                                        </p:tgtEl>
                                        <p:attrNameLst>
                                          <p:attrName>style.visibility</p:attrName>
                                        </p:attrNameLst>
                                      </p:cBhvr>
                                      <p:to>
                                        <p:strVal val="visible"/>
                                      </p:to>
                                    </p:set>
                                  </p:childTnLst>
                                </p:cTn>
                              </p:par>
                            </p:childTnLst>
                          </p:cTn>
                        </p:par>
                        <p:par>
                          <p:cTn id="30" fill="hold">
                            <p:stCondLst>
                              <p:cond delay="500"/>
                            </p:stCondLst>
                            <p:childTnLst>
                              <p:par>
                                <p:cTn id="31" presetID="18" presetClass="entr" presetSubtype="6" fill="hold" nodeType="afterEffect">
                                  <p:stCondLst>
                                    <p:cond delay="0"/>
                                  </p:stCondLst>
                                  <p:childTnLst>
                                    <p:set>
                                      <p:cBhvr>
                                        <p:cTn id="32" dur="1" fill="hold">
                                          <p:stCondLst>
                                            <p:cond delay="0"/>
                                          </p:stCondLst>
                                        </p:cTn>
                                        <p:tgtEl>
                                          <p:spTgt spid="47118"/>
                                        </p:tgtEl>
                                        <p:attrNameLst>
                                          <p:attrName>style.visibility</p:attrName>
                                        </p:attrNameLst>
                                      </p:cBhvr>
                                      <p:to>
                                        <p:strVal val="visible"/>
                                      </p:to>
                                    </p:set>
                                    <p:animEffect transition="in" filter="strips(downRight)">
                                      <p:cBhvr>
                                        <p:cTn id="33" dur="500"/>
                                        <p:tgtEl>
                                          <p:spTgt spid="47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autoUpdateAnimBg="0"/>
      <p:bldP spid="47108" grpId="0" autoUpdateAnimBg="0"/>
      <p:bldP spid="47109" grpId="0" autoUpdateAnimBg="0"/>
      <p:bldP spid="47115" grpId="0" animBg="1"/>
      <p:bldP spid="47116" grpId="0" animBg="1"/>
      <p:bldP spid="4711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950</TotalTime>
  <Words>1141</Words>
  <Application>Microsoft Office PowerPoint</Application>
  <PresentationFormat>On-screen Show (4:3)</PresentationFormat>
  <Paragraphs>135</Paragraphs>
  <Slides>24</Slides>
  <Notes>11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Excretion</vt:lpstr>
      <vt:lpstr>Blood and tissue fluid</vt:lpstr>
      <vt:lpstr>Urea</vt:lpstr>
      <vt:lpstr>Controlling water levels</vt:lpstr>
      <vt:lpstr>Urinary system</vt:lpstr>
      <vt:lpstr>The kidneys</vt:lpstr>
      <vt:lpstr>Nephron in ultrafiltration</vt:lpstr>
      <vt:lpstr>Kidney function</vt:lpstr>
      <vt:lpstr>Slide 9</vt:lpstr>
      <vt:lpstr>Slide 10</vt:lpstr>
      <vt:lpstr>Slide 11</vt:lpstr>
      <vt:lpstr>Slide 12</vt:lpstr>
      <vt:lpstr>Slide 13</vt:lpstr>
      <vt:lpstr>Slide 14</vt:lpstr>
      <vt:lpstr>Reabsorbing water</vt:lpstr>
      <vt:lpstr>Slide 16</vt:lpstr>
      <vt:lpstr>Summary of urine production</vt:lpstr>
      <vt:lpstr>Hemodialysis</vt:lpstr>
      <vt:lpstr>Parts of dialysis machine</vt:lpstr>
      <vt:lpstr>Parts of dialysis machine</vt:lpstr>
      <vt:lpstr>Kidney transplant</vt:lpstr>
      <vt:lpstr>Dialysis- Advantages and disadvantages</vt:lpstr>
      <vt:lpstr>Kidney transplant- advantages &amp; disadvantages</vt:lpstr>
      <vt:lpstr>Question time…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 of the body</dc:title>
  <dc:subject>Homeostasis of the body</dc:subject>
  <dc:creator> Belinda Shorland</dc:creator>
  <cp:keywords>Homeostasis of the body</cp:keywords>
  <cp:lastModifiedBy>appukuttan</cp:lastModifiedBy>
  <cp:revision>72</cp:revision>
  <dcterms:created xsi:type="dcterms:W3CDTF">2006-11-12T04:39:13Z</dcterms:created>
  <dcterms:modified xsi:type="dcterms:W3CDTF">2012-05-05T11:40:14Z</dcterms:modified>
  <cp:category>Homeostasis of the body</cp:category>
</cp:coreProperties>
</file>