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5" r:id="rId9"/>
    <p:sldId id="266" r:id="rId10"/>
    <p:sldId id="267" r:id="rId11"/>
    <p:sldId id="268" r:id="rId12"/>
    <p:sldId id="270" r:id="rId13"/>
    <p:sldId id="271" r:id="rId14"/>
    <p:sldId id="273" r:id="rId15"/>
    <p:sldId id="274" r:id="rId16"/>
    <p:sldId id="272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2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514C82-0C06-4839-8171-9BCBC61EF889}" type="datetimeFigureOut">
              <a:rPr lang="en-US" smtClean="0"/>
              <a:pPr/>
              <a:t>9/16/2011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4C2210-5C0D-43F8-A49E-91705F81FF95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23FD16F-4208-4D71-A449-BCDA26E67503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92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6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54C3039-4F5E-42B0-A477-CBE741C1FCDB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1013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138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9C2BE25-BEE3-413E-A813-72C91729FF2F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1034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342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A01B764-B7AF-40F4-9242-8D7192D5CDC2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1044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445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75703B2-4062-4BE3-8860-AA26BC62268E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1024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0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B4E3366-E1E5-4BF7-B827-BDB0ECDFFC31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931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318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E36435B-9E27-4CC8-9BAE-970931A3C40B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942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421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52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IE" smtClean="0"/>
          </a:p>
        </p:txBody>
      </p:sp>
      <p:sp>
        <p:nvSpPr>
          <p:cNvPr id="952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526DC32-3EA3-44F7-9F99-BF5625BBBADF}" type="slidenum">
              <a:rPr lang="en-IE" smtClean="0"/>
              <a:pPr/>
              <a:t>6</a:t>
            </a:fld>
            <a:endParaRPr lang="en-IE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62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IE" smtClean="0"/>
          </a:p>
        </p:txBody>
      </p:sp>
      <p:sp>
        <p:nvSpPr>
          <p:cNvPr id="962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93E9156-655F-4CBC-BCEF-B6817916C146}" type="slidenum">
              <a:rPr lang="en-IE" smtClean="0"/>
              <a:pPr/>
              <a:t>8</a:t>
            </a:fld>
            <a:endParaRPr lang="en-IE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FAB4239-EE27-4E63-98DD-987AE6845CCD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972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728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166CDDE-FB1E-4F04-BAF3-1E44AD98A564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2AA4A1E-677B-45E9-836B-A53C7E4DD584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99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4BE1340-F1E6-4D0C-81E3-682B7FE28B72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1003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035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9/16/2011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9/16/2011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9/16/2011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aburchill.com/IBbiology/bio_hp.htm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aburchill.com/IBbiology/bio_hp.html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aburchill.com/IBbiology/bio_hp.html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aburchill.com/IBbiology/bio_hp.html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aburchill.com/IBbiology/bio_hp.html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aburchill.com/IBbiology/bio_hp.html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aburchill.com/IBbiology/bio_hp.html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aburchill.com/IBbiology/bio_hp.html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aburchill.com/IBbiology/bio_hp.html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ctivescience-gsk.com/miniweb/content/enzymes/how_do.htm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saburchill.com/IBbiology/bio_hp.html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aburchill.com/IBbiology/bio_hp.html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b="1" smtClean="0">
                <a:solidFill>
                  <a:schemeClr val="bg1"/>
                </a:solidFill>
              </a:rPr>
              <a:t>The Lock and Key Hypothesis</a:t>
            </a:r>
          </a:p>
        </p:txBody>
      </p:sp>
      <p:sp>
        <p:nvSpPr>
          <p:cNvPr id="2765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229600" cy="39973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fr-FR" sz="2400" smtClean="0">
                <a:solidFill>
                  <a:schemeClr val="bg1"/>
                </a:solidFill>
              </a:rPr>
              <a:t>Fit between the substrate and the active site of the enzyme is exact </a:t>
            </a:r>
          </a:p>
          <a:p>
            <a:pPr>
              <a:lnSpc>
                <a:spcPct val="90000"/>
              </a:lnSpc>
            </a:pPr>
            <a:r>
              <a:rPr lang="fr-FR" sz="2400" smtClean="0">
                <a:solidFill>
                  <a:schemeClr val="bg1"/>
                </a:solidFill>
              </a:rPr>
              <a:t>Like a key fits into a lock very precisely</a:t>
            </a:r>
          </a:p>
          <a:p>
            <a:pPr>
              <a:lnSpc>
                <a:spcPct val="90000"/>
              </a:lnSpc>
            </a:pPr>
            <a:r>
              <a:rPr lang="en-GB" sz="2400" smtClean="0">
                <a:solidFill>
                  <a:schemeClr val="bg1"/>
                </a:solidFill>
              </a:rPr>
              <a:t>The key is analogous to the enzyme and the substrate analogous to the lock.</a:t>
            </a:r>
            <a:r>
              <a:rPr lang="fr-FR" sz="2400" smtClean="0">
                <a:solidFill>
                  <a:schemeClr val="bg1"/>
                </a:solidFill>
              </a:rPr>
              <a:t>  </a:t>
            </a:r>
          </a:p>
          <a:p>
            <a:pPr>
              <a:lnSpc>
                <a:spcPct val="90000"/>
              </a:lnSpc>
            </a:pPr>
            <a:r>
              <a:rPr lang="fr-FR" sz="2400" smtClean="0">
                <a:solidFill>
                  <a:schemeClr val="bg1"/>
                </a:solidFill>
              </a:rPr>
              <a:t>Temporary structure called the enzyme-substrate complex formed </a:t>
            </a:r>
          </a:p>
          <a:p>
            <a:pPr>
              <a:lnSpc>
                <a:spcPct val="90000"/>
              </a:lnSpc>
            </a:pPr>
            <a:r>
              <a:rPr lang="fr-FR" sz="2400" smtClean="0">
                <a:solidFill>
                  <a:schemeClr val="bg1"/>
                </a:solidFill>
              </a:rPr>
              <a:t>Products have a different shape from the substrate </a:t>
            </a:r>
          </a:p>
          <a:p>
            <a:pPr>
              <a:lnSpc>
                <a:spcPct val="90000"/>
              </a:lnSpc>
            </a:pPr>
            <a:r>
              <a:rPr lang="fr-FR" sz="2400" smtClean="0">
                <a:solidFill>
                  <a:schemeClr val="bg1"/>
                </a:solidFill>
              </a:rPr>
              <a:t>Once formed, they are released from the active site </a:t>
            </a:r>
          </a:p>
          <a:p>
            <a:pPr>
              <a:lnSpc>
                <a:spcPct val="90000"/>
              </a:lnSpc>
            </a:pPr>
            <a:r>
              <a:rPr lang="fr-FR" sz="2400" smtClean="0">
                <a:solidFill>
                  <a:schemeClr val="bg1"/>
                </a:solidFill>
              </a:rPr>
              <a:t>Leaving it free to become attached to another substrate</a:t>
            </a:r>
          </a:p>
        </p:txBody>
      </p:sp>
      <p:sp>
        <p:nvSpPr>
          <p:cNvPr id="27652" name="Text Box 7"/>
          <p:cNvSpPr txBox="1">
            <a:spLocks noChangeArrowheads="1"/>
          </p:cNvSpPr>
          <p:nvPr/>
        </p:nvSpPr>
        <p:spPr bwMode="auto">
          <a:xfrm>
            <a:off x="488950" y="6354763"/>
            <a:ext cx="21717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>
                <a:cs typeface="Arial" charset="0"/>
              </a:rPr>
              <a:t>© 2007 Paul Billiet </a:t>
            </a:r>
            <a:r>
              <a:rPr lang="en-US" sz="1200">
                <a:cs typeface="Arial" charset="0"/>
                <a:hlinkClick r:id="rId3"/>
              </a:rPr>
              <a:t>ODWS</a:t>
            </a:r>
            <a:endParaRPr lang="en-US" sz="1200"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663575"/>
          </a:xfrm>
        </p:spPr>
        <p:txBody>
          <a:bodyPr/>
          <a:lstStyle/>
          <a:p>
            <a:r>
              <a:rPr lang="en-GB" sz="2800" b="1" smtClean="0">
                <a:solidFill>
                  <a:schemeClr val="bg1"/>
                </a:solidFill>
              </a:rPr>
              <a:t>Substrate concentration: Non-enzymic reactions</a:t>
            </a:r>
            <a:endParaRPr lang="fr-FR" sz="2800" b="1" smtClean="0">
              <a:solidFill>
                <a:schemeClr val="bg1"/>
              </a:solidFill>
            </a:endParaRP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5084763"/>
            <a:ext cx="8229600" cy="1046162"/>
          </a:xfrm>
        </p:spPr>
        <p:txBody>
          <a:bodyPr/>
          <a:lstStyle/>
          <a:p>
            <a:r>
              <a:rPr lang="en-GB" sz="2800" smtClean="0">
                <a:solidFill>
                  <a:schemeClr val="bg1"/>
                </a:solidFill>
              </a:rPr>
              <a:t>The increase in velocity is proportional to the substrate concentration</a:t>
            </a:r>
            <a:r>
              <a:rPr lang="fr-FR" smtClean="0">
                <a:solidFill>
                  <a:schemeClr val="bg1"/>
                </a:solidFill>
              </a:rPr>
              <a:t> 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1143000" y="1844675"/>
            <a:ext cx="6081713" cy="3228975"/>
            <a:chOff x="479" y="7740"/>
            <a:chExt cx="5348" cy="3405"/>
          </a:xfrm>
        </p:grpSpPr>
        <p:grpSp>
          <p:nvGrpSpPr>
            <p:cNvPr id="3" name="Group 7"/>
            <p:cNvGrpSpPr>
              <a:grpSpLocks/>
            </p:cNvGrpSpPr>
            <p:nvPr/>
          </p:nvGrpSpPr>
          <p:grpSpPr bwMode="auto">
            <a:xfrm>
              <a:off x="479" y="7740"/>
              <a:ext cx="5348" cy="3405"/>
              <a:chOff x="704" y="7740"/>
              <a:chExt cx="5348" cy="3405"/>
            </a:xfrm>
          </p:grpSpPr>
          <p:sp>
            <p:nvSpPr>
              <p:cNvPr id="38920" name="Line 8"/>
              <p:cNvSpPr>
                <a:spLocks noChangeShapeType="1"/>
              </p:cNvSpPr>
              <p:nvPr/>
            </p:nvSpPr>
            <p:spPr bwMode="auto">
              <a:xfrm flipV="1">
                <a:off x="1500" y="7785"/>
                <a:ext cx="0" cy="2805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38921" name="Line 9"/>
              <p:cNvSpPr>
                <a:spLocks noChangeShapeType="1"/>
              </p:cNvSpPr>
              <p:nvPr/>
            </p:nvSpPr>
            <p:spPr bwMode="auto">
              <a:xfrm>
                <a:off x="2175" y="7740"/>
                <a:ext cx="0" cy="2865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38922" name="Line 10"/>
              <p:cNvSpPr>
                <a:spLocks noChangeShapeType="1"/>
              </p:cNvSpPr>
              <p:nvPr/>
            </p:nvSpPr>
            <p:spPr bwMode="auto">
              <a:xfrm rot="5400000">
                <a:off x="4110" y="8640"/>
                <a:ext cx="0" cy="3885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38923" name="Text Box 11"/>
              <p:cNvSpPr txBox="1">
                <a:spLocks noChangeArrowheads="1"/>
              </p:cNvSpPr>
              <p:nvPr/>
            </p:nvSpPr>
            <p:spPr bwMode="auto">
              <a:xfrm rot="-5400000">
                <a:off x="321" y="8594"/>
                <a:ext cx="1457" cy="6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fr-FR" sz="2000">
                    <a:solidFill>
                      <a:srgbClr val="FF0000"/>
                    </a:solidFill>
                  </a:rPr>
                  <a:t>Reaction velocity</a:t>
                </a:r>
              </a:p>
            </p:txBody>
          </p:sp>
          <p:sp>
            <p:nvSpPr>
              <p:cNvPr id="38924" name="Line 12"/>
              <p:cNvSpPr>
                <a:spLocks noChangeShapeType="1"/>
              </p:cNvSpPr>
              <p:nvPr/>
            </p:nvSpPr>
            <p:spPr bwMode="auto">
              <a:xfrm>
                <a:off x="2160" y="10920"/>
                <a:ext cx="3840" cy="0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38925" name="Text Box 13"/>
              <p:cNvSpPr txBox="1">
                <a:spLocks noChangeArrowheads="1"/>
              </p:cNvSpPr>
              <p:nvPr/>
            </p:nvSpPr>
            <p:spPr bwMode="auto">
              <a:xfrm>
                <a:off x="2610" y="10695"/>
                <a:ext cx="2790" cy="4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endParaRPr lang="fr-FR" sz="2000">
                  <a:solidFill>
                    <a:srgbClr val="FF0000"/>
                  </a:solidFill>
                </a:endParaRPr>
              </a:p>
              <a:p>
                <a:pPr algn="ctr"/>
                <a:r>
                  <a:rPr lang="fr-FR" sz="2000">
                    <a:solidFill>
                      <a:srgbClr val="FF0000"/>
                    </a:solidFill>
                  </a:rPr>
                  <a:t>Substrate concentration</a:t>
                </a:r>
              </a:p>
            </p:txBody>
          </p:sp>
        </p:grpSp>
        <p:sp>
          <p:nvSpPr>
            <p:cNvPr id="38919" name="Line 14"/>
            <p:cNvSpPr>
              <a:spLocks noChangeShapeType="1"/>
            </p:cNvSpPr>
            <p:nvPr/>
          </p:nvSpPr>
          <p:spPr bwMode="auto">
            <a:xfrm flipV="1">
              <a:off x="1950" y="7860"/>
              <a:ext cx="3450" cy="2715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</p:grpSp>
      <p:sp>
        <p:nvSpPr>
          <p:cNvPr id="38917" name="Text Box 15"/>
          <p:cNvSpPr txBox="1">
            <a:spLocks noChangeArrowheads="1"/>
          </p:cNvSpPr>
          <p:nvPr/>
        </p:nvSpPr>
        <p:spPr bwMode="auto">
          <a:xfrm>
            <a:off x="488950" y="6354763"/>
            <a:ext cx="21717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>
                <a:cs typeface="Arial" charset="0"/>
              </a:rPr>
              <a:t>© 2007 Paul Billiet </a:t>
            </a:r>
            <a:r>
              <a:rPr lang="en-US" sz="1200">
                <a:cs typeface="Arial" charset="0"/>
                <a:hlinkClick r:id="rId3"/>
              </a:rPr>
              <a:t>ODWS</a:t>
            </a:r>
            <a:endParaRPr lang="en-US" sz="1200"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879475"/>
          </a:xfrm>
        </p:spPr>
        <p:txBody>
          <a:bodyPr/>
          <a:lstStyle/>
          <a:p>
            <a:r>
              <a:rPr lang="fr-FR" sz="2800" b="1" smtClean="0">
                <a:solidFill>
                  <a:schemeClr val="bg1"/>
                </a:solidFill>
              </a:rPr>
              <a:t>Substrate concentration: </a:t>
            </a:r>
            <a:r>
              <a:rPr lang="en-GB" sz="2800" b="1" smtClean="0">
                <a:solidFill>
                  <a:schemeClr val="bg1"/>
                </a:solidFill>
              </a:rPr>
              <a:t>Enzymic reactions</a:t>
            </a:r>
            <a:endParaRPr lang="fr-FR" sz="2800" b="1" smtClean="0">
              <a:solidFill>
                <a:schemeClr val="bg1"/>
              </a:solidFill>
            </a:endParaRP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5084763"/>
            <a:ext cx="8229600" cy="136842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GB" sz="2400" dirty="0" smtClean="0">
                <a:solidFill>
                  <a:schemeClr val="bg1"/>
                </a:solidFill>
              </a:rPr>
              <a:t>Faster reaction but it reaches a saturation point when all the enzyme molecules are occupied</a:t>
            </a:r>
            <a:r>
              <a:rPr lang="en-GB" sz="2400" dirty="0" smtClean="0">
                <a:solidFill>
                  <a:schemeClr val="bg1"/>
                </a:solidFill>
              </a:rPr>
              <a:t>.</a:t>
            </a:r>
            <a:endParaRPr lang="en-GB" sz="2400" dirty="0" smtClean="0">
              <a:solidFill>
                <a:schemeClr val="bg1"/>
              </a:solidFill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642938" y="1571625"/>
            <a:ext cx="6411912" cy="3663950"/>
            <a:chOff x="5382" y="7740"/>
            <a:chExt cx="5530" cy="3675"/>
          </a:xfrm>
        </p:grpSpPr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5506" y="7740"/>
              <a:ext cx="5406" cy="3675"/>
              <a:chOff x="646" y="7740"/>
              <a:chExt cx="5406" cy="3675"/>
            </a:xfrm>
          </p:grpSpPr>
          <p:sp>
            <p:nvSpPr>
              <p:cNvPr id="39946" name="Line 6"/>
              <p:cNvSpPr>
                <a:spLocks noChangeShapeType="1"/>
              </p:cNvSpPr>
              <p:nvPr/>
            </p:nvSpPr>
            <p:spPr bwMode="auto">
              <a:xfrm flipV="1">
                <a:off x="1500" y="7785"/>
                <a:ext cx="0" cy="2805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39947" name="Line 7"/>
              <p:cNvSpPr>
                <a:spLocks noChangeShapeType="1"/>
              </p:cNvSpPr>
              <p:nvPr/>
            </p:nvSpPr>
            <p:spPr bwMode="auto">
              <a:xfrm>
                <a:off x="2175" y="7740"/>
                <a:ext cx="0" cy="2865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39948" name="Line 8"/>
              <p:cNvSpPr>
                <a:spLocks noChangeShapeType="1"/>
              </p:cNvSpPr>
              <p:nvPr/>
            </p:nvSpPr>
            <p:spPr bwMode="auto">
              <a:xfrm rot="5400000">
                <a:off x="4110" y="8640"/>
                <a:ext cx="0" cy="3885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39949" name="Text Box 9"/>
              <p:cNvSpPr txBox="1">
                <a:spLocks noChangeArrowheads="1"/>
              </p:cNvSpPr>
              <p:nvPr/>
            </p:nvSpPr>
            <p:spPr bwMode="auto">
              <a:xfrm rot="-5400000">
                <a:off x="278" y="8601"/>
                <a:ext cx="1413" cy="67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fr-FR" sz="2000">
                    <a:solidFill>
                      <a:srgbClr val="FF0000"/>
                    </a:solidFill>
                  </a:rPr>
                  <a:t>Reaction velocity</a:t>
                </a:r>
              </a:p>
            </p:txBody>
          </p:sp>
          <p:sp>
            <p:nvSpPr>
              <p:cNvPr id="39950" name="Line 10"/>
              <p:cNvSpPr>
                <a:spLocks noChangeShapeType="1"/>
              </p:cNvSpPr>
              <p:nvPr/>
            </p:nvSpPr>
            <p:spPr bwMode="auto">
              <a:xfrm>
                <a:off x="2160" y="10920"/>
                <a:ext cx="3840" cy="0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39951" name="Text Box 11"/>
              <p:cNvSpPr txBox="1">
                <a:spLocks noChangeArrowheads="1"/>
              </p:cNvSpPr>
              <p:nvPr/>
            </p:nvSpPr>
            <p:spPr bwMode="auto">
              <a:xfrm>
                <a:off x="2617" y="10965"/>
                <a:ext cx="2790" cy="4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en-GB" sz="2000">
                    <a:solidFill>
                      <a:srgbClr val="FF0000"/>
                    </a:solidFill>
                  </a:rPr>
                  <a:t>Substrate concentration</a:t>
                </a:r>
                <a:endParaRPr lang="fr-FR" sz="2000">
                  <a:solidFill>
                    <a:srgbClr val="FF0000"/>
                  </a:solidFill>
                </a:endParaRPr>
              </a:p>
            </p:txBody>
          </p:sp>
        </p:grpSp>
        <p:sp>
          <p:nvSpPr>
            <p:cNvPr id="39943" name="Freeform 12"/>
            <p:cNvSpPr>
              <a:spLocks/>
            </p:cNvSpPr>
            <p:nvPr/>
          </p:nvSpPr>
          <p:spPr bwMode="auto">
            <a:xfrm>
              <a:off x="7035" y="8353"/>
              <a:ext cx="3630" cy="2222"/>
            </a:xfrm>
            <a:custGeom>
              <a:avLst/>
              <a:gdLst>
                <a:gd name="T0" fmla="*/ 0 w 3630"/>
                <a:gd name="T1" fmla="*/ 2222 h 2222"/>
                <a:gd name="T2" fmla="*/ 255 w 3630"/>
                <a:gd name="T3" fmla="*/ 1547 h 2222"/>
                <a:gd name="T4" fmla="*/ 465 w 3630"/>
                <a:gd name="T5" fmla="*/ 977 h 2222"/>
                <a:gd name="T6" fmla="*/ 660 w 3630"/>
                <a:gd name="T7" fmla="*/ 377 h 2222"/>
                <a:gd name="T8" fmla="*/ 840 w 3630"/>
                <a:gd name="T9" fmla="*/ 77 h 2222"/>
                <a:gd name="T10" fmla="*/ 1035 w 3630"/>
                <a:gd name="T11" fmla="*/ 17 h 2222"/>
                <a:gd name="T12" fmla="*/ 1305 w 3630"/>
                <a:gd name="T13" fmla="*/ 2 h 2222"/>
                <a:gd name="T14" fmla="*/ 3630 w 3630"/>
                <a:gd name="T15" fmla="*/ 2 h 222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3630"/>
                <a:gd name="T25" fmla="*/ 0 h 2222"/>
                <a:gd name="T26" fmla="*/ 3630 w 3630"/>
                <a:gd name="T27" fmla="*/ 2222 h 222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3630" h="2222">
                  <a:moveTo>
                    <a:pt x="0" y="2222"/>
                  </a:moveTo>
                  <a:cubicBezTo>
                    <a:pt x="89" y="1988"/>
                    <a:pt x="178" y="1754"/>
                    <a:pt x="255" y="1547"/>
                  </a:cubicBezTo>
                  <a:cubicBezTo>
                    <a:pt x="332" y="1340"/>
                    <a:pt x="397" y="1172"/>
                    <a:pt x="465" y="977"/>
                  </a:cubicBezTo>
                  <a:cubicBezTo>
                    <a:pt x="533" y="782"/>
                    <a:pt x="597" y="527"/>
                    <a:pt x="660" y="377"/>
                  </a:cubicBezTo>
                  <a:cubicBezTo>
                    <a:pt x="723" y="227"/>
                    <a:pt x="778" y="137"/>
                    <a:pt x="840" y="77"/>
                  </a:cubicBezTo>
                  <a:cubicBezTo>
                    <a:pt x="902" y="17"/>
                    <a:pt x="958" y="29"/>
                    <a:pt x="1035" y="17"/>
                  </a:cubicBezTo>
                  <a:cubicBezTo>
                    <a:pt x="1112" y="5"/>
                    <a:pt x="873" y="4"/>
                    <a:pt x="1305" y="2"/>
                  </a:cubicBezTo>
                  <a:cubicBezTo>
                    <a:pt x="1737" y="0"/>
                    <a:pt x="2683" y="1"/>
                    <a:pt x="3630" y="2"/>
                  </a:cubicBezTo>
                </a:path>
              </a:pathLst>
            </a:cu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39944" name="Line 13"/>
            <p:cNvSpPr>
              <a:spLocks noChangeShapeType="1"/>
            </p:cNvSpPr>
            <p:nvPr/>
          </p:nvSpPr>
          <p:spPr bwMode="auto">
            <a:xfrm>
              <a:off x="7020" y="8325"/>
              <a:ext cx="3675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39945" name="Text Box 14"/>
            <p:cNvSpPr txBox="1">
              <a:spLocks noChangeArrowheads="1"/>
            </p:cNvSpPr>
            <p:nvPr/>
          </p:nvSpPr>
          <p:spPr bwMode="auto">
            <a:xfrm>
              <a:off x="5382" y="7753"/>
              <a:ext cx="840" cy="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fr-FR">
                  <a:solidFill>
                    <a:srgbClr val="FF0000"/>
                  </a:solidFill>
                </a:rPr>
                <a:t>V</a:t>
              </a:r>
              <a:r>
                <a:rPr lang="fr-FR" baseline="-25000">
                  <a:solidFill>
                    <a:srgbClr val="FF0000"/>
                  </a:solidFill>
                </a:rPr>
                <a:t>max</a:t>
              </a:r>
              <a:endParaRPr lang="fr-FR" baseline="-25000"/>
            </a:p>
          </p:txBody>
        </p:sp>
      </p:grpSp>
      <p:sp>
        <p:nvSpPr>
          <p:cNvPr id="39941" name="Text Box 15"/>
          <p:cNvSpPr txBox="1">
            <a:spLocks noChangeArrowheads="1"/>
          </p:cNvSpPr>
          <p:nvPr/>
        </p:nvSpPr>
        <p:spPr bwMode="auto">
          <a:xfrm>
            <a:off x="488950" y="6418263"/>
            <a:ext cx="21717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>
                <a:cs typeface="Arial" charset="0"/>
              </a:rPr>
              <a:t>© 2007 Paul Billiet </a:t>
            </a:r>
            <a:r>
              <a:rPr lang="en-US" sz="1200">
                <a:cs typeface="Arial" charset="0"/>
                <a:hlinkClick r:id="rId3"/>
              </a:rPr>
              <a:t>ODWS</a:t>
            </a:r>
            <a:endParaRPr lang="en-US" sz="1200"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b="1" smtClean="0">
                <a:solidFill>
                  <a:schemeClr val="bg1"/>
                </a:solidFill>
              </a:rPr>
              <a:t>The effect of pH</a:t>
            </a:r>
            <a:r>
              <a:rPr lang="fr-FR" smtClean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41987" name="Line 61"/>
          <p:cNvSpPr>
            <a:spLocks noChangeShapeType="1"/>
          </p:cNvSpPr>
          <p:nvPr/>
        </p:nvSpPr>
        <p:spPr bwMode="auto">
          <a:xfrm flipH="1">
            <a:off x="3317875" y="1905000"/>
            <a:ext cx="0" cy="61912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IN"/>
          </a:p>
        </p:txBody>
      </p:sp>
      <p:sp>
        <p:nvSpPr>
          <p:cNvPr id="41988" name="Line 62"/>
          <p:cNvSpPr>
            <a:spLocks noChangeShapeType="1"/>
          </p:cNvSpPr>
          <p:nvPr/>
        </p:nvSpPr>
        <p:spPr bwMode="auto">
          <a:xfrm flipH="1">
            <a:off x="5384800" y="1917700"/>
            <a:ext cx="0" cy="61753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IN"/>
          </a:p>
        </p:txBody>
      </p:sp>
      <p:sp>
        <p:nvSpPr>
          <p:cNvPr id="41989" name="Text Box 63"/>
          <p:cNvSpPr txBox="1">
            <a:spLocks noChangeArrowheads="1"/>
          </p:cNvSpPr>
          <p:nvPr/>
        </p:nvSpPr>
        <p:spPr bwMode="auto">
          <a:xfrm>
            <a:off x="3149600" y="1844675"/>
            <a:ext cx="2389188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GB">
                <a:solidFill>
                  <a:srgbClr val="FF0000"/>
                </a:solidFill>
              </a:rPr>
              <a:t>Optimum pH values</a:t>
            </a:r>
            <a:endParaRPr lang="fr-FR">
              <a:solidFill>
                <a:srgbClr val="FF0000"/>
              </a:solidFill>
            </a:endParaRPr>
          </a:p>
        </p:txBody>
      </p:sp>
      <p:grpSp>
        <p:nvGrpSpPr>
          <p:cNvPr id="2" name="Group 72"/>
          <p:cNvGrpSpPr>
            <a:grpSpLocks/>
          </p:cNvGrpSpPr>
          <p:nvPr/>
        </p:nvGrpSpPr>
        <p:grpSpPr bwMode="auto">
          <a:xfrm>
            <a:off x="1682750" y="2384425"/>
            <a:ext cx="5783263" cy="4110038"/>
            <a:chOff x="1060" y="1502"/>
            <a:chExt cx="3643" cy="2589"/>
          </a:xfrm>
        </p:grpSpPr>
        <p:grpSp>
          <p:nvGrpSpPr>
            <p:cNvPr id="3" name="Group 64"/>
            <p:cNvGrpSpPr>
              <a:grpSpLocks/>
            </p:cNvGrpSpPr>
            <p:nvPr/>
          </p:nvGrpSpPr>
          <p:grpSpPr bwMode="auto">
            <a:xfrm>
              <a:off x="1747" y="1502"/>
              <a:ext cx="2265" cy="2136"/>
              <a:chOff x="1747" y="1502"/>
              <a:chExt cx="2265" cy="2136"/>
            </a:xfrm>
          </p:grpSpPr>
          <p:sp>
            <p:nvSpPr>
              <p:cNvPr id="42006" name="Line 47"/>
              <p:cNvSpPr>
                <a:spLocks noChangeShapeType="1"/>
              </p:cNvSpPr>
              <p:nvPr/>
            </p:nvSpPr>
            <p:spPr bwMode="auto">
              <a:xfrm>
                <a:off x="1747" y="1502"/>
                <a:ext cx="0" cy="2040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42007" name="Line 48"/>
              <p:cNvSpPr>
                <a:spLocks noChangeShapeType="1"/>
              </p:cNvSpPr>
              <p:nvPr/>
            </p:nvSpPr>
            <p:spPr bwMode="auto">
              <a:xfrm rot="5400000">
                <a:off x="2882" y="2400"/>
                <a:ext cx="0" cy="2261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42008" name="Line 50"/>
              <p:cNvSpPr>
                <a:spLocks noChangeShapeType="1"/>
              </p:cNvSpPr>
              <p:nvPr/>
            </p:nvSpPr>
            <p:spPr bwMode="auto">
              <a:xfrm>
                <a:off x="1879" y="3534"/>
                <a:ext cx="0" cy="104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42009" name="Line 51"/>
              <p:cNvSpPr>
                <a:spLocks noChangeShapeType="1"/>
              </p:cNvSpPr>
              <p:nvPr/>
            </p:nvSpPr>
            <p:spPr bwMode="auto">
              <a:xfrm>
                <a:off x="2301" y="3526"/>
                <a:ext cx="0" cy="104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42010" name="Line 52"/>
              <p:cNvSpPr>
                <a:spLocks noChangeShapeType="1"/>
              </p:cNvSpPr>
              <p:nvPr/>
            </p:nvSpPr>
            <p:spPr bwMode="auto">
              <a:xfrm>
                <a:off x="2706" y="3526"/>
                <a:ext cx="0" cy="104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42011" name="Line 53"/>
              <p:cNvSpPr>
                <a:spLocks noChangeShapeType="1"/>
              </p:cNvSpPr>
              <p:nvPr/>
            </p:nvSpPr>
            <p:spPr bwMode="auto">
              <a:xfrm>
                <a:off x="3137" y="3526"/>
                <a:ext cx="0" cy="104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42012" name="Line 54"/>
              <p:cNvSpPr>
                <a:spLocks noChangeShapeType="1"/>
              </p:cNvSpPr>
              <p:nvPr/>
            </p:nvSpPr>
            <p:spPr bwMode="auto">
              <a:xfrm>
                <a:off x="3551" y="3534"/>
                <a:ext cx="0" cy="104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42013" name="Line 55"/>
              <p:cNvSpPr>
                <a:spLocks noChangeShapeType="1"/>
              </p:cNvSpPr>
              <p:nvPr/>
            </p:nvSpPr>
            <p:spPr bwMode="auto">
              <a:xfrm>
                <a:off x="3999" y="3534"/>
                <a:ext cx="0" cy="104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IN"/>
              </a:p>
            </p:txBody>
          </p:sp>
        </p:grpSp>
        <p:sp>
          <p:nvSpPr>
            <p:cNvPr id="41993" name="Text Box 56"/>
            <p:cNvSpPr txBox="1">
              <a:spLocks noChangeArrowheads="1"/>
            </p:cNvSpPr>
            <p:nvPr/>
          </p:nvSpPr>
          <p:spPr bwMode="auto">
            <a:xfrm rot="-5400000">
              <a:off x="930" y="2185"/>
              <a:ext cx="704" cy="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fr-FR" sz="1800">
                  <a:solidFill>
                    <a:schemeClr val="bg1"/>
                  </a:solidFill>
                </a:rPr>
                <a:t>Enzyme activity</a:t>
              </a:r>
            </a:p>
          </p:txBody>
        </p:sp>
        <p:sp>
          <p:nvSpPr>
            <p:cNvPr id="41994" name="Freeform 57"/>
            <p:cNvSpPr>
              <a:spLocks/>
            </p:cNvSpPr>
            <p:nvPr/>
          </p:nvSpPr>
          <p:spPr bwMode="auto">
            <a:xfrm>
              <a:off x="1852" y="1597"/>
              <a:ext cx="2138" cy="1902"/>
            </a:xfrm>
            <a:custGeom>
              <a:avLst/>
              <a:gdLst>
                <a:gd name="T0" fmla="*/ 0 w 3645"/>
                <a:gd name="T1" fmla="*/ 1 h 3592"/>
                <a:gd name="T2" fmla="*/ 1 w 3645"/>
                <a:gd name="T3" fmla="*/ 1 h 3592"/>
                <a:gd name="T4" fmla="*/ 1 w 3645"/>
                <a:gd name="T5" fmla="*/ 1 h 3592"/>
                <a:gd name="T6" fmla="*/ 1 w 3645"/>
                <a:gd name="T7" fmla="*/ 1 h 3592"/>
                <a:gd name="T8" fmla="*/ 1 w 3645"/>
                <a:gd name="T9" fmla="*/ 1 h 3592"/>
                <a:gd name="T10" fmla="*/ 1 w 3645"/>
                <a:gd name="T11" fmla="*/ 1 h 3592"/>
                <a:gd name="T12" fmla="*/ 1 w 3645"/>
                <a:gd name="T13" fmla="*/ 1 h 3592"/>
                <a:gd name="T14" fmla="*/ 1 w 3645"/>
                <a:gd name="T15" fmla="*/ 1 h 3592"/>
                <a:gd name="T16" fmla="*/ 1 w 3645"/>
                <a:gd name="T17" fmla="*/ 1 h 3592"/>
                <a:gd name="T18" fmla="*/ 1 w 3645"/>
                <a:gd name="T19" fmla="*/ 1 h 3592"/>
                <a:gd name="T20" fmla="*/ 1 w 3645"/>
                <a:gd name="T21" fmla="*/ 1 h 359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3645"/>
                <a:gd name="T34" fmla="*/ 0 h 3592"/>
                <a:gd name="T35" fmla="*/ 3645 w 3645"/>
                <a:gd name="T36" fmla="*/ 3592 h 359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3645" h="3592">
                  <a:moveTo>
                    <a:pt x="0" y="270"/>
                  </a:moveTo>
                  <a:cubicBezTo>
                    <a:pt x="15" y="245"/>
                    <a:pt x="60" y="160"/>
                    <a:pt x="105" y="120"/>
                  </a:cubicBezTo>
                  <a:cubicBezTo>
                    <a:pt x="150" y="80"/>
                    <a:pt x="210" y="45"/>
                    <a:pt x="270" y="30"/>
                  </a:cubicBezTo>
                  <a:cubicBezTo>
                    <a:pt x="330" y="15"/>
                    <a:pt x="385" y="0"/>
                    <a:pt x="465" y="30"/>
                  </a:cubicBezTo>
                  <a:cubicBezTo>
                    <a:pt x="545" y="60"/>
                    <a:pt x="660" y="87"/>
                    <a:pt x="750" y="210"/>
                  </a:cubicBezTo>
                  <a:cubicBezTo>
                    <a:pt x="840" y="333"/>
                    <a:pt x="895" y="508"/>
                    <a:pt x="1005" y="765"/>
                  </a:cubicBezTo>
                  <a:cubicBezTo>
                    <a:pt x="1115" y="1022"/>
                    <a:pt x="1240" y="1373"/>
                    <a:pt x="1410" y="1755"/>
                  </a:cubicBezTo>
                  <a:cubicBezTo>
                    <a:pt x="1580" y="2137"/>
                    <a:pt x="1774" y="2767"/>
                    <a:pt x="2025" y="3060"/>
                  </a:cubicBezTo>
                  <a:cubicBezTo>
                    <a:pt x="2276" y="3353"/>
                    <a:pt x="2674" y="3428"/>
                    <a:pt x="2918" y="3510"/>
                  </a:cubicBezTo>
                  <a:cubicBezTo>
                    <a:pt x="3162" y="3592"/>
                    <a:pt x="3367" y="3548"/>
                    <a:pt x="3488" y="3555"/>
                  </a:cubicBezTo>
                  <a:cubicBezTo>
                    <a:pt x="3609" y="3562"/>
                    <a:pt x="3612" y="3555"/>
                    <a:pt x="3645" y="3555"/>
                  </a:cubicBezTo>
                </a:path>
              </a:pathLst>
            </a:custGeom>
            <a:noFill/>
            <a:ln w="254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IN">
                <a:solidFill>
                  <a:schemeClr val="bg1"/>
                </a:solidFill>
              </a:endParaRPr>
            </a:p>
          </p:txBody>
        </p:sp>
        <p:sp>
          <p:nvSpPr>
            <p:cNvPr id="41995" name="Freeform 58"/>
            <p:cNvSpPr>
              <a:spLocks/>
            </p:cNvSpPr>
            <p:nvPr/>
          </p:nvSpPr>
          <p:spPr bwMode="auto">
            <a:xfrm>
              <a:off x="2257" y="1705"/>
              <a:ext cx="1760" cy="1750"/>
            </a:xfrm>
            <a:custGeom>
              <a:avLst/>
              <a:gdLst>
                <a:gd name="T0" fmla="*/ 0 w 3000"/>
                <a:gd name="T1" fmla="*/ 1 h 3308"/>
                <a:gd name="T2" fmla="*/ 1 w 3000"/>
                <a:gd name="T3" fmla="*/ 1 h 3308"/>
                <a:gd name="T4" fmla="*/ 1 w 3000"/>
                <a:gd name="T5" fmla="*/ 1 h 3308"/>
                <a:gd name="T6" fmla="*/ 1 w 3000"/>
                <a:gd name="T7" fmla="*/ 1 h 3308"/>
                <a:gd name="T8" fmla="*/ 1 w 3000"/>
                <a:gd name="T9" fmla="*/ 1 h 3308"/>
                <a:gd name="T10" fmla="*/ 1 w 3000"/>
                <a:gd name="T11" fmla="*/ 1 h 3308"/>
                <a:gd name="T12" fmla="*/ 1 w 3000"/>
                <a:gd name="T13" fmla="*/ 1 h 3308"/>
                <a:gd name="T14" fmla="*/ 1 w 3000"/>
                <a:gd name="T15" fmla="*/ 1 h 3308"/>
                <a:gd name="T16" fmla="*/ 1 w 3000"/>
                <a:gd name="T17" fmla="*/ 1 h 3308"/>
                <a:gd name="T18" fmla="*/ 1 w 3000"/>
                <a:gd name="T19" fmla="*/ 1 h 3308"/>
                <a:gd name="T20" fmla="*/ 1 w 3000"/>
                <a:gd name="T21" fmla="*/ 1 h 3308"/>
                <a:gd name="T22" fmla="*/ 1 w 3000"/>
                <a:gd name="T23" fmla="*/ 1 h 3308"/>
                <a:gd name="T24" fmla="*/ 1 w 3000"/>
                <a:gd name="T25" fmla="*/ 1 h 3308"/>
                <a:gd name="T26" fmla="*/ 1 w 3000"/>
                <a:gd name="T27" fmla="*/ 1 h 3308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3000"/>
                <a:gd name="T43" fmla="*/ 0 h 3308"/>
                <a:gd name="T44" fmla="*/ 3000 w 3000"/>
                <a:gd name="T45" fmla="*/ 3308 h 3308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3000" h="3308">
                  <a:moveTo>
                    <a:pt x="0" y="3290"/>
                  </a:moveTo>
                  <a:cubicBezTo>
                    <a:pt x="65" y="3299"/>
                    <a:pt x="130" y="3308"/>
                    <a:pt x="240" y="3245"/>
                  </a:cubicBezTo>
                  <a:cubicBezTo>
                    <a:pt x="350" y="3182"/>
                    <a:pt x="533" y="3070"/>
                    <a:pt x="660" y="2915"/>
                  </a:cubicBezTo>
                  <a:cubicBezTo>
                    <a:pt x="787" y="2760"/>
                    <a:pt x="908" y="2540"/>
                    <a:pt x="1005" y="2315"/>
                  </a:cubicBezTo>
                  <a:cubicBezTo>
                    <a:pt x="1102" y="2090"/>
                    <a:pt x="1182" y="1808"/>
                    <a:pt x="1245" y="1565"/>
                  </a:cubicBezTo>
                  <a:cubicBezTo>
                    <a:pt x="1308" y="1322"/>
                    <a:pt x="1333" y="1077"/>
                    <a:pt x="1380" y="860"/>
                  </a:cubicBezTo>
                  <a:cubicBezTo>
                    <a:pt x="1427" y="643"/>
                    <a:pt x="1485" y="385"/>
                    <a:pt x="1530" y="260"/>
                  </a:cubicBezTo>
                  <a:cubicBezTo>
                    <a:pt x="1575" y="135"/>
                    <a:pt x="1588" y="152"/>
                    <a:pt x="1650" y="110"/>
                  </a:cubicBezTo>
                  <a:cubicBezTo>
                    <a:pt x="1712" y="68"/>
                    <a:pt x="1828" y="10"/>
                    <a:pt x="1905" y="5"/>
                  </a:cubicBezTo>
                  <a:cubicBezTo>
                    <a:pt x="1982" y="0"/>
                    <a:pt x="2045" y="35"/>
                    <a:pt x="2115" y="80"/>
                  </a:cubicBezTo>
                  <a:cubicBezTo>
                    <a:pt x="2185" y="125"/>
                    <a:pt x="2245" y="150"/>
                    <a:pt x="2325" y="275"/>
                  </a:cubicBezTo>
                  <a:cubicBezTo>
                    <a:pt x="2405" y="400"/>
                    <a:pt x="2513" y="660"/>
                    <a:pt x="2595" y="830"/>
                  </a:cubicBezTo>
                  <a:cubicBezTo>
                    <a:pt x="2677" y="1000"/>
                    <a:pt x="2753" y="1160"/>
                    <a:pt x="2820" y="1295"/>
                  </a:cubicBezTo>
                  <a:cubicBezTo>
                    <a:pt x="2887" y="1430"/>
                    <a:pt x="2962" y="1568"/>
                    <a:pt x="3000" y="1640"/>
                  </a:cubicBezTo>
                </a:path>
              </a:pathLst>
            </a:custGeom>
            <a:noFill/>
            <a:ln w="25400">
              <a:solidFill>
                <a:srgbClr val="0000FF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IN">
                <a:solidFill>
                  <a:schemeClr val="bg1"/>
                </a:solidFill>
              </a:endParaRPr>
            </a:p>
          </p:txBody>
        </p:sp>
        <p:sp>
          <p:nvSpPr>
            <p:cNvPr id="41996" name="Text Box 59"/>
            <p:cNvSpPr txBox="1">
              <a:spLocks noChangeArrowheads="1"/>
            </p:cNvSpPr>
            <p:nvPr/>
          </p:nvSpPr>
          <p:spPr bwMode="auto">
            <a:xfrm>
              <a:off x="4034" y="2407"/>
              <a:ext cx="669" cy="2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GB" sz="1800">
                  <a:solidFill>
                    <a:schemeClr val="bg1"/>
                  </a:solidFill>
                </a:rPr>
                <a:t>Trypsin</a:t>
              </a:r>
              <a:endParaRPr lang="fr-FR" sz="1800">
                <a:solidFill>
                  <a:schemeClr val="bg1"/>
                </a:solidFill>
              </a:endParaRPr>
            </a:p>
          </p:txBody>
        </p:sp>
        <p:sp>
          <p:nvSpPr>
            <p:cNvPr id="41997" name="Text Box 60"/>
            <p:cNvSpPr txBox="1">
              <a:spLocks noChangeArrowheads="1"/>
            </p:cNvSpPr>
            <p:nvPr/>
          </p:nvSpPr>
          <p:spPr bwMode="auto">
            <a:xfrm>
              <a:off x="4017" y="3296"/>
              <a:ext cx="66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GB" sz="2000">
                  <a:solidFill>
                    <a:schemeClr val="bg1"/>
                  </a:solidFill>
                </a:rPr>
                <a:t>Pepsin</a:t>
              </a:r>
              <a:endParaRPr lang="fr-FR" sz="2000">
                <a:solidFill>
                  <a:schemeClr val="bg1"/>
                </a:solidFill>
              </a:endParaRPr>
            </a:p>
          </p:txBody>
        </p:sp>
        <p:grpSp>
          <p:nvGrpSpPr>
            <p:cNvPr id="4" name="Group 71"/>
            <p:cNvGrpSpPr>
              <a:grpSpLocks/>
            </p:cNvGrpSpPr>
            <p:nvPr/>
          </p:nvGrpSpPr>
          <p:grpSpPr bwMode="auto">
            <a:xfrm>
              <a:off x="1781" y="3648"/>
              <a:ext cx="2409" cy="443"/>
              <a:chOff x="1781" y="3648"/>
              <a:chExt cx="2409" cy="443"/>
            </a:xfrm>
          </p:grpSpPr>
          <p:sp>
            <p:nvSpPr>
              <p:cNvPr id="41999" name="Text Box 49"/>
              <p:cNvSpPr txBox="1">
                <a:spLocks noChangeArrowheads="1"/>
              </p:cNvSpPr>
              <p:nvPr/>
            </p:nvSpPr>
            <p:spPr bwMode="auto">
              <a:xfrm>
                <a:off x="2742" y="3897"/>
                <a:ext cx="595" cy="19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fr-FR">
                    <a:solidFill>
                      <a:schemeClr val="bg1"/>
                    </a:solidFill>
                  </a:rPr>
                  <a:t>pH</a:t>
                </a:r>
              </a:p>
            </p:txBody>
          </p:sp>
          <p:sp>
            <p:nvSpPr>
              <p:cNvPr id="42000" name="Text Box 65"/>
              <p:cNvSpPr txBox="1">
                <a:spLocks noChangeArrowheads="1"/>
              </p:cNvSpPr>
              <p:nvPr/>
            </p:nvSpPr>
            <p:spPr bwMode="auto">
              <a:xfrm>
                <a:off x="1781" y="3661"/>
                <a:ext cx="232" cy="3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fr-FR">
                    <a:solidFill>
                      <a:schemeClr val="bg1"/>
                    </a:solidFill>
                  </a:rPr>
                  <a:t>1</a:t>
                </a:r>
              </a:p>
            </p:txBody>
          </p:sp>
          <p:sp>
            <p:nvSpPr>
              <p:cNvPr id="42001" name="Text Box 66"/>
              <p:cNvSpPr txBox="1">
                <a:spLocks noChangeArrowheads="1"/>
              </p:cNvSpPr>
              <p:nvPr/>
            </p:nvSpPr>
            <p:spPr bwMode="auto">
              <a:xfrm>
                <a:off x="2194" y="3658"/>
                <a:ext cx="232" cy="3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fr-FR">
                    <a:solidFill>
                      <a:schemeClr val="bg1"/>
                    </a:solidFill>
                  </a:rPr>
                  <a:t>3</a:t>
                </a:r>
              </a:p>
            </p:txBody>
          </p:sp>
          <p:sp>
            <p:nvSpPr>
              <p:cNvPr id="42002" name="Text Box 67"/>
              <p:cNvSpPr txBox="1">
                <a:spLocks noChangeArrowheads="1"/>
              </p:cNvSpPr>
              <p:nvPr/>
            </p:nvSpPr>
            <p:spPr bwMode="auto">
              <a:xfrm>
                <a:off x="2589" y="3648"/>
                <a:ext cx="232" cy="3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fr-FR">
                    <a:solidFill>
                      <a:schemeClr val="bg1"/>
                    </a:solidFill>
                  </a:rPr>
                  <a:t>5</a:t>
                </a:r>
              </a:p>
            </p:txBody>
          </p:sp>
          <p:sp>
            <p:nvSpPr>
              <p:cNvPr id="42003" name="Text Box 68"/>
              <p:cNvSpPr txBox="1">
                <a:spLocks noChangeArrowheads="1"/>
              </p:cNvSpPr>
              <p:nvPr/>
            </p:nvSpPr>
            <p:spPr bwMode="auto">
              <a:xfrm>
                <a:off x="3017" y="3665"/>
                <a:ext cx="232" cy="3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fr-FR">
                    <a:solidFill>
                      <a:schemeClr val="bg1"/>
                    </a:solidFill>
                  </a:rPr>
                  <a:t>7</a:t>
                </a:r>
              </a:p>
            </p:txBody>
          </p:sp>
          <p:sp>
            <p:nvSpPr>
              <p:cNvPr id="42004" name="Text Box 69"/>
              <p:cNvSpPr txBox="1">
                <a:spLocks noChangeArrowheads="1"/>
              </p:cNvSpPr>
              <p:nvPr/>
            </p:nvSpPr>
            <p:spPr bwMode="auto">
              <a:xfrm>
                <a:off x="3443" y="3656"/>
                <a:ext cx="232" cy="3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fr-FR">
                    <a:solidFill>
                      <a:schemeClr val="bg1"/>
                    </a:solidFill>
                  </a:rPr>
                  <a:t>9</a:t>
                </a:r>
              </a:p>
            </p:txBody>
          </p:sp>
          <p:sp>
            <p:nvSpPr>
              <p:cNvPr id="42005" name="Text Box 70"/>
              <p:cNvSpPr txBox="1">
                <a:spLocks noChangeArrowheads="1"/>
              </p:cNvSpPr>
              <p:nvPr/>
            </p:nvSpPr>
            <p:spPr bwMode="auto">
              <a:xfrm>
                <a:off x="3792" y="3653"/>
                <a:ext cx="398" cy="3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fr-FR">
                    <a:solidFill>
                      <a:schemeClr val="bg1"/>
                    </a:solidFill>
                  </a:rPr>
                  <a:t>11</a:t>
                </a:r>
              </a:p>
            </p:txBody>
          </p:sp>
        </p:grpSp>
      </p:grpSp>
      <p:sp>
        <p:nvSpPr>
          <p:cNvPr id="41991" name="Text Box 73"/>
          <p:cNvSpPr txBox="1">
            <a:spLocks noChangeArrowheads="1"/>
          </p:cNvSpPr>
          <p:nvPr/>
        </p:nvSpPr>
        <p:spPr bwMode="auto">
          <a:xfrm>
            <a:off x="488950" y="6354763"/>
            <a:ext cx="21717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>
                <a:cs typeface="Arial" charset="0"/>
              </a:rPr>
              <a:t>© 2007 Paul Billiet </a:t>
            </a:r>
            <a:r>
              <a:rPr lang="en-US" sz="1200">
                <a:cs typeface="Arial" charset="0"/>
                <a:hlinkClick r:id="rId3"/>
              </a:rPr>
              <a:t>ODWS</a:t>
            </a:r>
            <a:endParaRPr lang="en-US" sz="1200"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b="1" smtClean="0">
                <a:solidFill>
                  <a:schemeClr val="bg1"/>
                </a:solidFill>
              </a:rPr>
              <a:t>The effect of pH</a:t>
            </a:r>
            <a:r>
              <a:rPr lang="fr-FR" smtClean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2800" smtClean="0">
                <a:solidFill>
                  <a:schemeClr val="bg1"/>
                </a:solidFill>
              </a:rPr>
              <a:t>Extreme pH levels will produce </a:t>
            </a:r>
            <a:r>
              <a:rPr lang="en-GB" sz="2800" b="1" smtClean="0">
                <a:solidFill>
                  <a:schemeClr val="bg1"/>
                </a:solidFill>
              </a:rPr>
              <a:t>denaturation</a:t>
            </a:r>
          </a:p>
          <a:p>
            <a:r>
              <a:rPr lang="en-GB" sz="2800" smtClean="0">
                <a:solidFill>
                  <a:schemeClr val="bg1"/>
                </a:solidFill>
              </a:rPr>
              <a:t>The structure of the enzyme is changed </a:t>
            </a:r>
          </a:p>
          <a:p>
            <a:r>
              <a:rPr lang="en-GB" sz="2800" smtClean="0">
                <a:solidFill>
                  <a:schemeClr val="bg1"/>
                </a:solidFill>
              </a:rPr>
              <a:t>The active site is distorted and the substrate molecules will no longer fit in it</a:t>
            </a:r>
          </a:p>
          <a:p>
            <a:r>
              <a:rPr lang="en-GB" sz="2800" smtClean="0">
                <a:solidFill>
                  <a:schemeClr val="bg1"/>
                </a:solidFill>
              </a:rPr>
              <a:t>At pH values slightly different from the enzyme’s optimum value, small changes in the charges of the enzyme and it’s substrate molecules will occur </a:t>
            </a:r>
          </a:p>
          <a:p>
            <a:r>
              <a:rPr lang="en-GB" sz="2800" smtClean="0">
                <a:solidFill>
                  <a:schemeClr val="bg1"/>
                </a:solidFill>
              </a:rPr>
              <a:t>This change in ionisation will affect the binding of the substrate with the active site</a:t>
            </a:r>
            <a:r>
              <a:rPr lang="en-GB" sz="2800" smtClean="0"/>
              <a:t>.</a:t>
            </a:r>
            <a:endParaRPr lang="fr-FR" sz="2800" smtClean="0"/>
          </a:p>
        </p:txBody>
      </p:sp>
      <p:sp>
        <p:nvSpPr>
          <p:cNvPr id="43012" name="Text Box 4"/>
          <p:cNvSpPr txBox="1">
            <a:spLocks noChangeArrowheads="1"/>
          </p:cNvSpPr>
          <p:nvPr/>
        </p:nvSpPr>
        <p:spPr bwMode="auto">
          <a:xfrm>
            <a:off x="488950" y="6354763"/>
            <a:ext cx="21717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>
                <a:cs typeface="Arial" charset="0"/>
              </a:rPr>
              <a:t>© 2007 Paul Billiet </a:t>
            </a:r>
            <a:r>
              <a:rPr lang="en-US" sz="1200">
                <a:cs typeface="Arial" charset="0"/>
                <a:hlinkClick r:id="rId3"/>
              </a:rPr>
              <a:t>ODWS</a:t>
            </a:r>
            <a:endParaRPr lang="en-US" sz="1200"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b="1" smtClean="0">
                <a:solidFill>
                  <a:schemeClr val="bg1"/>
                </a:solidFill>
              </a:rPr>
              <a:t>The effect of temperature</a:t>
            </a:r>
            <a:endParaRPr lang="fr-FR" b="1" smtClean="0">
              <a:solidFill>
                <a:schemeClr val="bg1"/>
              </a:solidFill>
            </a:endParaRPr>
          </a:p>
        </p:txBody>
      </p:sp>
      <p:grpSp>
        <p:nvGrpSpPr>
          <p:cNvPr id="2" name="Group 28"/>
          <p:cNvGrpSpPr>
            <a:grpSpLocks/>
          </p:cNvGrpSpPr>
          <p:nvPr/>
        </p:nvGrpSpPr>
        <p:grpSpPr bwMode="auto">
          <a:xfrm>
            <a:off x="1085850" y="1936750"/>
            <a:ext cx="9147175" cy="4699000"/>
            <a:chOff x="684" y="1220"/>
            <a:chExt cx="5762" cy="2665"/>
          </a:xfrm>
        </p:grpSpPr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684" y="1220"/>
              <a:ext cx="5762" cy="2665"/>
              <a:chOff x="1628" y="1692"/>
              <a:chExt cx="14403" cy="6662"/>
            </a:xfrm>
          </p:grpSpPr>
          <p:sp>
            <p:nvSpPr>
              <p:cNvPr id="45066" name="Text Box 5"/>
              <p:cNvSpPr txBox="1">
                <a:spLocks noChangeArrowheads="1"/>
              </p:cNvSpPr>
              <p:nvPr/>
            </p:nvSpPr>
            <p:spPr bwMode="auto">
              <a:xfrm>
                <a:off x="8917" y="7759"/>
                <a:ext cx="7114" cy="59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fr-FR"/>
                  <a:t>Temperature / °C</a:t>
                </a:r>
              </a:p>
            </p:txBody>
          </p:sp>
          <p:grpSp>
            <p:nvGrpSpPr>
              <p:cNvPr id="4" name="Group 6"/>
              <p:cNvGrpSpPr>
                <a:grpSpLocks/>
              </p:cNvGrpSpPr>
              <p:nvPr/>
            </p:nvGrpSpPr>
            <p:grpSpPr bwMode="auto">
              <a:xfrm>
                <a:off x="1628" y="1692"/>
                <a:ext cx="8836" cy="5466"/>
                <a:chOff x="1628" y="347"/>
                <a:chExt cx="8836" cy="5466"/>
              </a:xfrm>
            </p:grpSpPr>
            <p:sp>
              <p:nvSpPr>
                <p:cNvPr id="45074" name="Line 7"/>
                <p:cNvSpPr>
                  <a:spLocks noChangeShapeType="1"/>
                </p:cNvSpPr>
                <p:nvPr/>
              </p:nvSpPr>
              <p:spPr bwMode="auto">
                <a:xfrm>
                  <a:off x="3969" y="347"/>
                  <a:ext cx="0" cy="5222"/>
                </a:xfrm>
                <a:prstGeom prst="line">
                  <a:avLst/>
                </a:pr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IN"/>
                </a:p>
              </p:txBody>
            </p:sp>
            <p:sp>
              <p:nvSpPr>
                <p:cNvPr id="45075" name="Line 8"/>
                <p:cNvSpPr>
                  <a:spLocks noChangeShapeType="1"/>
                </p:cNvSpPr>
                <p:nvPr/>
              </p:nvSpPr>
              <p:spPr bwMode="auto">
                <a:xfrm rot="5400000">
                  <a:off x="7223" y="2298"/>
                  <a:ext cx="0" cy="6483"/>
                </a:xfrm>
                <a:prstGeom prst="line">
                  <a:avLst/>
                </a:pr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IN"/>
                </a:p>
              </p:txBody>
            </p:sp>
            <p:sp>
              <p:nvSpPr>
                <p:cNvPr id="45076" name="Line 9"/>
                <p:cNvSpPr>
                  <a:spLocks noChangeShapeType="1"/>
                </p:cNvSpPr>
                <p:nvPr/>
              </p:nvSpPr>
              <p:spPr bwMode="auto">
                <a:xfrm>
                  <a:off x="3969" y="5549"/>
                  <a:ext cx="0" cy="264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IN"/>
                </a:p>
              </p:txBody>
            </p:sp>
            <p:sp>
              <p:nvSpPr>
                <p:cNvPr id="45077" name="Line 10"/>
                <p:cNvSpPr>
                  <a:spLocks noChangeShapeType="1"/>
                </p:cNvSpPr>
                <p:nvPr/>
              </p:nvSpPr>
              <p:spPr bwMode="auto">
                <a:xfrm>
                  <a:off x="5180" y="5529"/>
                  <a:ext cx="0" cy="264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IN"/>
                </a:p>
              </p:txBody>
            </p:sp>
            <p:sp>
              <p:nvSpPr>
                <p:cNvPr id="45078" name="Line 11"/>
                <p:cNvSpPr>
                  <a:spLocks noChangeShapeType="1"/>
                </p:cNvSpPr>
                <p:nvPr/>
              </p:nvSpPr>
              <p:spPr bwMode="auto">
                <a:xfrm>
                  <a:off x="6340" y="5529"/>
                  <a:ext cx="0" cy="264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IN"/>
                </a:p>
              </p:txBody>
            </p:sp>
            <p:sp>
              <p:nvSpPr>
                <p:cNvPr id="45079" name="Line 12"/>
                <p:cNvSpPr>
                  <a:spLocks noChangeShapeType="1"/>
                </p:cNvSpPr>
                <p:nvPr/>
              </p:nvSpPr>
              <p:spPr bwMode="auto">
                <a:xfrm>
                  <a:off x="7576" y="5529"/>
                  <a:ext cx="0" cy="264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IN"/>
                </a:p>
              </p:txBody>
            </p:sp>
            <p:sp>
              <p:nvSpPr>
                <p:cNvPr id="45080" name="Line 13"/>
                <p:cNvSpPr>
                  <a:spLocks noChangeShapeType="1"/>
                </p:cNvSpPr>
                <p:nvPr/>
              </p:nvSpPr>
              <p:spPr bwMode="auto">
                <a:xfrm>
                  <a:off x="8762" y="5549"/>
                  <a:ext cx="0" cy="264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IN"/>
                </a:p>
              </p:txBody>
            </p:sp>
            <p:sp>
              <p:nvSpPr>
                <p:cNvPr id="45081" name="Line 14"/>
                <p:cNvSpPr>
                  <a:spLocks noChangeShapeType="1"/>
                </p:cNvSpPr>
                <p:nvPr/>
              </p:nvSpPr>
              <p:spPr bwMode="auto">
                <a:xfrm>
                  <a:off x="10049" y="5549"/>
                  <a:ext cx="0" cy="264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IN"/>
                </a:p>
              </p:txBody>
            </p:sp>
            <p:sp>
              <p:nvSpPr>
                <p:cNvPr id="45082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1628" y="2095"/>
                  <a:ext cx="2018" cy="113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r>
                    <a:rPr lang="fr-FR" sz="2000">
                      <a:solidFill>
                        <a:srgbClr val="FF0000"/>
                      </a:solidFill>
                    </a:rPr>
                    <a:t>Enzyme activity</a:t>
                  </a:r>
                </a:p>
              </p:txBody>
            </p:sp>
            <p:sp>
              <p:nvSpPr>
                <p:cNvPr id="45083" name="Freeform 16"/>
                <p:cNvSpPr>
                  <a:spLocks/>
                </p:cNvSpPr>
                <p:nvPr/>
              </p:nvSpPr>
              <p:spPr bwMode="auto">
                <a:xfrm>
                  <a:off x="3957" y="1329"/>
                  <a:ext cx="6218" cy="4196"/>
                </a:xfrm>
                <a:custGeom>
                  <a:avLst/>
                  <a:gdLst>
                    <a:gd name="T0" fmla="*/ 0 w 3697"/>
                    <a:gd name="T1" fmla="*/ 294659 h 3097"/>
                    <a:gd name="T2" fmla="*/ 1405477 w 3697"/>
                    <a:gd name="T3" fmla="*/ 286149 h 3097"/>
                    <a:gd name="T4" fmla="*/ 3417754 w 3697"/>
                    <a:gd name="T5" fmla="*/ 246151 h 3097"/>
                    <a:gd name="T6" fmla="*/ 5246055 w 3697"/>
                    <a:gd name="T7" fmla="*/ 146211 h 3097"/>
                    <a:gd name="T8" fmla="*/ 6380916 w 3697"/>
                    <a:gd name="T9" fmla="*/ 22786 h 3097"/>
                    <a:gd name="T10" fmla="*/ 6782551 w 3697"/>
                    <a:gd name="T11" fmla="*/ 9162 h 3097"/>
                    <a:gd name="T12" fmla="*/ 6929116 w 3697"/>
                    <a:gd name="T13" fmla="*/ 19244 h 3097"/>
                    <a:gd name="T14" fmla="*/ 7074737 w 3697"/>
                    <a:gd name="T15" fmla="*/ 36370 h 3097"/>
                    <a:gd name="T16" fmla="*/ 7622499 w 3697"/>
                    <a:gd name="T17" fmla="*/ 109111 h 3097"/>
                    <a:gd name="T18" fmla="*/ 8483883 w 3697"/>
                    <a:gd name="T19" fmla="*/ 170529 h 3097"/>
                    <a:gd name="T20" fmla="*/ 9012774 w 3697"/>
                    <a:gd name="T21" fmla="*/ 193351 h 3097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3697"/>
                    <a:gd name="T34" fmla="*/ 0 h 3097"/>
                    <a:gd name="T35" fmla="*/ 3697 w 3697"/>
                    <a:gd name="T36" fmla="*/ 3097 h 3097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3697" h="3097">
                      <a:moveTo>
                        <a:pt x="0" y="3097"/>
                      </a:moveTo>
                      <a:cubicBezTo>
                        <a:pt x="97" y="3082"/>
                        <a:pt x="343" y="3092"/>
                        <a:pt x="577" y="3007"/>
                      </a:cubicBezTo>
                      <a:cubicBezTo>
                        <a:pt x="811" y="2922"/>
                        <a:pt x="1139" y="2832"/>
                        <a:pt x="1402" y="2587"/>
                      </a:cubicBezTo>
                      <a:cubicBezTo>
                        <a:pt x="1665" y="2342"/>
                        <a:pt x="1950" y="1928"/>
                        <a:pt x="2152" y="1537"/>
                      </a:cubicBezTo>
                      <a:cubicBezTo>
                        <a:pt x="2354" y="1146"/>
                        <a:pt x="2512" y="480"/>
                        <a:pt x="2617" y="240"/>
                      </a:cubicBezTo>
                      <a:cubicBezTo>
                        <a:pt x="2722" y="0"/>
                        <a:pt x="2745" y="103"/>
                        <a:pt x="2782" y="97"/>
                      </a:cubicBezTo>
                      <a:cubicBezTo>
                        <a:pt x="2819" y="91"/>
                        <a:pt x="2822" y="155"/>
                        <a:pt x="2842" y="202"/>
                      </a:cubicBezTo>
                      <a:cubicBezTo>
                        <a:pt x="2862" y="249"/>
                        <a:pt x="2855" y="225"/>
                        <a:pt x="2902" y="382"/>
                      </a:cubicBezTo>
                      <a:cubicBezTo>
                        <a:pt x="2949" y="539"/>
                        <a:pt x="3031" y="912"/>
                        <a:pt x="3127" y="1147"/>
                      </a:cubicBezTo>
                      <a:cubicBezTo>
                        <a:pt x="3223" y="1382"/>
                        <a:pt x="3385" y="1645"/>
                        <a:pt x="3480" y="1792"/>
                      </a:cubicBezTo>
                      <a:cubicBezTo>
                        <a:pt x="3575" y="1939"/>
                        <a:pt x="3652" y="1982"/>
                        <a:pt x="3697" y="2032"/>
                      </a:cubicBezTo>
                    </a:path>
                  </a:pathLst>
                </a:cu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IN"/>
                </a:p>
              </p:txBody>
            </p:sp>
          </p:grpSp>
          <p:sp>
            <p:nvSpPr>
              <p:cNvPr id="45068" name="Text Box 17"/>
              <p:cNvSpPr txBox="1">
                <a:spLocks noChangeArrowheads="1"/>
              </p:cNvSpPr>
              <p:nvPr/>
            </p:nvSpPr>
            <p:spPr bwMode="auto">
              <a:xfrm>
                <a:off x="3580" y="7125"/>
                <a:ext cx="780" cy="66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fr-FR"/>
                  <a:t>0</a:t>
                </a:r>
              </a:p>
            </p:txBody>
          </p:sp>
          <p:sp>
            <p:nvSpPr>
              <p:cNvPr id="45069" name="Text Box 18"/>
              <p:cNvSpPr txBox="1">
                <a:spLocks noChangeArrowheads="1"/>
              </p:cNvSpPr>
              <p:nvPr/>
            </p:nvSpPr>
            <p:spPr bwMode="auto">
              <a:xfrm>
                <a:off x="4780" y="7100"/>
                <a:ext cx="780" cy="66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fr-FR"/>
                  <a:t>10</a:t>
                </a:r>
              </a:p>
            </p:txBody>
          </p:sp>
          <p:sp>
            <p:nvSpPr>
              <p:cNvPr id="45070" name="Text Box 19"/>
              <p:cNvSpPr txBox="1">
                <a:spLocks noChangeArrowheads="1"/>
              </p:cNvSpPr>
              <p:nvPr/>
            </p:nvSpPr>
            <p:spPr bwMode="auto">
              <a:xfrm>
                <a:off x="5940" y="7160"/>
                <a:ext cx="780" cy="66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fr-FR"/>
                  <a:t>20</a:t>
                </a:r>
              </a:p>
            </p:txBody>
          </p:sp>
          <p:sp>
            <p:nvSpPr>
              <p:cNvPr id="45071" name="Text Box 20"/>
              <p:cNvSpPr txBox="1">
                <a:spLocks noChangeArrowheads="1"/>
              </p:cNvSpPr>
              <p:nvPr/>
            </p:nvSpPr>
            <p:spPr bwMode="auto">
              <a:xfrm>
                <a:off x="7180" y="7160"/>
                <a:ext cx="780" cy="66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fr-FR"/>
                  <a:t>30</a:t>
                </a:r>
              </a:p>
            </p:txBody>
          </p:sp>
          <p:sp>
            <p:nvSpPr>
              <p:cNvPr id="45072" name="Text Box 21"/>
              <p:cNvSpPr txBox="1">
                <a:spLocks noChangeArrowheads="1"/>
              </p:cNvSpPr>
              <p:nvPr/>
            </p:nvSpPr>
            <p:spPr bwMode="auto">
              <a:xfrm>
                <a:off x="8340" y="7180"/>
                <a:ext cx="780" cy="66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fr-FR"/>
                  <a:t>40</a:t>
                </a:r>
              </a:p>
            </p:txBody>
          </p:sp>
          <p:sp>
            <p:nvSpPr>
              <p:cNvPr id="45073" name="Text Box 22"/>
              <p:cNvSpPr txBox="1">
                <a:spLocks noChangeArrowheads="1"/>
              </p:cNvSpPr>
              <p:nvPr/>
            </p:nvSpPr>
            <p:spPr bwMode="auto">
              <a:xfrm>
                <a:off x="9680" y="7180"/>
                <a:ext cx="780" cy="66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fr-FR"/>
                  <a:t>50</a:t>
                </a:r>
              </a:p>
            </p:txBody>
          </p:sp>
        </p:grpSp>
        <p:sp>
          <p:nvSpPr>
            <p:cNvPr id="45062" name="Line 23"/>
            <p:cNvSpPr>
              <a:spLocks noChangeShapeType="1"/>
            </p:cNvSpPr>
            <p:nvPr/>
          </p:nvSpPr>
          <p:spPr bwMode="auto">
            <a:xfrm>
              <a:off x="1821" y="2132"/>
              <a:ext cx="1125" cy="0"/>
            </a:xfrm>
            <a:prstGeom prst="line">
              <a:avLst/>
            </a:prstGeom>
            <a:noFill/>
            <a:ln w="76200">
              <a:solidFill>
                <a:srgbClr val="0000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5063" name="Line 24"/>
            <p:cNvSpPr>
              <a:spLocks noChangeShapeType="1"/>
            </p:cNvSpPr>
            <p:nvPr/>
          </p:nvSpPr>
          <p:spPr bwMode="auto">
            <a:xfrm>
              <a:off x="3754" y="2092"/>
              <a:ext cx="404" cy="0"/>
            </a:xfrm>
            <a:prstGeom prst="line">
              <a:avLst/>
            </a:prstGeom>
            <a:noFill/>
            <a:ln w="76200">
              <a:solidFill>
                <a:srgbClr val="CC33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45064" name="Text Box 25"/>
            <p:cNvSpPr txBox="1">
              <a:spLocks noChangeArrowheads="1"/>
            </p:cNvSpPr>
            <p:nvPr/>
          </p:nvSpPr>
          <p:spPr bwMode="auto">
            <a:xfrm>
              <a:off x="1939" y="1794"/>
              <a:ext cx="86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fr-FR">
                  <a:solidFill>
                    <a:srgbClr val="0000FF"/>
                  </a:solidFill>
                </a:rPr>
                <a:t>Q10</a:t>
              </a:r>
            </a:p>
          </p:txBody>
        </p:sp>
        <p:sp>
          <p:nvSpPr>
            <p:cNvPr id="45065" name="Text Box 26"/>
            <p:cNvSpPr txBox="1">
              <a:spLocks noChangeArrowheads="1"/>
            </p:cNvSpPr>
            <p:nvPr/>
          </p:nvSpPr>
          <p:spPr bwMode="auto">
            <a:xfrm>
              <a:off x="3747" y="1742"/>
              <a:ext cx="1053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fr-FR" sz="1800">
                  <a:solidFill>
                    <a:srgbClr val="CC3300"/>
                  </a:solidFill>
                </a:rPr>
                <a:t>Denaturation</a:t>
              </a:r>
            </a:p>
          </p:txBody>
        </p:sp>
      </p:grpSp>
      <p:sp>
        <p:nvSpPr>
          <p:cNvPr id="45060" name="Text Box 29"/>
          <p:cNvSpPr txBox="1">
            <a:spLocks noChangeArrowheads="1"/>
          </p:cNvSpPr>
          <p:nvPr/>
        </p:nvSpPr>
        <p:spPr bwMode="auto">
          <a:xfrm>
            <a:off x="488950" y="6354763"/>
            <a:ext cx="21717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>
                <a:cs typeface="Arial" charset="0"/>
              </a:rPr>
              <a:t>© 2007 Paul Billiet </a:t>
            </a:r>
            <a:r>
              <a:rPr lang="en-US" sz="1200">
                <a:cs typeface="Arial" charset="0"/>
                <a:hlinkClick r:id="rId3"/>
              </a:rPr>
              <a:t>ODWS</a:t>
            </a:r>
            <a:endParaRPr lang="en-US" sz="1200"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b="1" smtClean="0">
                <a:solidFill>
                  <a:schemeClr val="bg1"/>
                </a:solidFill>
              </a:rPr>
              <a:t>The effect of temperature</a:t>
            </a:r>
            <a:endParaRPr lang="fr-FR" b="1" smtClean="0">
              <a:solidFill>
                <a:schemeClr val="bg1"/>
              </a:solidFill>
            </a:endParaRP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2800" smtClean="0">
                <a:solidFill>
                  <a:schemeClr val="bg1"/>
                </a:solidFill>
              </a:rPr>
              <a:t>For most enzymes the optimum temperature is about 30°C</a:t>
            </a:r>
          </a:p>
          <a:p>
            <a:r>
              <a:rPr lang="en-GB" sz="2800" smtClean="0">
                <a:solidFill>
                  <a:schemeClr val="bg1"/>
                </a:solidFill>
              </a:rPr>
              <a:t>Many are a lot lower, </a:t>
            </a:r>
            <a:br>
              <a:rPr lang="en-GB" sz="2800" smtClean="0">
                <a:solidFill>
                  <a:schemeClr val="bg1"/>
                </a:solidFill>
              </a:rPr>
            </a:br>
            <a:r>
              <a:rPr lang="en-GB" sz="2800" smtClean="0">
                <a:solidFill>
                  <a:schemeClr val="bg1"/>
                </a:solidFill>
              </a:rPr>
              <a:t>cold water fish will die at 30°C because their enzymes denature</a:t>
            </a:r>
          </a:p>
          <a:p>
            <a:r>
              <a:rPr lang="en-GB" sz="2800" smtClean="0">
                <a:solidFill>
                  <a:schemeClr val="bg1"/>
                </a:solidFill>
              </a:rPr>
              <a:t>A few bacteria have enzymes that can withstand very high temperatures up to 100°C</a:t>
            </a:r>
          </a:p>
          <a:p>
            <a:r>
              <a:rPr lang="en-GB" sz="2800" smtClean="0">
                <a:solidFill>
                  <a:schemeClr val="bg1"/>
                </a:solidFill>
              </a:rPr>
              <a:t>Most enzymes however are fully denatured at 70°C</a:t>
            </a:r>
            <a:endParaRPr lang="fr-FR" sz="2800" smtClean="0">
              <a:solidFill>
                <a:schemeClr val="bg1"/>
              </a:solidFill>
            </a:endParaRPr>
          </a:p>
        </p:txBody>
      </p:sp>
      <p:sp>
        <p:nvSpPr>
          <p:cNvPr id="46084" name="Text Box 4"/>
          <p:cNvSpPr txBox="1">
            <a:spLocks noChangeArrowheads="1"/>
          </p:cNvSpPr>
          <p:nvPr/>
        </p:nvSpPr>
        <p:spPr bwMode="auto">
          <a:xfrm>
            <a:off x="488950" y="6354763"/>
            <a:ext cx="21717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>
                <a:cs typeface="Arial" charset="0"/>
              </a:rPr>
              <a:t>© 2007 Paul Billiet </a:t>
            </a:r>
            <a:r>
              <a:rPr lang="en-US" sz="1200">
                <a:cs typeface="Arial" charset="0"/>
                <a:hlinkClick r:id="rId3"/>
              </a:rPr>
              <a:t>ODWS</a:t>
            </a:r>
            <a:endParaRPr lang="en-US" sz="1200"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b="1" smtClean="0">
                <a:solidFill>
                  <a:schemeClr val="bg1"/>
                </a:solidFill>
              </a:rPr>
              <a:t>The effect of temperature</a:t>
            </a:r>
            <a:endParaRPr lang="fr-FR" b="1" smtClean="0">
              <a:solidFill>
                <a:schemeClr val="bg1"/>
              </a:solidFill>
            </a:endParaRP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en-GB" sz="2800" dirty="0" smtClean="0">
                <a:solidFill>
                  <a:schemeClr val="bg1"/>
                </a:solidFill>
              </a:rPr>
              <a:t>Q10 (</a:t>
            </a:r>
            <a:r>
              <a:rPr lang="en-GB" sz="2800" b="1" dirty="0" smtClean="0">
                <a:solidFill>
                  <a:schemeClr val="bg1"/>
                </a:solidFill>
              </a:rPr>
              <a:t>the temperature coefficient</a:t>
            </a:r>
            <a:r>
              <a:rPr lang="en-GB" sz="2800" dirty="0" smtClean="0">
                <a:solidFill>
                  <a:schemeClr val="bg1"/>
                </a:solidFill>
              </a:rPr>
              <a:t>) = the increase in reaction rate with a 10°C rise in temperature.</a:t>
            </a:r>
          </a:p>
          <a:p>
            <a:pPr>
              <a:lnSpc>
                <a:spcPct val="80000"/>
              </a:lnSpc>
            </a:pPr>
            <a:r>
              <a:rPr lang="en-GB" sz="2800" dirty="0" smtClean="0">
                <a:solidFill>
                  <a:schemeClr val="bg1"/>
                </a:solidFill>
              </a:rPr>
              <a:t>For chemical reactions the Q10 = 2 to 3</a:t>
            </a:r>
            <a:br>
              <a:rPr lang="en-GB" sz="2800" dirty="0" smtClean="0">
                <a:solidFill>
                  <a:schemeClr val="bg1"/>
                </a:solidFill>
              </a:rPr>
            </a:br>
            <a:r>
              <a:rPr lang="en-GB" sz="2800" dirty="0" smtClean="0">
                <a:solidFill>
                  <a:schemeClr val="bg1"/>
                </a:solidFill>
              </a:rPr>
              <a:t>(the rate of the reaction doubles or triples with every 10°C rise in temperature)</a:t>
            </a:r>
          </a:p>
          <a:p>
            <a:pPr>
              <a:lnSpc>
                <a:spcPct val="80000"/>
              </a:lnSpc>
            </a:pPr>
            <a:r>
              <a:rPr lang="en-GB" sz="2800" dirty="0" smtClean="0">
                <a:solidFill>
                  <a:schemeClr val="bg1"/>
                </a:solidFill>
              </a:rPr>
              <a:t>Enzyme-controlled reactions follow this rule as they are chemical reactions</a:t>
            </a:r>
          </a:p>
          <a:p>
            <a:pPr>
              <a:lnSpc>
                <a:spcPct val="80000"/>
              </a:lnSpc>
            </a:pPr>
            <a:r>
              <a:rPr lang="en-GB" sz="2800" dirty="0" smtClean="0">
                <a:solidFill>
                  <a:schemeClr val="bg1"/>
                </a:solidFill>
              </a:rPr>
              <a:t>At lower temperatures enzymes are inactive and at </a:t>
            </a:r>
            <a:r>
              <a:rPr lang="en-GB" sz="2800" dirty="0" smtClean="0">
                <a:solidFill>
                  <a:schemeClr val="bg1"/>
                </a:solidFill>
              </a:rPr>
              <a:t>high temperatures </a:t>
            </a:r>
            <a:r>
              <a:rPr lang="en-GB" sz="2800" dirty="0" smtClean="0">
                <a:solidFill>
                  <a:schemeClr val="bg1"/>
                </a:solidFill>
              </a:rPr>
              <a:t>enzyme proteins</a:t>
            </a:r>
            <a:r>
              <a:rPr lang="en-GB" sz="2800" dirty="0" smtClean="0">
                <a:solidFill>
                  <a:schemeClr val="bg1"/>
                </a:solidFill>
              </a:rPr>
              <a:t> </a:t>
            </a:r>
            <a:r>
              <a:rPr lang="en-GB" sz="2800" b="1" dirty="0" smtClean="0">
                <a:solidFill>
                  <a:schemeClr val="bg1"/>
                </a:solidFill>
              </a:rPr>
              <a:t>denature</a:t>
            </a:r>
            <a:endParaRPr lang="en-GB" sz="2800" dirty="0" smtClean="0">
              <a:solidFill>
                <a:schemeClr val="bg1"/>
              </a:solidFill>
            </a:endParaRPr>
          </a:p>
          <a:p>
            <a:pPr>
              <a:lnSpc>
                <a:spcPct val="80000"/>
              </a:lnSpc>
            </a:pPr>
            <a:r>
              <a:rPr lang="en-GB" sz="2800" dirty="0" smtClean="0">
                <a:solidFill>
                  <a:schemeClr val="bg1"/>
                </a:solidFill>
              </a:rPr>
              <a:t>The optimum temperature for an enzyme controlled reaction will be a balance between the Q10 and </a:t>
            </a:r>
            <a:r>
              <a:rPr lang="en-GB" sz="2800" dirty="0" err="1" smtClean="0">
                <a:solidFill>
                  <a:schemeClr val="bg1"/>
                </a:solidFill>
              </a:rPr>
              <a:t>denaturation</a:t>
            </a:r>
            <a:r>
              <a:rPr lang="en-GB" sz="2800" dirty="0" smtClean="0">
                <a:solidFill>
                  <a:schemeClr val="bg1"/>
                </a:solidFill>
              </a:rPr>
              <a:t>.</a:t>
            </a:r>
            <a:endParaRPr lang="fr-FR" sz="2800" dirty="0" smtClean="0">
              <a:solidFill>
                <a:schemeClr val="bg1"/>
              </a:solidFill>
            </a:endParaRPr>
          </a:p>
        </p:txBody>
      </p:sp>
      <p:sp>
        <p:nvSpPr>
          <p:cNvPr id="44036" name="Text Box 4"/>
          <p:cNvSpPr txBox="1">
            <a:spLocks noChangeArrowheads="1"/>
          </p:cNvSpPr>
          <p:nvPr/>
        </p:nvSpPr>
        <p:spPr bwMode="auto">
          <a:xfrm>
            <a:off x="488950" y="6354763"/>
            <a:ext cx="21717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>
                <a:cs typeface="Arial" charset="0"/>
              </a:rPr>
              <a:t>© 2007 Paul Billiet </a:t>
            </a:r>
            <a:r>
              <a:rPr lang="en-US" sz="1200">
                <a:cs typeface="Arial" charset="0"/>
                <a:hlinkClick r:id="rId3"/>
              </a:rPr>
              <a:t>ODWS</a:t>
            </a:r>
            <a:endParaRPr lang="en-US" sz="1200"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4194558-B680-4924-9C3F-0ABB10D6A422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>
          <a:ln w="28575" cap="flat">
            <a:solidFill>
              <a:schemeClr val="hlink"/>
            </a:solidFill>
          </a:ln>
        </p:spPr>
        <p:txBody>
          <a:bodyPr>
            <a:normAutofit fontScale="90000"/>
          </a:bodyPr>
          <a:lstStyle/>
          <a:p>
            <a:r>
              <a:rPr lang="en-US" sz="4000" b="1" smtClean="0">
                <a:solidFill>
                  <a:schemeClr val="bg1"/>
                </a:solidFill>
              </a:rPr>
              <a:t>Enzyme Action: </a:t>
            </a:r>
            <a:br>
              <a:rPr lang="en-US" sz="4000" b="1" smtClean="0">
                <a:solidFill>
                  <a:schemeClr val="bg1"/>
                </a:solidFill>
              </a:rPr>
            </a:br>
            <a:r>
              <a:rPr lang="en-US" sz="4000" b="1" smtClean="0">
                <a:solidFill>
                  <a:schemeClr val="bg1"/>
                </a:solidFill>
              </a:rPr>
              <a:t>Lock and Key Model </a:t>
            </a:r>
          </a:p>
        </p:txBody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981200"/>
            <a:ext cx="8458200" cy="44958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sz="2800" b="1" smtClean="0">
                <a:solidFill>
                  <a:schemeClr val="bg1"/>
                </a:solidFill>
              </a:rPr>
              <a:t>An enzyme binds a substrate in a region called the active site</a:t>
            </a:r>
          </a:p>
          <a:p>
            <a:pPr>
              <a:lnSpc>
                <a:spcPct val="90000"/>
              </a:lnSpc>
            </a:pPr>
            <a:r>
              <a:rPr lang="en-US" sz="2800" b="1" smtClean="0">
                <a:solidFill>
                  <a:schemeClr val="bg1"/>
                </a:solidFill>
              </a:rPr>
              <a:t>Only certain substrates can fit the active site</a:t>
            </a:r>
          </a:p>
          <a:p>
            <a:pPr>
              <a:lnSpc>
                <a:spcPct val="90000"/>
              </a:lnSpc>
            </a:pPr>
            <a:r>
              <a:rPr lang="en-US" sz="2800" b="1" smtClean="0">
                <a:solidFill>
                  <a:schemeClr val="bg1"/>
                </a:solidFill>
              </a:rPr>
              <a:t>Amino acid R groups in the active site help substrate bind</a:t>
            </a:r>
          </a:p>
          <a:p>
            <a:pPr>
              <a:lnSpc>
                <a:spcPct val="90000"/>
              </a:lnSpc>
            </a:pPr>
            <a:r>
              <a:rPr lang="en-US" sz="2800" b="1" smtClean="0">
                <a:solidFill>
                  <a:schemeClr val="bg1"/>
                </a:solidFill>
              </a:rPr>
              <a:t>Enzyme-substrate complex forms</a:t>
            </a:r>
          </a:p>
          <a:p>
            <a:pPr>
              <a:lnSpc>
                <a:spcPct val="90000"/>
              </a:lnSpc>
            </a:pPr>
            <a:r>
              <a:rPr lang="en-US" sz="2800" b="1" smtClean="0">
                <a:solidFill>
                  <a:schemeClr val="bg1"/>
                </a:solidFill>
              </a:rPr>
              <a:t>Substrate reacts to form product</a:t>
            </a:r>
          </a:p>
          <a:p>
            <a:pPr>
              <a:lnSpc>
                <a:spcPct val="90000"/>
              </a:lnSpc>
            </a:pPr>
            <a:r>
              <a:rPr lang="en-US" sz="2800" b="1" smtClean="0">
                <a:solidFill>
                  <a:schemeClr val="bg1"/>
                </a:solidFill>
              </a:rPr>
              <a:t>Product is released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800" b="1" smtClean="0">
              <a:solidFill>
                <a:schemeClr val="accent1"/>
              </a:solidFill>
            </a:endParaRPr>
          </a:p>
          <a:p>
            <a:pPr>
              <a:lnSpc>
                <a:spcPct val="90000"/>
              </a:lnSpc>
            </a:pPr>
            <a:endParaRPr lang="en-US" sz="2800" b="1" smtClean="0"/>
          </a:p>
          <a:p>
            <a:pPr>
              <a:lnSpc>
                <a:spcPct val="90000"/>
              </a:lnSpc>
            </a:pPr>
            <a:endParaRPr lang="en-US" sz="2800" b="1" smtClean="0"/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b="1" smtClean="0"/>
              <a:t>		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b="1" smtClean="0">
                <a:solidFill>
                  <a:schemeClr val="bg1"/>
                </a:solidFill>
              </a:rPr>
              <a:t>The Lock and Key Hypothesis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247775" y="1976438"/>
            <a:ext cx="6721475" cy="4538662"/>
            <a:chOff x="509" y="8770"/>
            <a:chExt cx="10585" cy="7147"/>
          </a:xfrm>
        </p:grpSpPr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509" y="8770"/>
              <a:ext cx="9404" cy="6440"/>
              <a:chOff x="1649" y="8770"/>
              <a:chExt cx="7484" cy="5080"/>
            </a:xfrm>
          </p:grpSpPr>
          <p:sp>
            <p:nvSpPr>
              <p:cNvPr id="29725" name="Line 6"/>
              <p:cNvSpPr>
                <a:spLocks noChangeShapeType="1"/>
              </p:cNvSpPr>
              <p:nvPr/>
            </p:nvSpPr>
            <p:spPr bwMode="auto">
              <a:xfrm flipH="1" flipV="1">
                <a:off x="1649" y="8770"/>
                <a:ext cx="0" cy="508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29726" name="Line 7"/>
              <p:cNvSpPr>
                <a:spLocks noChangeShapeType="1"/>
              </p:cNvSpPr>
              <p:nvPr/>
            </p:nvSpPr>
            <p:spPr bwMode="auto">
              <a:xfrm rot="5400000" flipH="1" flipV="1">
                <a:off x="5396" y="10090"/>
                <a:ext cx="0" cy="7474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29727" name="Freeform 8"/>
              <p:cNvSpPr>
                <a:spLocks/>
              </p:cNvSpPr>
              <p:nvPr/>
            </p:nvSpPr>
            <p:spPr bwMode="auto">
              <a:xfrm>
                <a:off x="2064" y="10460"/>
                <a:ext cx="6978" cy="3271"/>
              </a:xfrm>
              <a:custGeom>
                <a:avLst/>
                <a:gdLst>
                  <a:gd name="T0" fmla="*/ 0 w 6978"/>
                  <a:gd name="T1" fmla="*/ 700 h 3271"/>
                  <a:gd name="T2" fmla="*/ 1656 w 6978"/>
                  <a:gd name="T3" fmla="*/ 700 h 3271"/>
                  <a:gd name="T4" fmla="*/ 1976 w 6978"/>
                  <a:gd name="T5" fmla="*/ 680 h 3271"/>
                  <a:gd name="T6" fmla="*/ 2156 w 6978"/>
                  <a:gd name="T7" fmla="*/ 620 h 3271"/>
                  <a:gd name="T8" fmla="*/ 2596 w 6978"/>
                  <a:gd name="T9" fmla="*/ 180 h 3271"/>
                  <a:gd name="T10" fmla="*/ 2876 w 6978"/>
                  <a:gd name="T11" fmla="*/ 20 h 3271"/>
                  <a:gd name="T12" fmla="*/ 3136 w 6978"/>
                  <a:gd name="T13" fmla="*/ 60 h 3271"/>
                  <a:gd name="T14" fmla="*/ 3316 w 6978"/>
                  <a:gd name="T15" fmla="*/ 200 h 3271"/>
                  <a:gd name="T16" fmla="*/ 3396 w 6978"/>
                  <a:gd name="T17" fmla="*/ 360 h 3271"/>
                  <a:gd name="T18" fmla="*/ 3516 w 6978"/>
                  <a:gd name="T19" fmla="*/ 620 h 3271"/>
                  <a:gd name="T20" fmla="*/ 4224 w 6978"/>
                  <a:gd name="T21" fmla="*/ 2596 h 3271"/>
                  <a:gd name="T22" fmla="*/ 4721 w 6978"/>
                  <a:gd name="T23" fmla="*/ 3142 h 3271"/>
                  <a:gd name="T24" fmla="*/ 5363 w 6978"/>
                  <a:gd name="T25" fmla="*/ 3255 h 3271"/>
                  <a:gd name="T26" fmla="*/ 6978 w 6978"/>
                  <a:gd name="T27" fmla="*/ 3239 h 3271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6978"/>
                  <a:gd name="T43" fmla="*/ 0 h 3271"/>
                  <a:gd name="T44" fmla="*/ 6978 w 6978"/>
                  <a:gd name="T45" fmla="*/ 3271 h 3271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6978" h="3271">
                    <a:moveTo>
                      <a:pt x="0" y="700"/>
                    </a:moveTo>
                    <a:cubicBezTo>
                      <a:pt x="663" y="707"/>
                      <a:pt x="1327" y="703"/>
                      <a:pt x="1656" y="700"/>
                    </a:cubicBezTo>
                    <a:cubicBezTo>
                      <a:pt x="1985" y="697"/>
                      <a:pt x="1893" y="693"/>
                      <a:pt x="1976" y="680"/>
                    </a:cubicBezTo>
                    <a:cubicBezTo>
                      <a:pt x="2059" y="667"/>
                      <a:pt x="2053" y="703"/>
                      <a:pt x="2156" y="620"/>
                    </a:cubicBezTo>
                    <a:cubicBezTo>
                      <a:pt x="2259" y="537"/>
                      <a:pt x="2476" y="280"/>
                      <a:pt x="2596" y="180"/>
                    </a:cubicBezTo>
                    <a:cubicBezTo>
                      <a:pt x="2716" y="80"/>
                      <a:pt x="2786" y="40"/>
                      <a:pt x="2876" y="20"/>
                    </a:cubicBezTo>
                    <a:cubicBezTo>
                      <a:pt x="2966" y="0"/>
                      <a:pt x="3063" y="30"/>
                      <a:pt x="3136" y="60"/>
                    </a:cubicBezTo>
                    <a:cubicBezTo>
                      <a:pt x="3209" y="90"/>
                      <a:pt x="3273" y="150"/>
                      <a:pt x="3316" y="200"/>
                    </a:cubicBezTo>
                    <a:cubicBezTo>
                      <a:pt x="3359" y="250"/>
                      <a:pt x="3363" y="290"/>
                      <a:pt x="3396" y="360"/>
                    </a:cubicBezTo>
                    <a:cubicBezTo>
                      <a:pt x="3429" y="430"/>
                      <a:pt x="3378" y="248"/>
                      <a:pt x="3516" y="620"/>
                    </a:cubicBezTo>
                    <a:cubicBezTo>
                      <a:pt x="3654" y="992"/>
                      <a:pt x="4023" y="2176"/>
                      <a:pt x="4224" y="2596"/>
                    </a:cubicBezTo>
                    <a:cubicBezTo>
                      <a:pt x="4425" y="3016"/>
                      <a:pt x="4532" y="3033"/>
                      <a:pt x="4721" y="3142"/>
                    </a:cubicBezTo>
                    <a:cubicBezTo>
                      <a:pt x="4910" y="3252"/>
                      <a:pt x="4987" y="3239"/>
                      <a:pt x="5363" y="3255"/>
                    </a:cubicBezTo>
                    <a:cubicBezTo>
                      <a:pt x="5738" y="3271"/>
                      <a:pt x="6358" y="3255"/>
                      <a:pt x="6978" y="3239"/>
                    </a:cubicBezTo>
                  </a:path>
                </a:pathLst>
              </a:cu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IN"/>
              </a:p>
            </p:txBody>
          </p:sp>
        </p:grpSp>
        <p:sp>
          <p:nvSpPr>
            <p:cNvPr id="29702" name="Text Box 9"/>
            <p:cNvSpPr txBox="1">
              <a:spLocks noChangeArrowheads="1"/>
            </p:cNvSpPr>
            <p:nvPr/>
          </p:nvSpPr>
          <p:spPr bwMode="auto">
            <a:xfrm>
              <a:off x="8381" y="12304"/>
              <a:ext cx="2713" cy="10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fr-FR" sz="1800">
                  <a:solidFill>
                    <a:srgbClr val="FF6600"/>
                  </a:solidFill>
                </a:rPr>
                <a:t>Enzyme may be used again</a:t>
              </a:r>
              <a:endParaRPr lang="fr-FR" sz="1800"/>
            </a:p>
          </p:txBody>
        </p:sp>
        <p:sp>
          <p:nvSpPr>
            <p:cNvPr id="29703" name="Text Box 10"/>
            <p:cNvSpPr txBox="1">
              <a:spLocks noChangeArrowheads="1"/>
            </p:cNvSpPr>
            <p:nvPr/>
          </p:nvSpPr>
          <p:spPr bwMode="auto">
            <a:xfrm>
              <a:off x="2969" y="12426"/>
              <a:ext cx="1928" cy="14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r"/>
              <a:r>
                <a:rPr lang="fr-FR" sz="1800">
                  <a:solidFill>
                    <a:srgbClr val="808000"/>
                  </a:solidFill>
                </a:rPr>
                <a:t>Enzyme-substrate complex</a:t>
              </a:r>
              <a:endParaRPr lang="fr-FR" sz="1800"/>
            </a:p>
          </p:txBody>
        </p:sp>
        <p:grpSp>
          <p:nvGrpSpPr>
            <p:cNvPr id="4" name="Group 11"/>
            <p:cNvGrpSpPr>
              <a:grpSpLocks/>
            </p:cNvGrpSpPr>
            <p:nvPr/>
          </p:nvGrpSpPr>
          <p:grpSpPr bwMode="auto">
            <a:xfrm>
              <a:off x="3487" y="9650"/>
              <a:ext cx="1203" cy="1447"/>
              <a:chOff x="4087" y="1350"/>
              <a:chExt cx="1203" cy="1447"/>
            </a:xfrm>
          </p:grpSpPr>
          <p:sp>
            <p:nvSpPr>
              <p:cNvPr id="29723" name="Freeform 12"/>
              <p:cNvSpPr>
                <a:spLocks/>
              </p:cNvSpPr>
              <p:nvPr/>
            </p:nvSpPr>
            <p:spPr bwMode="auto">
              <a:xfrm>
                <a:off x="4133" y="1350"/>
                <a:ext cx="1157" cy="1447"/>
              </a:xfrm>
              <a:custGeom>
                <a:avLst/>
                <a:gdLst>
                  <a:gd name="T0" fmla="*/ 0 w 3537"/>
                  <a:gd name="T1" fmla="*/ 0 h 4287"/>
                  <a:gd name="T2" fmla="*/ 0 w 3537"/>
                  <a:gd name="T3" fmla="*/ 0 h 4287"/>
                  <a:gd name="T4" fmla="*/ 0 w 3537"/>
                  <a:gd name="T5" fmla="*/ 0 h 4287"/>
                  <a:gd name="T6" fmla="*/ 0 w 3537"/>
                  <a:gd name="T7" fmla="*/ 0 h 4287"/>
                  <a:gd name="T8" fmla="*/ 0 w 3537"/>
                  <a:gd name="T9" fmla="*/ 0 h 4287"/>
                  <a:gd name="T10" fmla="*/ 0 w 3537"/>
                  <a:gd name="T11" fmla="*/ 0 h 4287"/>
                  <a:gd name="T12" fmla="*/ 0 w 3537"/>
                  <a:gd name="T13" fmla="*/ 0 h 4287"/>
                  <a:gd name="T14" fmla="*/ 0 w 3537"/>
                  <a:gd name="T15" fmla="*/ 0 h 4287"/>
                  <a:gd name="T16" fmla="*/ 0 w 3537"/>
                  <a:gd name="T17" fmla="*/ 0 h 4287"/>
                  <a:gd name="T18" fmla="*/ 0 w 3537"/>
                  <a:gd name="T19" fmla="*/ 0 h 4287"/>
                  <a:gd name="T20" fmla="*/ 0 w 3537"/>
                  <a:gd name="T21" fmla="*/ 0 h 4287"/>
                  <a:gd name="T22" fmla="*/ 0 w 3537"/>
                  <a:gd name="T23" fmla="*/ 0 h 4287"/>
                  <a:gd name="T24" fmla="*/ 0 w 3537"/>
                  <a:gd name="T25" fmla="*/ 0 h 4287"/>
                  <a:gd name="T26" fmla="*/ 0 w 3537"/>
                  <a:gd name="T27" fmla="*/ 0 h 4287"/>
                  <a:gd name="T28" fmla="*/ 0 w 3537"/>
                  <a:gd name="T29" fmla="*/ 0 h 4287"/>
                  <a:gd name="T30" fmla="*/ 0 w 3537"/>
                  <a:gd name="T31" fmla="*/ 0 h 4287"/>
                  <a:gd name="T32" fmla="*/ 0 w 3537"/>
                  <a:gd name="T33" fmla="*/ 0 h 4287"/>
                  <a:gd name="T34" fmla="*/ 0 w 3537"/>
                  <a:gd name="T35" fmla="*/ 0 h 4287"/>
                  <a:gd name="T36" fmla="*/ 0 w 3537"/>
                  <a:gd name="T37" fmla="*/ 0 h 4287"/>
                  <a:gd name="T38" fmla="*/ 0 w 3537"/>
                  <a:gd name="T39" fmla="*/ 0 h 4287"/>
                  <a:gd name="T40" fmla="*/ 0 w 3537"/>
                  <a:gd name="T41" fmla="*/ 0 h 4287"/>
                  <a:gd name="T42" fmla="*/ 0 w 3537"/>
                  <a:gd name="T43" fmla="*/ 0 h 4287"/>
                  <a:gd name="T44" fmla="*/ 0 w 3537"/>
                  <a:gd name="T45" fmla="*/ 0 h 4287"/>
                  <a:gd name="T46" fmla="*/ 0 w 3537"/>
                  <a:gd name="T47" fmla="*/ 0 h 4287"/>
                  <a:gd name="T48" fmla="*/ 0 w 3537"/>
                  <a:gd name="T49" fmla="*/ 0 h 4287"/>
                  <a:gd name="T50" fmla="*/ 0 w 3537"/>
                  <a:gd name="T51" fmla="*/ 0 h 4287"/>
                  <a:gd name="T52" fmla="*/ 0 w 3537"/>
                  <a:gd name="T53" fmla="*/ 0 h 4287"/>
                  <a:gd name="T54" fmla="*/ 0 w 3537"/>
                  <a:gd name="T55" fmla="*/ 0 h 4287"/>
                  <a:gd name="T56" fmla="*/ 0 w 3537"/>
                  <a:gd name="T57" fmla="*/ 0 h 4287"/>
                  <a:gd name="T58" fmla="*/ 0 w 3537"/>
                  <a:gd name="T59" fmla="*/ 0 h 4287"/>
                  <a:gd name="T60" fmla="*/ 0 w 3537"/>
                  <a:gd name="T61" fmla="*/ 0 h 4287"/>
                  <a:gd name="T62" fmla="*/ 0 w 3537"/>
                  <a:gd name="T63" fmla="*/ 0 h 4287"/>
                  <a:gd name="T64" fmla="*/ 0 w 3537"/>
                  <a:gd name="T65" fmla="*/ 0 h 4287"/>
                  <a:gd name="T66" fmla="*/ 0 w 3537"/>
                  <a:gd name="T67" fmla="*/ 0 h 4287"/>
                  <a:gd name="T68" fmla="*/ 0 w 3537"/>
                  <a:gd name="T69" fmla="*/ 0 h 4287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3537"/>
                  <a:gd name="T106" fmla="*/ 0 h 4287"/>
                  <a:gd name="T107" fmla="*/ 3537 w 3537"/>
                  <a:gd name="T108" fmla="*/ 4287 h 4287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3537" h="4287">
                    <a:moveTo>
                      <a:pt x="707" y="1370"/>
                    </a:moveTo>
                    <a:cubicBezTo>
                      <a:pt x="610" y="1353"/>
                      <a:pt x="337" y="1360"/>
                      <a:pt x="247" y="1310"/>
                    </a:cubicBezTo>
                    <a:cubicBezTo>
                      <a:pt x="157" y="1260"/>
                      <a:pt x="180" y="1153"/>
                      <a:pt x="167" y="1070"/>
                    </a:cubicBezTo>
                    <a:cubicBezTo>
                      <a:pt x="154" y="987"/>
                      <a:pt x="154" y="910"/>
                      <a:pt x="167" y="810"/>
                    </a:cubicBezTo>
                    <a:cubicBezTo>
                      <a:pt x="180" y="710"/>
                      <a:pt x="180" y="570"/>
                      <a:pt x="247" y="470"/>
                    </a:cubicBezTo>
                    <a:cubicBezTo>
                      <a:pt x="314" y="370"/>
                      <a:pt x="474" y="267"/>
                      <a:pt x="567" y="210"/>
                    </a:cubicBezTo>
                    <a:cubicBezTo>
                      <a:pt x="660" y="153"/>
                      <a:pt x="724" y="157"/>
                      <a:pt x="807" y="130"/>
                    </a:cubicBezTo>
                    <a:cubicBezTo>
                      <a:pt x="890" y="103"/>
                      <a:pt x="874" y="67"/>
                      <a:pt x="1067" y="50"/>
                    </a:cubicBezTo>
                    <a:cubicBezTo>
                      <a:pt x="1260" y="33"/>
                      <a:pt x="1704" y="13"/>
                      <a:pt x="1967" y="30"/>
                    </a:cubicBezTo>
                    <a:cubicBezTo>
                      <a:pt x="2230" y="47"/>
                      <a:pt x="2417" y="0"/>
                      <a:pt x="2647" y="150"/>
                    </a:cubicBezTo>
                    <a:cubicBezTo>
                      <a:pt x="2877" y="300"/>
                      <a:pt x="3210" y="643"/>
                      <a:pt x="3347" y="930"/>
                    </a:cubicBezTo>
                    <a:cubicBezTo>
                      <a:pt x="3484" y="1217"/>
                      <a:pt x="3437" y="1563"/>
                      <a:pt x="3467" y="1870"/>
                    </a:cubicBezTo>
                    <a:cubicBezTo>
                      <a:pt x="3497" y="2177"/>
                      <a:pt x="3537" y="2513"/>
                      <a:pt x="3527" y="2770"/>
                    </a:cubicBezTo>
                    <a:cubicBezTo>
                      <a:pt x="3517" y="3027"/>
                      <a:pt x="3527" y="3260"/>
                      <a:pt x="3407" y="3410"/>
                    </a:cubicBezTo>
                    <a:cubicBezTo>
                      <a:pt x="3287" y="3560"/>
                      <a:pt x="2967" y="3603"/>
                      <a:pt x="2807" y="3670"/>
                    </a:cubicBezTo>
                    <a:cubicBezTo>
                      <a:pt x="2647" y="3737"/>
                      <a:pt x="2570" y="3757"/>
                      <a:pt x="2447" y="3810"/>
                    </a:cubicBezTo>
                    <a:cubicBezTo>
                      <a:pt x="2324" y="3863"/>
                      <a:pt x="2187" y="3947"/>
                      <a:pt x="2067" y="3990"/>
                    </a:cubicBezTo>
                    <a:cubicBezTo>
                      <a:pt x="1947" y="4033"/>
                      <a:pt x="1910" y="4037"/>
                      <a:pt x="1727" y="4070"/>
                    </a:cubicBezTo>
                    <a:cubicBezTo>
                      <a:pt x="1544" y="4103"/>
                      <a:pt x="1157" y="4163"/>
                      <a:pt x="967" y="4190"/>
                    </a:cubicBezTo>
                    <a:cubicBezTo>
                      <a:pt x="777" y="4217"/>
                      <a:pt x="724" y="4287"/>
                      <a:pt x="587" y="4230"/>
                    </a:cubicBezTo>
                    <a:cubicBezTo>
                      <a:pt x="450" y="4173"/>
                      <a:pt x="244" y="4000"/>
                      <a:pt x="147" y="3850"/>
                    </a:cubicBezTo>
                    <a:cubicBezTo>
                      <a:pt x="50" y="3700"/>
                      <a:pt x="0" y="3487"/>
                      <a:pt x="7" y="3330"/>
                    </a:cubicBezTo>
                    <a:cubicBezTo>
                      <a:pt x="14" y="3173"/>
                      <a:pt x="57" y="2983"/>
                      <a:pt x="187" y="2910"/>
                    </a:cubicBezTo>
                    <a:cubicBezTo>
                      <a:pt x="317" y="2837"/>
                      <a:pt x="594" y="2893"/>
                      <a:pt x="787" y="2890"/>
                    </a:cubicBezTo>
                    <a:cubicBezTo>
                      <a:pt x="980" y="2887"/>
                      <a:pt x="1224" y="2930"/>
                      <a:pt x="1347" y="2890"/>
                    </a:cubicBezTo>
                    <a:cubicBezTo>
                      <a:pt x="1470" y="2850"/>
                      <a:pt x="1580" y="2710"/>
                      <a:pt x="1527" y="2650"/>
                    </a:cubicBezTo>
                    <a:cubicBezTo>
                      <a:pt x="1474" y="2590"/>
                      <a:pt x="1150" y="2583"/>
                      <a:pt x="1027" y="2530"/>
                    </a:cubicBezTo>
                    <a:cubicBezTo>
                      <a:pt x="904" y="2477"/>
                      <a:pt x="754" y="2390"/>
                      <a:pt x="787" y="2330"/>
                    </a:cubicBezTo>
                    <a:cubicBezTo>
                      <a:pt x="820" y="2270"/>
                      <a:pt x="1140" y="2227"/>
                      <a:pt x="1227" y="2170"/>
                    </a:cubicBezTo>
                    <a:cubicBezTo>
                      <a:pt x="1314" y="2113"/>
                      <a:pt x="1354" y="2047"/>
                      <a:pt x="1307" y="1990"/>
                    </a:cubicBezTo>
                    <a:cubicBezTo>
                      <a:pt x="1260" y="1933"/>
                      <a:pt x="980" y="1890"/>
                      <a:pt x="947" y="1830"/>
                    </a:cubicBezTo>
                    <a:cubicBezTo>
                      <a:pt x="914" y="1770"/>
                      <a:pt x="1094" y="1683"/>
                      <a:pt x="1107" y="1630"/>
                    </a:cubicBezTo>
                    <a:cubicBezTo>
                      <a:pt x="1120" y="1577"/>
                      <a:pt x="1074" y="1547"/>
                      <a:pt x="1027" y="1510"/>
                    </a:cubicBezTo>
                    <a:cubicBezTo>
                      <a:pt x="980" y="1473"/>
                      <a:pt x="887" y="1430"/>
                      <a:pt x="827" y="1410"/>
                    </a:cubicBezTo>
                    <a:cubicBezTo>
                      <a:pt x="767" y="1390"/>
                      <a:pt x="804" y="1387"/>
                      <a:pt x="707" y="1370"/>
                    </a:cubicBezTo>
                    <a:close/>
                  </a:path>
                </a:pathLst>
              </a:custGeom>
              <a:solidFill>
                <a:srgbClr val="FFFF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29724" name="Freeform 13"/>
              <p:cNvSpPr>
                <a:spLocks/>
              </p:cNvSpPr>
              <p:nvPr/>
            </p:nvSpPr>
            <p:spPr bwMode="auto">
              <a:xfrm>
                <a:off x="4087" y="1803"/>
                <a:ext cx="470" cy="504"/>
              </a:xfrm>
              <a:custGeom>
                <a:avLst/>
                <a:gdLst>
                  <a:gd name="T0" fmla="*/ 0 w 1910"/>
                  <a:gd name="T1" fmla="*/ 0 h 1604"/>
                  <a:gd name="T2" fmla="*/ 0 w 1910"/>
                  <a:gd name="T3" fmla="*/ 0 h 1604"/>
                  <a:gd name="T4" fmla="*/ 0 w 1910"/>
                  <a:gd name="T5" fmla="*/ 0 h 1604"/>
                  <a:gd name="T6" fmla="*/ 0 w 1910"/>
                  <a:gd name="T7" fmla="*/ 0 h 1604"/>
                  <a:gd name="T8" fmla="*/ 0 w 1910"/>
                  <a:gd name="T9" fmla="*/ 0 h 1604"/>
                  <a:gd name="T10" fmla="*/ 0 w 1910"/>
                  <a:gd name="T11" fmla="*/ 0 h 1604"/>
                  <a:gd name="T12" fmla="*/ 0 w 1910"/>
                  <a:gd name="T13" fmla="*/ 0 h 1604"/>
                  <a:gd name="T14" fmla="*/ 0 w 1910"/>
                  <a:gd name="T15" fmla="*/ 0 h 1604"/>
                  <a:gd name="T16" fmla="*/ 0 w 1910"/>
                  <a:gd name="T17" fmla="*/ 0 h 1604"/>
                  <a:gd name="T18" fmla="*/ 0 w 1910"/>
                  <a:gd name="T19" fmla="*/ 0 h 1604"/>
                  <a:gd name="T20" fmla="*/ 0 w 1910"/>
                  <a:gd name="T21" fmla="*/ 0 h 1604"/>
                  <a:gd name="T22" fmla="*/ 0 w 1910"/>
                  <a:gd name="T23" fmla="*/ 0 h 1604"/>
                  <a:gd name="T24" fmla="*/ 0 w 1910"/>
                  <a:gd name="T25" fmla="*/ 0 h 1604"/>
                  <a:gd name="T26" fmla="*/ 0 w 1910"/>
                  <a:gd name="T27" fmla="*/ 0 h 1604"/>
                  <a:gd name="T28" fmla="*/ 0 w 1910"/>
                  <a:gd name="T29" fmla="*/ 0 h 1604"/>
                  <a:gd name="T30" fmla="*/ 0 w 1910"/>
                  <a:gd name="T31" fmla="*/ 0 h 1604"/>
                  <a:gd name="T32" fmla="*/ 0 w 1910"/>
                  <a:gd name="T33" fmla="*/ 0 h 1604"/>
                  <a:gd name="T34" fmla="*/ 0 w 1910"/>
                  <a:gd name="T35" fmla="*/ 0 h 1604"/>
                  <a:gd name="T36" fmla="*/ 0 w 1910"/>
                  <a:gd name="T37" fmla="*/ 0 h 1604"/>
                  <a:gd name="T38" fmla="*/ 0 w 1910"/>
                  <a:gd name="T39" fmla="*/ 0 h 1604"/>
                  <a:gd name="T40" fmla="*/ 0 w 1910"/>
                  <a:gd name="T41" fmla="*/ 0 h 1604"/>
                  <a:gd name="T42" fmla="*/ 0 w 1910"/>
                  <a:gd name="T43" fmla="*/ 0 h 1604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1910"/>
                  <a:gd name="T67" fmla="*/ 0 h 1604"/>
                  <a:gd name="T68" fmla="*/ 1910 w 1910"/>
                  <a:gd name="T69" fmla="*/ 1604 h 1604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1910" h="1604">
                    <a:moveTo>
                      <a:pt x="693" y="177"/>
                    </a:moveTo>
                    <a:cubicBezTo>
                      <a:pt x="826" y="210"/>
                      <a:pt x="1066" y="187"/>
                      <a:pt x="1193" y="217"/>
                    </a:cubicBezTo>
                    <a:cubicBezTo>
                      <a:pt x="1320" y="247"/>
                      <a:pt x="1436" y="294"/>
                      <a:pt x="1453" y="357"/>
                    </a:cubicBezTo>
                    <a:cubicBezTo>
                      <a:pt x="1470" y="420"/>
                      <a:pt x="1300" y="537"/>
                      <a:pt x="1293" y="597"/>
                    </a:cubicBezTo>
                    <a:cubicBezTo>
                      <a:pt x="1286" y="657"/>
                      <a:pt x="1346" y="677"/>
                      <a:pt x="1413" y="717"/>
                    </a:cubicBezTo>
                    <a:cubicBezTo>
                      <a:pt x="1480" y="757"/>
                      <a:pt x="1700" y="797"/>
                      <a:pt x="1693" y="837"/>
                    </a:cubicBezTo>
                    <a:cubicBezTo>
                      <a:pt x="1686" y="877"/>
                      <a:pt x="1460" y="907"/>
                      <a:pt x="1373" y="957"/>
                    </a:cubicBezTo>
                    <a:cubicBezTo>
                      <a:pt x="1286" y="1007"/>
                      <a:pt x="1153" y="1074"/>
                      <a:pt x="1173" y="1137"/>
                    </a:cubicBezTo>
                    <a:cubicBezTo>
                      <a:pt x="1193" y="1200"/>
                      <a:pt x="1376" y="1290"/>
                      <a:pt x="1493" y="1337"/>
                    </a:cubicBezTo>
                    <a:cubicBezTo>
                      <a:pt x="1610" y="1384"/>
                      <a:pt x="1836" y="1377"/>
                      <a:pt x="1873" y="1417"/>
                    </a:cubicBezTo>
                    <a:cubicBezTo>
                      <a:pt x="1910" y="1457"/>
                      <a:pt x="1780" y="1550"/>
                      <a:pt x="1713" y="1577"/>
                    </a:cubicBezTo>
                    <a:cubicBezTo>
                      <a:pt x="1646" y="1604"/>
                      <a:pt x="1566" y="1577"/>
                      <a:pt x="1473" y="1577"/>
                    </a:cubicBezTo>
                    <a:cubicBezTo>
                      <a:pt x="1380" y="1577"/>
                      <a:pt x="1266" y="1577"/>
                      <a:pt x="1153" y="1577"/>
                    </a:cubicBezTo>
                    <a:cubicBezTo>
                      <a:pt x="1040" y="1577"/>
                      <a:pt x="890" y="1577"/>
                      <a:pt x="793" y="1577"/>
                    </a:cubicBezTo>
                    <a:cubicBezTo>
                      <a:pt x="696" y="1577"/>
                      <a:pt x="663" y="1594"/>
                      <a:pt x="573" y="1577"/>
                    </a:cubicBezTo>
                    <a:cubicBezTo>
                      <a:pt x="483" y="1560"/>
                      <a:pt x="333" y="1577"/>
                      <a:pt x="253" y="1477"/>
                    </a:cubicBezTo>
                    <a:cubicBezTo>
                      <a:pt x="173" y="1377"/>
                      <a:pt x="90" y="1107"/>
                      <a:pt x="93" y="977"/>
                    </a:cubicBezTo>
                    <a:cubicBezTo>
                      <a:pt x="96" y="847"/>
                      <a:pt x="283" y="810"/>
                      <a:pt x="273" y="697"/>
                    </a:cubicBezTo>
                    <a:cubicBezTo>
                      <a:pt x="263" y="584"/>
                      <a:pt x="66" y="404"/>
                      <a:pt x="33" y="297"/>
                    </a:cubicBezTo>
                    <a:cubicBezTo>
                      <a:pt x="0" y="190"/>
                      <a:pt x="13" y="104"/>
                      <a:pt x="73" y="57"/>
                    </a:cubicBezTo>
                    <a:cubicBezTo>
                      <a:pt x="133" y="10"/>
                      <a:pt x="290" y="0"/>
                      <a:pt x="393" y="17"/>
                    </a:cubicBezTo>
                    <a:cubicBezTo>
                      <a:pt x="496" y="34"/>
                      <a:pt x="560" y="144"/>
                      <a:pt x="693" y="177"/>
                    </a:cubicBezTo>
                    <a:close/>
                  </a:path>
                </a:pathLst>
              </a:custGeom>
              <a:solidFill>
                <a:srgbClr val="FF00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IN"/>
              </a:p>
            </p:txBody>
          </p:sp>
        </p:grpSp>
        <p:grpSp>
          <p:nvGrpSpPr>
            <p:cNvPr id="5" name="Group 14"/>
            <p:cNvGrpSpPr>
              <a:grpSpLocks/>
            </p:cNvGrpSpPr>
            <p:nvPr/>
          </p:nvGrpSpPr>
          <p:grpSpPr bwMode="auto">
            <a:xfrm>
              <a:off x="5447" y="10710"/>
              <a:ext cx="1363" cy="1427"/>
              <a:chOff x="4367" y="10630"/>
              <a:chExt cx="4363" cy="4287"/>
            </a:xfrm>
          </p:grpSpPr>
          <p:sp>
            <p:nvSpPr>
              <p:cNvPr id="29720" name="Freeform 15"/>
              <p:cNvSpPr>
                <a:spLocks/>
              </p:cNvSpPr>
              <p:nvPr/>
            </p:nvSpPr>
            <p:spPr bwMode="auto">
              <a:xfrm>
                <a:off x="5193" y="10630"/>
                <a:ext cx="3537" cy="4287"/>
              </a:xfrm>
              <a:custGeom>
                <a:avLst/>
                <a:gdLst>
                  <a:gd name="T0" fmla="*/ 707 w 3537"/>
                  <a:gd name="T1" fmla="*/ 1370 h 4287"/>
                  <a:gd name="T2" fmla="*/ 247 w 3537"/>
                  <a:gd name="T3" fmla="*/ 1310 h 4287"/>
                  <a:gd name="T4" fmla="*/ 167 w 3537"/>
                  <a:gd name="T5" fmla="*/ 1070 h 4287"/>
                  <a:gd name="T6" fmla="*/ 167 w 3537"/>
                  <a:gd name="T7" fmla="*/ 810 h 4287"/>
                  <a:gd name="T8" fmla="*/ 247 w 3537"/>
                  <a:gd name="T9" fmla="*/ 470 h 4287"/>
                  <a:gd name="T10" fmla="*/ 567 w 3537"/>
                  <a:gd name="T11" fmla="*/ 210 h 4287"/>
                  <a:gd name="T12" fmla="*/ 807 w 3537"/>
                  <a:gd name="T13" fmla="*/ 130 h 4287"/>
                  <a:gd name="T14" fmla="*/ 1067 w 3537"/>
                  <a:gd name="T15" fmla="*/ 50 h 4287"/>
                  <a:gd name="T16" fmla="*/ 1967 w 3537"/>
                  <a:gd name="T17" fmla="*/ 30 h 4287"/>
                  <a:gd name="T18" fmla="*/ 2647 w 3537"/>
                  <a:gd name="T19" fmla="*/ 150 h 4287"/>
                  <a:gd name="T20" fmla="*/ 3347 w 3537"/>
                  <a:gd name="T21" fmla="*/ 930 h 4287"/>
                  <a:gd name="T22" fmla="*/ 3467 w 3537"/>
                  <a:gd name="T23" fmla="*/ 1870 h 4287"/>
                  <a:gd name="T24" fmla="*/ 3527 w 3537"/>
                  <a:gd name="T25" fmla="*/ 2770 h 4287"/>
                  <a:gd name="T26" fmla="*/ 3407 w 3537"/>
                  <a:gd name="T27" fmla="*/ 3410 h 4287"/>
                  <a:gd name="T28" fmla="*/ 2807 w 3537"/>
                  <a:gd name="T29" fmla="*/ 3670 h 4287"/>
                  <a:gd name="T30" fmla="*/ 2447 w 3537"/>
                  <a:gd name="T31" fmla="*/ 3810 h 4287"/>
                  <a:gd name="T32" fmla="*/ 2067 w 3537"/>
                  <a:gd name="T33" fmla="*/ 3990 h 4287"/>
                  <a:gd name="T34" fmla="*/ 1727 w 3537"/>
                  <a:gd name="T35" fmla="*/ 4070 h 4287"/>
                  <a:gd name="T36" fmla="*/ 967 w 3537"/>
                  <a:gd name="T37" fmla="*/ 4190 h 4287"/>
                  <a:gd name="T38" fmla="*/ 587 w 3537"/>
                  <a:gd name="T39" fmla="*/ 4230 h 4287"/>
                  <a:gd name="T40" fmla="*/ 147 w 3537"/>
                  <a:gd name="T41" fmla="*/ 3850 h 4287"/>
                  <a:gd name="T42" fmla="*/ 7 w 3537"/>
                  <a:gd name="T43" fmla="*/ 3330 h 4287"/>
                  <a:gd name="T44" fmla="*/ 187 w 3537"/>
                  <a:gd name="T45" fmla="*/ 2910 h 4287"/>
                  <a:gd name="T46" fmla="*/ 787 w 3537"/>
                  <a:gd name="T47" fmla="*/ 2890 h 4287"/>
                  <a:gd name="T48" fmla="*/ 1347 w 3537"/>
                  <a:gd name="T49" fmla="*/ 2890 h 4287"/>
                  <a:gd name="T50" fmla="*/ 1527 w 3537"/>
                  <a:gd name="T51" fmla="*/ 2650 h 4287"/>
                  <a:gd name="T52" fmla="*/ 1027 w 3537"/>
                  <a:gd name="T53" fmla="*/ 2530 h 4287"/>
                  <a:gd name="T54" fmla="*/ 787 w 3537"/>
                  <a:gd name="T55" fmla="*/ 2330 h 4287"/>
                  <a:gd name="T56" fmla="*/ 1227 w 3537"/>
                  <a:gd name="T57" fmla="*/ 2170 h 4287"/>
                  <a:gd name="T58" fmla="*/ 1307 w 3537"/>
                  <a:gd name="T59" fmla="*/ 1990 h 4287"/>
                  <a:gd name="T60" fmla="*/ 947 w 3537"/>
                  <a:gd name="T61" fmla="*/ 1830 h 4287"/>
                  <a:gd name="T62" fmla="*/ 1107 w 3537"/>
                  <a:gd name="T63" fmla="*/ 1630 h 4287"/>
                  <a:gd name="T64" fmla="*/ 1027 w 3537"/>
                  <a:gd name="T65" fmla="*/ 1510 h 4287"/>
                  <a:gd name="T66" fmla="*/ 827 w 3537"/>
                  <a:gd name="T67" fmla="*/ 1410 h 4287"/>
                  <a:gd name="T68" fmla="*/ 707 w 3537"/>
                  <a:gd name="T69" fmla="*/ 1370 h 4287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3537"/>
                  <a:gd name="T106" fmla="*/ 0 h 4287"/>
                  <a:gd name="T107" fmla="*/ 3537 w 3537"/>
                  <a:gd name="T108" fmla="*/ 4287 h 4287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3537" h="4287">
                    <a:moveTo>
                      <a:pt x="707" y="1370"/>
                    </a:moveTo>
                    <a:cubicBezTo>
                      <a:pt x="610" y="1353"/>
                      <a:pt x="337" y="1360"/>
                      <a:pt x="247" y="1310"/>
                    </a:cubicBezTo>
                    <a:cubicBezTo>
                      <a:pt x="157" y="1260"/>
                      <a:pt x="180" y="1153"/>
                      <a:pt x="167" y="1070"/>
                    </a:cubicBezTo>
                    <a:cubicBezTo>
                      <a:pt x="154" y="987"/>
                      <a:pt x="154" y="910"/>
                      <a:pt x="167" y="810"/>
                    </a:cubicBezTo>
                    <a:cubicBezTo>
                      <a:pt x="180" y="710"/>
                      <a:pt x="180" y="570"/>
                      <a:pt x="247" y="470"/>
                    </a:cubicBezTo>
                    <a:cubicBezTo>
                      <a:pt x="314" y="370"/>
                      <a:pt x="474" y="267"/>
                      <a:pt x="567" y="210"/>
                    </a:cubicBezTo>
                    <a:cubicBezTo>
                      <a:pt x="660" y="153"/>
                      <a:pt x="724" y="157"/>
                      <a:pt x="807" y="130"/>
                    </a:cubicBezTo>
                    <a:cubicBezTo>
                      <a:pt x="890" y="103"/>
                      <a:pt x="874" y="67"/>
                      <a:pt x="1067" y="50"/>
                    </a:cubicBezTo>
                    <a:cubicBezTo>
                      <a:pt x="1260" y="33"/>
                      <a:pt x="1704" y="13"/>
                      <a:pt x="1967" y="30"/>
                    </a:cubicBezTo>
                    <a:cubicBezTo>
                      <a:pt x="2230" y="47"/>
                      <a:pt x="2417" y="0"/>
                      <a:pt x="2647" y="150"/>
                    </a:cubicBezTo>
                    <a:cubicBezTo>
                      <a:pt x="2877" y="300"/>
                      <a:pt x="3210" y="643"/>
                      <a:pt x="3347" y="930"/>
                    </a:cubicBezTo>
                    <a:cubicBezTo>
                      <a:pt x="3484" y="1217"/>
                      <a:pt x="3437" y="1563"/>
                      <a:pt x="3467" y="1870"/>
                    </a:cubicBezTo>
                    <a:cubicBezTo>
                      <a:pt x="3497" y="2177"/>
                      <a:pt x="3537" y="2513"/>
                      <a:pt x="3527" y="2770"/>
                    </a:cubicBezTo>
                    <a:cubicBezTo>
                      <a:pt x="3517" y="3027"/>
                      <a:pt x="3527" y="3260"/>
                      <a:pt x="3407" y="3410"/>
                    </a:cubicBezTo>
                    <a:cubicBezTo>
                      <a:pt x="3287" y="3560"/>
                      <a:pt x="2967" y="3603"/>
                      <a:pt x="2807" y="3670"/>
                    </a:cubicBezTo>
                    <a:cubicBezTo>
                      <a:pt x="2647" y="3737"/>
                      <a:pt x="2570" y="3757"/>
                      <a:pt x="2447" y="3810"/>
                    </a:cubicBezTo>
                    <a:cubicBezTo>
                      <a:pt x="2324" y="3863"/>
                      <a:pt x="2187" y="3947"/>
                      <a:pt x="2067" y="3990"/>
                    </a:cubicBezTo>
                    <a:cubicBezTo>
                      <a:pt x="1947" y="4033"/>
                      <a:pt x="1910" y="4037"/>
                      <a:pt x="1727" y="4070"/>
                    </a:cubicBezTo>
                    <a:cubicBezTo>
                      <a:pt x="1544" y="4103"/>
                      <a:pt x="1157" y="4163"/>
                      <a:pt x="967" y="4190"/>
                    </a:cubicBezTo>
                    <a:cubicBezTo>
                      <a:pt x="777" y="4217"/>
                      <a:pt x="724" y="4287"/>
                      <a:pt x="587" y="4230"/>
                    </a:cubicBezTo>
                    <a:cubicBezTo>
                      <a:pt x="450" y="4173"/>
                      <a:pt x="244" y="4000"/>
                      <a:pt x="147" y="3850"/>
                    </a:cubicBezTo>
                    <a:cubicBezTo>
                      <a:pt x="50" y="3700"/>
                      <a:pt x="0" y="3487"/>
                      <a:pt x="7" y="3330"/>
                    </a:cubicBezTo>
                    <a:cubicBezTo>
                      <a:pt x="14" y="3173"/>
                      <a:pt x="57" y="2983"/>
                      <a:pt x="187" y="2910"/>
                    </a:cubicBezTo>
                    <a:cubicBezTo>
                      <a:pt x="317" y="2837"/>
                      <a:pt x="594" y="2893"/>
                      <a:pt x="787" y="2890"/>
                    </a:cubicBezTo>
                    <a:cubicBezTo>
                      <a:pt x="980" y="2887"/>
                      <a:pt x="1224" y="2930"/>
                      <a:pt x="1347" y="2890"/>
                    </a:cubicBezTo>
                    <a:cubicBezTo>
                      <a:pt x="1470" y="2850"/>
                      <a:pt x="1580" y="2710"/>
                      <a:pt x="1527" y="2650"/>
                    </a:cubicBezTo>
                    <a:cubicBezTo>
                      <a:pt x="1474" y="2590"/>
                      <a:pt x="1150" y="2583"/>
                      <a:pt x="1027" y="2530"/>
                    </a:cubicBezTo>
                    <a:cubicBezTo>
                      <a:pt x="904" y="2477"/>
                      <a:pt x="754" y="2390"/>
                      <a:pt x="787" y="2330"/>
                    </a:cubicBezTo>
                    <a:cubicBezTo>
                      <a:pt x="820" y="2270"/>
                      <a:pt x="1140" y="2227"/>
                      <a:pt x="1227" y="2170"/>
                    </a:cubicBezTo>
                    <a:cubicBezTo>
                      <a:pt x="1314" y="2113"/>
                      <a:pt x="1354" y="2047"/>
                      <a:pt x="1307" y="1990"/>
                    </a:cubicBezTo>
                    <a:cubicBezTo>
                      <a:pt x="1260" y="1933"/>
                      <a:pt x="980" y="1890"/>
                      <a:pt x="947" y="1830"/>
                    </a:cubicBezTo>
                    <a:cubicBezTo>
                      <a:pt x="914" y="1770"/>
                      <a:pt x="1094" y="1683"/>
                      <a:pt x="1107" y="1630"/>
                    </a:cubicBezTo>
                    <a:cubicBezTo>
                      <a:pt x="1120" y="1577"/>
                      <a:pt x="1074" y="1547"/>
                      <a:pt x="1027" y="1510"/>
                    </a:cubicBezTo>
                    <a:cubicBezTo>
                      <a:pt x="980" y="1473"/>
                      <a:pt x="887" y="1430"/>
                      <a:pt x="827" y="1410"/>
                    </a:cubicBezTo>
                    <a:cubicBezTo>
                      <a:pt x="767" y="1390"/>
                      <a:pt x="804" y="1387"/>
                      <a:pt x="707" y="1370"/>
                    </a:cubicBezTo>
                    <a:close/>
                  </a:path>
                </a:pathLst>
              </a:custGeom>
              <a:solidFill>
                <a:srgbClr val="FFFF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29721" name="Freeform 16"/>
              <p:cNvSpPr>
                <a:spLocks/>
              </p:cNvSpPr>
              <p:nvPr/>
            </p:nvSpPr>
            <p:spPr bwMode="auto">
              <a:xfrm>
                <a:off x="4367" y="11873"/>
                <a:ext cx="1760" cy="954"/>
              </a:xfrm>
              <a:custGeom>
                <a:avLst/>
                <a:gdLst>
                  <a:gd name="T0" fmla="*/ 273 w 1760"/>
                  <a:gd name="T1" fmla="*/ 147 h 954"/>
                  <a:gd name="T2" fmla="*/ 573 w 1760"/>
                  <a:gd name="T3" fmla="*/ 27 h 954"/>
                  <a:gd name="T4" fmla="*/ 893 w 1760"/>
                  <a:gd name="T5" fmla="*/ 27 h 954"/>
                  <a:gd name="T6" fmla="*/ 1253 w 1760"/>
                  <a:gd name="T7" fmla="*/ 187 h 954"/>
                  <a:gd name="T8" fmla="*/ 1493 w 1760"/>
                  <a:gd name="T9" fmla="*/ 347 h 954"/>
                  <a:gd name="T10" fmla="*/ 1733 w 1760"/>
                  <a:gd name="T11" fmla="*/ 587 h 954"/>
                  <a:gd name="T12" fmla="*/ 1653 w 1760"/>
                  <a:gd name="T13" fmla="*/ 907 h 954"/>
                  <a:gd name="T14" fmla="*/ 1273 w 1760"/>
                  <a:gd name="T15" fmla="*/ 807 h 954"/>
                  <a:gd name="T16" fmla="*/ 1073 w 1760"/>
                  <a:gd name="T17" fmla="*/ 927 h 954"/>
                  <a:gd name="T18" fmla="*/ 773 w 1760"/>
                  <a:gd name="T19" fmla="*/ 927 h 954"/>
                  <a:gd name="T20" fmla="*/ 393 w 1760"/>
                  <a:gd name="T21" fmla="*/ 767 h 954"/>
                  <a:gd name="T22" fmla="*/ 213 w 1760"/>
                  <a:gd name="T23" fmla="*/ 527 h 954"/>
                  <a:gd name="T24" fmla="*/ 13 w 1760"/>
                  <a:gd name="T25" fmla="*/ 187 h 954"/>
                  <a:gd name="T26" fmla="*/ 273 w 1760"/>
                  <a:gd name="T27" fmla="*/ 147 h 954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1760"/>
                  <a:gd name="T43" fmla="*/ 0 h 954"/>
                  <a:gd name="T44" fmla="*/ 1760 w 1760"/>
                  <a:gd name="T45" fmla="*/ 954 h 954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1760" h="954">
                    <a:moveTo>
                      <a:pt x="273" y="147"/>
                    </a:moveTo>
                    <a:cubicBezTo>
                      <a:pt x="366" y="120"/>
                      <a:pt x="470" y="47"/>
                      <a:pt x="573" y="27"/>
                    </a:cubicBezTo>
                    <a:cubicBezTo>
                      <a:pt x="676" y="7"/>
                      <a:pt x="780" y="0"/>
                      <a:pt x="893" y="27"/>
                    </a:cubicBezTo>
                    <a:cubicBezTo>
                      <a:pt x="1006" y="54"/>
                      <a:pt x="1153" y="134"/>
                      <a:pt x="1253" y="187"/>
                    </a:cubicBezTo>
                    <a:cubicBezTo>
                      <a:pt x="1353" y="240"/>
                      <a:pt x="1413" y="280"/>
                      <a:pt x="1493" y="347"/>
                    </a:cubicBezTo>
                    <a:cubicBezTo>
                      <a:pt x="1573" y="414"/>
                      <a:pt x="1706" y="494"/>
                      <a:pt x="1733" y="587"/>
                    </a:cubicBezTo>
                    <a:cubicBezTo>
                      <a:pt x="1760" y="680"/>
                      <a:pt x="1730" y="870"/>
                      <a:pt x="1653" y="907"/>
                    </a:cubicBezTo>
                    <a:cubicBezTo>
                      <a:pt x="1576" y="944"/>
                      <a:pt x="1370" y="804"/>
                      <a:pt x="1273" y="807"/>
                    </a:cubicBezTo>
                    <a:cubicBezTo>
                      <a:pt x="1176" y="810"/>
                      <a:pt x="1156" y="907"/>
                      <a:pt x="1073" y="927"/>
                    </a:cubicBezTo>
                    <a:cubicBezTo>
                      <a:pt x="990" y="947"/>
                      <a:pt x="886" y="954"/>
                      <a:pt x="773" y="927"/>
                    </a:cubicBezTo>
                    <a:cubicBezTo>
                      <a:pt x="660" y="900"/>
                      <a:pt x="486" y="834"/>
                      <a:pt x="393" y="767"/>
                    </a:cubicBezTo>
                    <a:cubicBezTo>
                      <a:pt x="300" y="700"/>
                      <a:pt x="276" y="624"/>
                      <a:pt x="213" y="527"/>
                    </a:cubicBezTo>
                    <a:cubicBezTo>
                      <a:pt x="150" y="430"/>
                      <a:pt x="0" y="257"/>
                      <a:pt x="13" y="187"/>
                    </a:cubicBezTo>
                    <a:cubicBezTo>
                      <a:pt x="26" y="117"/>
                      <a:pt x="180" y="174"/>
                      <a:pt x="273" y="147"/>
                    </a:cubicBezTo>
                    <a:close/>
                  </a:path>
                </a:pathLst>
              </a:custGeom>
              <a:solidFill>
                <a:srgbClr val="008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29722" name="Freeform 17"/>
              <p:cNvSpPr>
                <a:spLocks/>
              </p:cNvSpPr>
              <p:nvPr/>
            </p:nvSpPr>
            <p:spPr bwMode="auto">
              <a:xfrm>
                <a:off x="4557" y="12807"/>
                <a:ext cx="1813" cy="663"/>
              </a:xfrm>
              <a:custGeom>
                <a:avLst/>
                <a:gdLst>
                  <a:gd name="T0" fmla="*/ 43 w 1813"/>
                  <a:gd name="T1" fmla="*/ 233 h 663"/>
                  <a:gd name="T2" fmla="*/ 383 w 1813"/>
                  <a:gd name="T3" fmla="*/ 33 h 663"/>
                  <a:gd name="T4" fmla="*/ 683 w 1813"/>
                  <a:gd name="T5" fmla="*/ 33 h 663"/>
                  <a:gd name="T6" fmla="*/ 1103 w 1813"/>
                  <a:gd name="T7" fmla="*/ 113 h 663"/>
                  <a:gd name="T8" fmla="*/ 1403 w 1813"/>
                  <a:gd name="T9" fmla="*/ 253 h 663"/>
                  <a:gd name="T10" fmla="*/ 1803 w 1813"/>
                  <a:gd name="T11" fmla="*/ 533 h 663"/>
                  <a:gd name="T12" fmla="*/ 1463 w 1813"/>
                  <a:gd name="T13" fmla="*/ 633 h 663"/>
                  <a:gd name="T14" fmla="*/ 1243 w 1813"/>
                  <a:gd name="T15" fmla="*/ 493 h 663"/>
                  <a:gd name="T16" fmla="*/ 1023 w 1813"/>
                  <a:gd name="T17" fmla="*/ 653 h 663"/>
                  <a:gd name="T18" fmla="*/ 763 w 1813"/>
                  <a:gd name="T19" fmla="*/ 553 h 663"/>
                  <a:gd name="T20" fmla="*/ 463 w 1813"/>
                  <a:gd name="T21" fmla="*/ 573 h 663"/>
                  <a:gd name="T22" fmla="*/ 203 w 1813"/>
                  <a:gd name="T23" fmla="*/ 553 h 663"/>
                  <a:gd name="T24" fmla="*/ 123 w 1813"/>
                  <a:gd name="T25" fmla="*/ 453 h 663"/>
                  <a:gd name="T26" fmla="*/ 43 w 1813"/>
                  <a:gd name="T27" fmla="*/ 233 h 663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1813"/>
                  <a:gd name="T43" fmla="*/ 0 h 663"/>
                  <a:gd name="T44" fmla="*/ 1813 w 1813"/>
                  <a:gd name="T45" fmla="*/ 663 h 663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1813" h="663">
                    <a:moveTo>
                      <a:pt x="43" y="233"/>
                    </a:moveTo>
                    <a:cubicBezTo>
                      <a:pt x="86" y="163"/>
                      <a:pt x="276" y="66"/>
                      <a:pt x="383" y="33"/>
                    </a:cubicBezTo>
                    <a:cubicBezTo>
                      <a:pt x="490" y="0"/>
                      <a:pt x="563" y="20"/>
                      <a:pt x="683" y="33"/>
                    </a:cubicBezTo>
                    <a:cubicBezTo>
                      <a:pt x="803" y="46"/>
                      <a:pt x="983" y="76"/>
                      <a:pt x="1103" y="113"/>
                    </a:cubicBezTo>
                    <a:cubicBezTo>
                      <a:pt x="1223" y="150"/>
                      <a:pt x="1286" y="183"/>
                      <a:pt x="1403" y="253"/>
                    </a:cubicBezTo>
                    <a:cubicBezTo>
                      <a:pt x="1520" y="323"/>
                      <a:pt x="1793" y="470"/>
                      <a:pt x="1803" y="533"/>
                    </a:cubicBezTo>
                    <a:cubicBezTo>
                      <a:pt x="1813" y="596"/>
                      <a:pt x="1556" y="640"/>
                      <a:pt x="1463" y="633"/>
                    </a:cubicBezTo>
                    <a:cubicBezTo>
                      <a:pt x="1370" y="626"/>
                      <a:pt x="1316" y="490"/>
                      <a:pt x="1243" y="493"/>
                    </a:cubicBezTo>
                    <a:cubicBezTo>
                      <a:pt x="1170" y="496"/>
                      <a:pt x="1103" y="643"/>
                      <a:pt x="1023" y="653"/>
                    </a:cubicBezTo>
                    <a:cubicBezTo>
                      <a:pt x="943" y="663"/>
                      <a:pt x="856" y="566"/>
                      <a:pt x="763" y="553"/>
                    </a:cubicBezTo>
                    <a:cubicBezTo>
                      <a:pt x="670" y="540"/>
                      <a:pt x="556" y="573"/>
                      <a:pt x="463" y="573"/>
                    </a:cubicBezTo>
                    <a:cubicBezTo>
                      <a:pt x="370" y="573"/>
                      <a:pt x="260" y="573"/>
                      <a:pt x="203" y="553"/>
                    </a:cubicBezTo>
                    <a:cubicBezTo>
                      <a:pt x="146" y="533"/>
                      <a:pt x="153" y="496"/>
                      <a:pt x="123" y="453"/>
                    </a:cubicBezTo>
                    <a:cubicBezTo>
                      <a:pt x="93" y="410"/>
                      <a:pt x="0" y="303"/>
                      <a:pt x="43" y="233"/>
                    </a:cubicBezTo>
                    <a:close/>
                  </a:path>
                </a:pathLst>
              </a:custGeom>
              <a:solidFill>
                <a:srgbClr val="99CC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IN"/>
              </a:p>
            </p:txBody>
          </p:sp>
        </p:grpSp>
        <p:sp>
          <p:nvSpPr>
            <p:cNvPr id="29706" name="Freeform 18"/>
            <p:cNvSpPr>
              <a:spLocks/>
            </p:cNvSpPr>
            <p:nvPr/>
          </p:nvSpPr>
          <p:spPr bwMode="auto">
            <a:xfrm>
              <a:off x="1493" y="10270"/>
              <a:ext cx="1157" cy="1447"/>
            </a:xfrm>
            <a:custGeom>
              <a:avLst/>
              <a:gdLst>
                <a:gd name="T0" fmla="*/ 0 w 3537"/>
                <a:gd name="T1" fmla="*/ 0 h 4287"/>
                <a:gd name="T2" fmla="*/ 0 w 3537"/>
                <a:gd name="T3" fmla="*/ 0 h 4287"/>
                <a:gd name="T4" fmla="*/ 0 w 3537"/>
                <a:gd name="T5" fmla="*/ 0 h 4287"/>
                <a:gd name="T6" fmla="*/ 0 w 3537"/>
                <a:gd name="T7" fmla="*/ 0 h 4287"/>
                <a:gd name="T8" fmla="*/ 0 w 3537"/>
                <a:gd name="T9" fmla="*/ 0 h 4287"/>
                <a:gd name="T10" fmla="*/ 0 w 3537"/>
                <a:gd name="T11" fmla="*/ 0 h 4287"/>
                <a:gd name="T12" fmla="*/ 0 w 3537"/>
                <a:gd name="T13" fmla="*/ 0 h 4287"/>
                <a:gd name="T14" fmla="*/ 0 w 3537"/>
                <a:gd name="T15" fmla="*/ 0 h 4287"/>
                <a:gd name="T16" fmla="*/ 0 w 3537"/>
                <a:gd name="T17" fmla="*/ 0 h 4287"/>
                <a:gd name="T18" fmla="*/ 0 w 3537"/>
                <a:gd name="T19" fmla="*/ 0 h 4287"/>
                <a:gd name="T20" fmla="*/ 0 w 3537"/>
                <a:gd name="T21" fmla="*/ 0 h 4287"/>
                <a:gd name="T22" fmla="*/ 0 w 3537"/>
                <a:gd name="T23" fmla="*/ 0 h 4287"/>
                <a:gd name="T24" fmla="*/ 0 w 3537"/>
                <a:gd name="T25" fmla="*/ 0 h 4287"/>
                <a:gd name="T26" fmla="*/ 0 w 3537"/>
                <a:gd name="T27" fmla="*/ 0 h 4287"/>
                <a:gd name="T28" fmla="*/ 0 w 3537"/>
                <a:gd name="T29" fmla="*/ 0 h 4287"/>
                <a:gd name="T30" fmla="*/ 0 w 3537"/>
                <a:gd name="T31" fmla="*/ 0 h 4287"/>
                <a:gd name="T32" fmla="*/ 0 w 3537"/>
                <a:gd name="T33" fmla="*/ 0 h 4287"/>
                <a:gd name="T34" fmla="*/ 0 w 3537"/>
                <a:gd name="T35" fmla="*/ 0 h 4287"/>
                <a:gd name="T36" fmla="*/ 0 w 3537"/>
                <a:gd name="T37" fmla="*/ 0 h 4287"/>
                <a:gd name="T38" fmla="*/ 0 w 3537"/>
                <a:gd name="T39" fmla="*/ 0 h 4287"/>
                <a:gd name="T40" fmla="*/ 0 w 3537"/>
                <a:gd name="T41" fmla="*/ 0 h 4287"/>
                <a:gd name="T42" fmla="*/ 0 w 3537"/>
                <a:gd name="T43" fmla="*/ 0 h 4287"/>
                <a:gd name="T44" fmla="*/ 0 w 3537"/>
                <a:gd name="T45" fmla="*/ 0 h 4287"/>
                <a:gd name="T46" fmla="*/ 0 w 3537"/>
                <a:gd name="T47" fmla="*/ 0 h 4287"/>
                <a:gd name="T48" fmla="*/ 0 w 3537"/>
                <a:gd name="T49" fmla="*/ 0 h 4287"/>
                <a:gd name="T50" fmla="*/ 0 w 3537"/>
                <a:gd name="T51" fmla="*/ 0 h 4287"/>
                <a:gd name="T52" fmla="*/ 0 w 3537"/>
                <a:gd name="T53" fmla="*/ 0 h 4287"/>
                <a:gd name="T54" fmla="*/ 0 w 3537"/>
                <a:gd name="T55" fmla="*/ 0 h 4287"/>
                <a:gd name="T56" fmla="*/ 0 w 3537"/>
                <a:gd name="T57" fmla="*/ 0 h 4287"/>
                <a:gd name="T58" fmla="*/ 0 w 3537"/>
                <a:gd name="T59" fmla="*/ 0 h 4287"/>
                <a:gd name="T60" fmla="*/ 0 w 3537"/>
                <a:gd name="T61" fmla="*/ 0 h 4287"/>
                <a:gd name="T62" fmla="*/ 0 w 3537"/>
                <a:gd name="T63" fmla="*/ 0 h 4287"/>
                <a:gd name="T64" fmla="*/ 0 w 3537"/>
                <a:gd name="T65" fmla="*/ 0 h 4287"/>
                <a:gd name="T66" fmla="*/ 0 w 3537"/>
                <a:gd name="T67" fmla="*/ 0 h 4287"/>
                <a:gd name="T68" fmla="*/ 0 w 3537"/>
                <a:gd name="T69" fmla="*/ 0 h 4287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3537"/>
                <a:gd name="T106" fmla="*/ 0 h 4287"/>
                <a:gd name="T107" fmla="*/ 3537 w 3537"/>
                <a:gd name="T108" fmla="*/ 4287 h 4287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3537" h="4287">
                  <a:moveTo>
                    <a:pt x="707" y="1370"/>
                  </a:moveTo>
                  <a:cubicBezTo>
                    <a:pt x="610" y="1353"/>
                    <a:pt x="337" y="1360"/>
                    <a:pt x="247" y="1310"/>
                  </a:cubicBezTo>
                  <a:cubicBezTo>
                    <a:pt x="157" y="1260"/>
                    <a:pt x="180" y="1153"/>
                    <a:pt x="167" y="1070"/>
                  </a:cubicBezTo>
                  <a:cubicBezTo>
                    <a:pt x="154" y="987"/>
                    <a:pt x="154" y="910"/>
                    <a:pt x="167" y="810"/>
                  </a:cubicBezTo>
                  <a:cubicBezTo>
                    <a:pt x="180" y="710"/>
                    <a:pt x="180" y="570"/>
                    <a:pt x="247" y="470"/>
                  </a:cubicBezTo>
                  <a:cubicBezTo>
                    <a:pt x="314" y="370"/>
                    <a:pt x="474" y="267"/>
                    <a:pt x="567" y="210"/>
                  </a:cubicBezTo>
                  <a:cubicBezTo>
                    <a:pt x="660" y="153"/>
                    <a:pt x="724" y="157"/>
                    <a:pt x="807" y="130"/>
                  </a:cubicBezTo>
                  <a:cubicBezTo>
                    <a:pt x="890" y="103"/>
                    <a:pt x="874" y="67"/>
                    <a:pt x="1067" y="50"/>
                  </a:cubicBezTo>
                  <a:cubicBezTo>
                    <a:pt x="1260" y="33"/>
                    <a:pt x="1704" y="13"/>
                    <a:pt x="1967" y="30"/>
                  </a:cubicBezTo>
                  <a:cubicBezTo>
                    <a:pt x="2230" y="47"/>
                    <a:pt x="2417" y="0"/>
                    <a:pt x="2647" y="150"/>
                  </a:cubicBezTo>
                  <a:cubicBezTo>
                    <a:pt x="2877" y="300"/>
                    <a:pt x="3210" y="643"/>
                    <a:pt x="3347" y="930"/>
                  </a:cubicBezTo>
                  <a:cubicBezTo>
                    <a:pt x="3484" y="1217"/>
                    <a:pt x="3437" y="1563"/>
                    <a:pt x="3467" y="1870"/>
                  </a:cubicBezTo>
                  <a:cubicBezTo>
                    <a:pt x="3497" y="2177"/>
                    <a:pt x="3537" y="2513"/>
                    <a:pt x="3527" y="2770"/>
                  </a:cubicBezTo>
                  <a:cubicBezTo>
                    <a:pt x="3517" y="3027"/>
                    <a:pt x="3527" y="3260"/>
                    <a:pt x="3407" y="3410"/>
                  </a:cubicBezTo>
                  <a:cubicBezTo>
                    <a:pt x="3287" y="3560"/>
                    <a:pt x="2967" y="3603"/>
                    <a:pt x="2807" y="3670"/>
                  </a:cubicBezTo>
                  <a:cubicBezTo>
                    <a:pt x="2647" y="3737"/>
                    <a:pt x="2570" y="3757"/>
                    <a:pt x="2447" y="3810"/>
                  </a:cubicBezTo>
                  <a:cubicBezTo>
                    <a:pt x="2324" y="3863"/>
                    <a:pt x="2187" y="3947"/>
                    <a:pt x="2067" y="3990"/>
                  </a:cubicBezTo>
                  <a:cubicBezTo>
                    <a:pt x="1947" y="4033"/>
                    <a:pt x="1910" y="4037"/>
                    <a:pt x="1727" y="4070"/>
                  </a:cubicBezTo>
                  <a:cubicBezTo>
                    <a:pt x="1544" y="4103"/>
                    <a:pt x="1157" y="4163"/>
                    <a:pt x="967" y="4190"/>
                  </a:cubicBezTo>
                  <a:cubicBezTo>
                    <a:pt x="777" y="4217"/>
                    <a:pt x="724" y="4287"/>
                    <a:pt x="587" y="4230"/>
                  </a:cubicBezTo>
                  <a:cubicBezTo>
                    <a:pt x="450" y="4173"/>
                    <a:pt x="244" y="4000"/>
                    <a:pt x="147" y="3850"/>
                  </a:cubicBezTo>
                  <a:cubicBezTo>
                    <a:pt x="50" y="3700"/>
                    <a:pt x="0" y="3487"/>
                    <a:pt x="7" y="3330"/>
                  </a:cubicBezTo>
                  <a:cubicBezTo>
                    <a:pt x="14" y="3173"/>
                    <a:pt x="57" y="2983"/>
                    <a:pt x="187" y="2910"/>
                  </a:cubicBezTo>
                  <a:cubicBezTo>
                    <a:pt x="317" y="2837"/>
                    <a:pt x="594" y="2893"/>
                    <a:pt x="787" y="2890"/>
                  </a:cubicBezTo>
                  <a:cubicBezTo>
                    <a:pt x="980" y="2887"/>
                    <a:pt x="1224" y="2930"/>
                    <a:pt x="1347" y="2890"/>
                  </a:cubicBezTo>
                  <a:cubicBezTo>
                    <a:pt x="1470" y="2850"/>
                    <a:pt x="1580" y="2710"/>
                    <a:pt x="1527" y="2650"/>
                  </a:cubicBezTo>
                  <a:cubicBezTo>
                    <a:pt x="1474" y="2590"/>
                    <a:pt x="1150" y="2583"/>
                    <a:pt x="1027" y="2530"/>
                  </a:cubicBezTo>
                  <a:cubicBezTo>
                    <a:pt x="904" y="2477"/>
                    <a:pt x="754" y="2390"/>
                    <a:pt x="787" y="2330"/>
                  </a:cubicBezTo>
                  <a:cubicBezTo>
                    <a:pt x="820" y="2270"/>
                    <a:pt x="1140" y="2227"/>
                    <a:pt x="1227" y="2170"/>
                  </a:cubicBezTo>
                  <a:cubicBezTo>
                    <a:pt x="1314" y="2113"/>
                    <a:pt x="1354" y="2047"/>
                    <a:pt x="1307" y="1990"/>
                  </a:cubicBezTo>
                  <a:cubicBezTo>
                    <a:pt x="1260" y="1933"/>
                    <a:pt x="980" y="1890"/>
                    <a:pt x="947" y="1830"/>
                  </a:cubicBezTo>
                  <a:cubicBezTo>
                    <a:pt x="914" y="1770"/>
                    <a:pt x="1094" y="1683"/>
                    <a:pt x="1107" y="1630"/>
                  </a:cubicBezTo>
                  <a:cubicBezTo>
                    <a:pt x="1120" y="1577"/>
                    <a:pt x="1074" y="1547"/>
                    <a:pt x="1027" y="1510"/>
                  </a:cubicBezTo>
                  <a:cubicBezTo>
                    <a:pt x="980" y="1473"/>
                    <a:pt x="887" y="1430"/>
                    <a:pt x="827" y="1410"/>
                  </a:cubicBezTo>
                  <a:cubicBezTo>
                    <a:pt x="767" y="1390"/>
                    <a:pt x="804" y="1387"/>
                    <a:pt x="707" y="1370"/>
                  </a:cubicBez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29707" name="Freeform 19"/>
            <p:cNvSpPr>
              <a:spLocks/>
            </p:cNvSpPr>
            <p:nvPr/>
          </p:nvSpPr>
          <p:spPr bwMode="auto">
            <a:xfrm>
              <a:off x="747" y="10183"/>
              <a:ext cx="470" cy="504"/>
            </a:xfrm>
            <a:custGeom>
              <a:avLst/>
              <a:gdLst>
                <a:gd name="T0" fmla="*/ 0 w 1910"/>
                <a:gd name="T1" fmla="*/ 0 h 1604"/>
                <a:gd name="T2" fmla="*/ 0 w 1910"/>
                <a:gd name="T3" fmla="*/ 0 h 1604"/>
                <a:gd name="T4" fmla="*/ 0 w 1910"/>
                <a:gd name="T5" fmla="*/ 0 h 1604"/>
                <a:gd name="T6" fmla="*/ 0 w 1910"/>
                <a:gd name="T7" fmla="*/ 0 h 1604"/>
                <a:gd name="T8" fmla="*/ 0 w 1910"/>
                <a:gd name="T9" fmla="*/ 0 h 1604"/>
                <a:gd name="T10" fmla="*/ 0 w 1910"/>
                <a:gd name="T11" fmla="*/ 0 h 1604"/>
                <a:gd name="T12" fmla="*/ 0 w 1910"/>
                <a:gd name="T13" fmla="*/ 0 h 1604"/>
                <a:gd name="T14" fmla="*/ 0 w 1910"/>
                <a:gd name="T15" fmla="*/ 0 h 1604"/>
                <a:gd name="T16" fmla="*/ 0 w 1910"/>
                <a:gd name="T17" fmla="*/ 0 h 1604"/>
                <a:gd name="T18" fmla="*/ 0 w 1910"/>
                <a:gd name="T19" fmla="*/ 0 h 1604"/>
                <a:gd name="T20" fmla="*/ 0 w 1910"/>
                <a:gd name="T21" fmla="*/ 0 h 1604"/>
                <a:gd name="T22" fmla="*/ 0 w 1910"/>
                <a:gd name="T23" fmla="*/ 0 h 1604"/>
                <a:gd name="T24" fmla="*/ 0 w 1910"/>
                <a:gd name="T25" fmla="*/ 0 h 1604"/>
                <a:gd name="T26" fmla="*/ 0 w 1910"/>
                <a:gd name="T27" fmla="*/ 0 h 1604"/>
                <a:gd name="T28" fmla="*/ 0 w 1910"/>
                <a:gd name="T29" fmla="*/ 0 h 1604"/>
                <a:gd name="T30" fmla="*/ 0 w 1910"/>
                <a:gd name="T31" fmla="*/ 0 h 1604"/>
                <a:gd name="T32" fmla="*/ 0 w 1910"/>
                <a:gd name="T33" fmla="*/ 0 h 1604"/>
                <a:gd name="T34" fmla="*/ 0 w 1910"/>
                <a:gd name="T35" fmla="*/ 0 h 1604"/>
                <a:gd name="T36" fmla="*/ 0 w 1910"/>
                <a:gd name="T37" fmla="*/ 0 h 1604"/>
                <a:gd name="T38" fmla="*/ 0 w 1910"/>
                <a:gd name="T39" fmla="*/ 0 h 1604"/>
                <a:gd name="T40" fmla="*/ 0 w 1910"/>
                <a:gd name="T41" fmla="*/ 0 h 1604"/>
                <a:gd name="T42" fmla="*/ 0 w 1910"/>
                <a:gd name="T43" fmla="*/ 0 h 1604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910"/>
                <a:gd name="T67" fmla="*/ 0 h 1604"/>
                <a:gd name="T68" fmla="*/ 1910 w 1910"/>
                <a:gd name="T69" fmla="*/ 1604 h 1604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910" h="1604">
                  <a:moveTo>
                    <a:pt x="693" y="177"/>
                  </a:moveTo>
                  <a:cubicBezTo>
                    <a:pt x="826" y="210"/>
                    <a:pt x="1066" y="187"/>
                    <a:pt x="1193" y="217"/>
                  </a:cubicBezTo>
                  <a:cubicBezTo>
                    <a:pt x="1320" y="247"/>
                    <a:pt x="1436" y="294"/>
                    <a:pt x="1453" y="357"/>
                  </a:cubicBezTo>
                  <a:cubicBezTo>
                    <a:pt x="1470" y="420"/>
                    <a:pt x="1300" y="537"/>
                    <a:pt x="1293" y="597"/>
                  </a:cubicBezTo>
                  <a:cubicBezTo>
                    <a:pt x="1286" y="657"/>
                    <a:pt x="1346" y="677"/>
                    <a:pt x="1413" y="717"/>
                  </a:cubicBezTo>
                  <a:cubicBezTo>
                    <a:pt x="1480" y="757"/>
                    <a:pt x="1700" y="797"/>
                    <a:pt x="1693" y="837"/>
                  </a:cubicBezTo>
                  <a:cubicBezTo>
                    <a:pt x="1686" y="877"/>
                    <a:pt x="1460" y="907"/>
                    <a:pt x="1373" y="957"/>
                  </a:cubicBezTo>
                  <a:cubicBezTo>
                    <a:pt x="1286" y="1007"/>
                    <a:pt x="1153" y="1074"/>
                    <a:pt x="1173" y="1137"/>
                  </a:cubicBezTo>
                  <a:cubicBezTo>
                    <a:pt x="1193" y="1200"/>
                    <a:pt x="1376" y="1290"/>
                    <a:pt x="1493" y="1337"/>
                  </a:cubicBezTo>
                  <a:cubicBezTo>
                    <a:pt x="1610" y="1384"/>
                    <a:pt x="1836" y="1377"/>
                    <a:pt x="1873" y="1417"/>
                  </a:cubicBezTo>
                  <a:cubicBezTo>
                    <a:pt x="1910" y="1457"/>
                    <a:pt x="1780" y="1550"/>
                    <a:pt x="1713" y="1577"/>
                  </a:cubicBezTo>
                  <a:cubicBezTo>
                    <a:pt x="1646" y="1604"/>
                    <a:pt x="1566" y="1577"/>
                    <a:pt x="1473" y="1577"/>
                  </a:cubicBezTo>
                  <a:cubicBezTo>
                    <a:pt x="1380" y="1577"/>
                    <a:pt x="1266" y="1577"/>
                    <a:pt x="1153" y="1577"/>
                  </a:cubicBezTo>
                  <a:cubicBezTo>
                    <a:pt x="1040" y="1577"/>
                    <a:pt x="890" y="1577"/>
                    <a:pt x="793" y="1577"/>
                  </a:cubicBezTo>
                  <a:cubicBezTo>
                    <a:pt x="696" y="1577"/>
                    <a:pt x="663" y="1594"/>
                    <a:pt x="573" y="1577"/>
                  </a:cubicBezTo>
                  <a:cubicBezTo>
                    <a:pt x="483" y="1560"/>
                    <a:pt x="333" y="1577"/>
                    <a:pt x="253" y="1477"/>
                  </a:cubicBezTo>
                  <a:cubicBezTo>
                    <a:pt x="173" y="1377"/>
                    <a:pt x="90" y="1107"/>
                    <a:pt x="93" y="977"/>
                  </a:cubicBezTo>
                  <a:cubicBezTo>
                    <a:pt x="96" y="847"/>
                    <a:pt x="283" y="810"/>
                    <a:pt x="273" y="697"/>
                  </a:cubicBezTo>
                  <a:cubicBezTo>
                    <a:pt x="263" y="584"/>
                    <a:pt x="66" y="404"/>
                    <a:pt x="33" y="297"/>
                  </a:cubicBezTo>
                  <a:cubicBezTo>
                    <a:pt x="0" y="190"/>
                    <a:pt x="13" y="104"/>
                    <a:pt x="73" y="57"/>
                  </a:cubicBezTo>
                  <a:cubicBezTo>
                    <a:pt x="133" y="10"/>
                    <a:pt x="290" y="0"/>
                    <a:pt x="393" y="17"/>
                  </a:cubicBezTo>
                  <a:cubicBezTo>
                    <a:pt x="496" y="34"/>
                    <a:pt x="560" y="144"/>
                    <a:pt x="693" y="177"/>
                  </a:cubicBez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29708" name="Freeform 20"/>
            <p:cNvSpPr>
              <a:spLocks/>
            </p:cNvSpPr>
            <p:nvPr/>
          </p:nvSpPr>
          <p:spPr bwMode="auto">
            <a:xfrm>
              <a:off x="8525" y="13430"/>
              <a:ext cx="1105" cy="1427"/>
            </a:xfrm>
            <a:custGeom>
              <a:avLst/>
              <a:gdLst>
                <a:gd name="T0" fmla="*/ 0 w 3537"/>
                <a:gd name="T1" fmla="*/ 0 h 4287"/>
                <a:gd name="T2" fmla="*/ 0 w 3537"/>
                <a:gd name="T3" fmla="*/ 0 h 4287"/>
                <a:gd name="T4" fmla="*/ 0 w 3537"/>
                <a:gd name="T5" fmla="*/ 0 h 4287"/>
                <a:gd name="T6" fmla="*/ 0 w 3537"/>
                <a:gd name="T7" fmla="*/ 0 h 4287"/>
                <a:gd name="T8" fmla="*/ 0 w 3537"/>
                <a:gd name="T9" fmla="*/ 0 h 4287"/>
                <a:gd name="T10" fmla="*/ 0 w 3537"/>
                <a:gd name="T11" fmla="*/ 0 h 4287"/>
                <a:gd name="T12" fmla="*/ 0 w 3537"/>
                <a:gd name="T13" fmla="*/ 0 h 4287"/>
                <a:gd name="T14" fmla="*/ 0 w 3537"/>
                <a:gd name="T15" fmla="*/ 0 h 4287"/>
                <a:gd name="T16" fmla="*/ 0 w 3537"/>
                <a:gd name="T17" fmla="*/ 0 h 4287"/>
                <a:gd name="T18" fmla="*/ 0 w 3537"/>
                <a:gd name="T19" fmla="*/ 0 h 4287"/>
                <a:gd name="T20" fmla="*/ 0 w 3537"/>
                <a:gd name="T21" fmla="*/ 0 h 4287"/>
                <a:gd name="T22" fmla="*/ 0 w 3537"/>
                <a:gd name="T23" fmla="*/ 0 h 4287"/>
                <a:gd name="T24" fmla="*/ 0 w 3537"/>
                <a:gd name="T25" fmla="*/ 0 h 4287"/>
                <a:gd name="T26" fmla="*/ 0 w 3537"/>
                <a:gd name="T27" fmla="*/ 0 h 4287"/>
                <a:gd name="T28" fmla="*/ 0 w 3537"/>
                <a:gd name="T29" fmla="*/ 0 h 4287"/>
                <a:gd name="T30" fmla="*/ 0 w 3537"/>
                <a:gd name="T31" fmla="*/ 0 h 4287"/>
                <a:gd name="T32" fmla="*/ 0 w 3537"/>
                <a:gd name="T33" fmla="*/ 0 h 4287"/>
                <a:gd name="T34" fmla="*/ 0 w 3537"/>
                <a:gd name="T35" fmla="*/ 0 h 4287"/>
                <a:gd name="T36" fmla="*/ 0 w 3537"/>
                <a:gd name="T37" fmla="*/ 0 h 4287"/>
                <a:gd name="T38" fmla="*/ 0 w 3537"/>
                <a:gd name="T39" fmla="*/ 0 h 4287"/>
                <a:gd name="T40" fmla="*/ 0 w 3537"/>
                <a:gd name="T41" fmla="*/ 0 h 4287"/>
                <a:gd name="T42" fmla="*/ 0 w 3537"/>
                <a:gd name="T43" fmla="*/ 0 h 4287"/>
                <a:gd name="T44" fmla="*/ 0 w 3537"/>
                <a:gd name="T45" fmla="*/ 0 h 4287"/>
                <a:gd name="T46" fmla="*/ 0 w 3537"/>
                <a:gd name="T47" fmla="*/ 0 h 4287"/>
                <a:gd name="T48" fmla="*/ 0 w 3537"/>
                <a:gd name="T49" fmla="*/ 0 h 4287"/>
                <a:gd name="T50" fmla="*/ 0 w 3537"/>
                <a:gd name="T51" fmla="*/ 0 h 4287"/>
                <a:gd name="T52" fmla="*/ 0 w 3537"/>
                <a:gd name="T53" fmla="*/ 0 h 4287"/>
                <a:gd name="T54" fmla="*/ 0 w 3537"/>
                <a:gd name="T55" fmla="*/ 0 h 4287"/>
                <a:gd name="T56" fmla="*/ 0 w 3537"/>
                <a:gd name="T57" fmla="*/ 0 h 4287"/>
                <a:gd name="T58" fmla="*/ 0 w 3537"/>
                <a:gd name="T59" fmla="*/ 0 h 4287"/>
                <a:gd name="T60" fmla="*/ 0 w 3537"/>
                <a:gd name="T61" fmla="*/ 0 h 4287"/>
                <a:gd name="T62" fmla="*/ 0 w 3537"/>
                <a:gd name="T63" fmla="*/ 0 h 4287"/>
                <a:gd name="T64" fmla="*/ 0 w 3537"/>
                <a:gd name="T65" fmla="*/ 0 h 4287"/>
                <a:gd name="T66" fmla="*/ 0 w 3537"/>
                <a:gd name="T67" fmla="*/ 0 h 4287"/>
                <a:gd name="T68" fmla="*/ 0 w 3537"/>
                <a:gd name="T69" fmla="*/ 0 h 4287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3537"/>
                <a:gd name="T106" fmla="*/ 0 h 4287"/>
                <a:gd name="T107" fmla="*/ 3537 w 3537"/>
                <a:gd name="T108" fmla="*/ 4287 h 4287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3537" h="4287">
                  <a:moveTo>
                    <a:pt x="707" y="1370"/>
                  </a:moveTo>
                  <a:cubicBezTo>
                    <a:pt x="610" y="1353"/>
                    <a:pt x="337" y="1360"/>
                    <a:pt x="247" y="1310"/>
                  </a:cubicBezTo>
                  <a:cubicBezTo>
                    <a:pt x="157" y="1260"/>
                    <a:pt x="180" y="1153"/>
                    <a:pt x="167" y="1070"/>
                  </a:cubicBezTo>
                  <a:cubicBezTo>
                    <a:pt x="154" y="987"/>
                    <a:pt x="154" y="910"/>
                    <a:pt x="167" y="810"/>
                  </a:cubicBezTo>
                  <a:cubicBezTo>
                    <a:pt x="180" y="710"/>
                    <a:pt x="180" y="570"/>
                    <a:pt x="247" y="470"/>
                  </a:cubicBezTo>
                  <a:cubicBezTo>
                    <a:pt x="314" y="370"/>
                    <a:pt x="474" y="267"/>
                    <a:pt x="567" y="210"/>
                  </a:cubicBezTo>
                  <a:cubicBezTo>
                    <a:pt x="660" y="153"/>
                    <a:pt x="724" y="157"/>
                    <a:pt x="807" y="130"/>
                  </a:cubicBezTo>
                  <a:cubicBezTo>
                    <a:pt x="890" y="103"/>
                    <a:pt x="874" y="67"/>
                    <a:pt x="1067" y="50"/>
                  </a:cubicBezTo>
                  <a:cubicBezTo>
                    <a:pt x="1260" y="33"/>
                    <a:pt x="1704" y="13"/>
                    <a:pt x="1967" y="30"/>
                  </a:cubicBezTo>
                  <a:cubicBezTo>
                    <a:pt x="2230" y="47"/>
                    <a:pt x="2417" y="0"/>
                    <a:pt x="2647" y="150"/>
                  </a:cubicBezTo>
                  <a:cubicBezTo>
                    <a:pt x="2877" y="300"/>
                    <a:pt x="3210" y="643"/>
                    <a:pt x="3347" y="930"/>
                  </a:cubicBezTo>
                  <a:cubicBezTo>
                    <a:pt x="3484" y="1217"/>
                    <a:pt x="3437" y="1563"/>
                    <a:pt x="3467" y="1870"/>
                  </a:cubicBezTo>
                  <a:cubicBezTo>
                    <a:pt x="3497" y="2177"/>
                    <a:pt x="3537" y="2513"/>
                    <a:pt x="3527" y="2770"/>
                  </a:cubicBezTo>
                  <a:cubicBezTo>
                    <a:pt x="3517" y="3027"/>
                    <a:pt x="3527" y="3260"/>
                    <a:pt x="3407" y="3410"/>
                  </a:cubicBezTo>
                  <a:cubicBezTo>
                    <a:pt x="3287" y="3560"/>
                    <a:pt x="2967" y="3603"/>
                    <a:pt x="2807" y="3670"/>
                  </a:cubicBezTo>
                  <a:cubicBezTo>
                    <a:pt x="2647" y="3737"/>
                    <a:pt x="2570" y="3757"/>
                    <a:pt x="2447" y="3810"/>
                  </a:cubicBezTo>
                  <a:cubicBezTo>
                    <a:pt x="2324" y="3863"/>
                    <a:pt x="2187" y="3947"/>
                    <a:pt x="2067" y="3990"/>
                  </a:cubicBezTo>
                  <a:cubicBezTo>
                    <a:pt x="1947" y="4033"/>
                    <a:pt x="1910" y="4037"/>
                    <a:pt x="1727" y="4070"/>
                  </a:cubicBezTo>
                  <a:cubicBezTo>
                    <a:pt x="1544" y="4103"/>
                    <a:pt x="1157" y="4163"/>
                    <a:pt x="967" y="4190"/>
                  </a:cubicBezTo>
                  <a:cubicBezTo>
                    <a:pt x="777" y="4217"/>
                    <a:pt x="724" y="4287"/>
                    <a:pt x="587" y="4230"/>
                  </a:cubicBezTo>
                  <a:cubicBezTo>
                    <a:pt x="450" y="4173"/>
                    <a:pt x="244" y="4000"/>
                    <a:pt x="147" y="3850"/>
                  </a:cubicBezTo>
                  <a:cubicBezTo>
                    <a:pt x="50" y="3700"/>
                    <a:pt x="0" y="3487"/>
                    <a:pt x="7" y="3330"/>
                  </a:cubicBezTo>
                  <a:cubicBezTo>
                    <a:pt x="14" y="3173"/>
                    <a:pt x="57" y="2983"/>
                    <a:pt x="187" y="2910"/>
                  </a:cubicBezTo>
                  <a:cubicBezTo>
                    <a:pt x="317" y="2837"/>
                    <a:pt x="594" y="2893"/>
                    <a:pt x="787" y="2890"/>
                  </a:cubicBezTo>
                  <a:cubicBezTo>
                    <a:pt x="980" y="2887"/>
                    <a:pt x="1224" y="2930"/>
                    <a:pt x="1347" y="2890"/>
                  </a:cubicBezTo>
                  <a:cubicBezTo>
                    <a:pt x="1470" y="2850"/>
                    <a:pt x="1580" y="2710"/>
                    <a:pt x="1527" y="2650"/>
                  </a:cubicBezTo>
                  <a:cubicBezTo>
                    <a:pt x="1474" y="2590"/>
                    <a:pt x="1150" y="2583"/>
                    <a:pt x="1027" y="2530"/>
                  </a:cubicBezTo>
                  <a:cubicBezTo>
                    <a:pt x="904" y="2477"/>
                    <a:pt x="754" y="2390"/>
                    <a:pt x="787" y="2330"/>
                  </a:cubicBezTo>
                  <a:cubicBezTo>
                    <a:pt x="820" y="2270"/>
                    <a:pt x="1140" y="2227"/>
                    <a:pt x="1227" y="2170"/>
                  </a:cubicBezTo>
                  <a:cubicBezTo>
                    <a:pt x="1314" y="2113"/>
                    <a:pt x="1354" y="2047"/>
                    <a:pt x="1307" y="1990"/>
                  </a:cubicBezTo>
                  <a:cubicBezTo>
                    <a:pt x="1260" y="1933"/>
                    <a:pt x="980" y="1890"/>
                    <a:pt x="947" y="1830"/>
                  </a:cubicBezTo>
                  <a:cubicBezTo>
                    <a:pt x="914" y="1770"/>
                    <a:pt x="1094" y="1683"/>
                    <a:pt x="1107" y="1630"/>
                  </a:cubicBezTo>
                  <a:cubicBezTo>
                    <a:pt x="1120" y="1577"/>
                    <a:pt x="1074" y="1547"/>
                    <a:pt x="1027" y="1510"/>
                  </a:cubicBezTo>
                  <a:cubicBezTo>
                    <a:pt x="980" y="1473"/>
                    <a:pt x="887" y="1430"/>
                    <a:pt x="827" y="1410"/>
                  </a:cubicBezTo>
                  <a:cubicBezTo>
                    <a:pt x="767" y="1390"/>
                    <a:pt x="804" y="1387"/>
                    <a:pt x="707" y="1370"/>
                  </a:cubicBez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29709" name="Freeform 21"/>
            <p:cNvSpPr>
              <a:spLocks/>
            </p:cNvSpPr>
            <p:nvPr/>
          </p:nvSpPr>
          <p:spPr bwMode="auto">
            <a:xfrm>
              <a:off x="7307" y="13804"/>
              <a:ext cx="550" cy="317"/>
            </a:xfrm>
            <a:custGeom>
              <a:avLst/>
              <a:gdLst>
                <a:gd name="T0" fmla="*/ 0 w 1760"/>
                <a:gd name="T1" fmla="*/ 0 h 954"/>
                <a:gd name="T2" fmla="*/ 0 w 1760"/>
                <a:gd name="T3" fmla="*/ 0 h 954"/>
                <a:gd name="T4" fmla="*/ 0 w 1760"/>
                <a:gd name="T5" fmla="*/ 0 h 954"/>
                <a:gd name="T6" fmla="*/ 0 w 1760"/>
                <a:gd name="T7" fmla="*/ 0 h 954"/>
                <a:gd name="T8" fmla="*/ 0 w 1760"/>
                <a:gd name="T9" fmla="*/ 0 h 954"/>
                <a:gd name="T10" fmla="*/ 0 w 1760"/>
                <a:gd name="T11" fmla="*/ 0 h 954"/>
                <a:gd name="T12" fmla="*/ 0 w 1760"/>
                <a:gd name="T13" fmla="*/ 0 h 954"/>
                <a:gd name="T14" fmla="*/ 0 w 1760"/>
                <a:gd name="T15" fmla="*/ 0 h 954"/>
                <a:gd name="T16" fmla="*/ 0 w 1760"/>
                <a:gd name="T17" fmla="*/ 0 h 954"/>
                <a:gd name="T18" fmla="*/ 0 w 1760"/>
                <a:gd name="T19" fmla="*/ 0 h 954"/>
                <a:gd name="T20" fmla="*/ 0 w 1760"/>
                <a:gd name="T21" fmla="*/ 0 h 954"/>
                <a:gd name="T22" fmla="*/ 0 w 1760"/>
                <a:gd name="T23" fmla="*/ 0 h 954"/>
                <a:gd name="T24" fmla="*/ 0 w 1760"/>
                <a:gd name="T25" fmla="*/ 0 h 954"/>
                <a:gd name="T26" fmla="*/ 0 w 1760"/>
                <a:gd name="T27" fmla="*/ 0 h 954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1760"/>
                <a:gd name="T43" fmla="*/ 0 h 954"/>
                <a:gd name="T44" fmla="*/ 1760 w 1760"/>
                <a:gd name="T45" fmla="*/ 954 h 954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1760" h="954">
                  <a:moveTo>
                    <a:pt x="273" y="147"/>
                  </a:moveTo>
                  <a:cubicBezTo>
                    <a:pt x="366" y="120"/>
                    <a:pt x="470" y="47"/>
                    <a:pt x="573" y="27"/>
                  </a:cubicBezTo>
                  <a:cubicBezTo>
                    <a:pt x="676" y="7"/>
                    <a:pt x="780" y="0"/>
                    <a:pt x="893" y="27"/>
                  </a:cubicBezTo>
                  <a:cubicBezTo>
                    <a:pt x="1006" y="54"/>
                    <a:pt x="1153" y="134"/>
                    <a:pt x="1253" y="187"/>
                  </a:cubicBezTo>
                  <a:cubicBezTo>
                    <a:pt x="1353" y="240"/>
                    <a:pt x="1413" y="280"/>
                    <a:pt x="1493" y="347"/>
                  </a:cubicBezTo>
                  <a:cubicBezTo>
                    <a:pt x="1573" y="414"/>
                    <a:pt x="1706" y="494"/>
                    <a:pt x="1733" y="587"/>
                  </a:cubicBezTo>
                  <a:cubicBezTo>
                    <a:pt x="1760" y="680"/>
                    <a:pt x="1730" y="870"/>
                    <a:pt x="1653" y="907"/>
                  </a:cubicBezTo>
                  <a:cubicBezTo>
                    <a:pt x="1576" y="944"/>
                    <a:pt x="1370" y="804"/>
                    <a:pt x="1273" y="807"/>
                  </a:cubicBezTo>
                  <a:cubicBezTo>
                    <a:pt x="1176" y="810"/>
                    <a:pt x="1156" y="907"/>
                    <a:pt x="1073" y="927"/>
                  </a:cubicBezTo>
                  <a:cubicBezTo>
                    <a:pt x="990" y="947"/>
                    <a:pt x="886" y="954"/>
                    <a:pt x="773" y="927"/>
                  </a:cubicBezTo>
                  <a:cubicBezTo>
                    <a:pt x="660" y="900"/>
                    <a:pt x="486" y="834"/>
                    <a:pt x="393" y="767"/>
                  </a:cubicBezTo>
                  <a:cubicBezTo>
                    <a:pt x="300" y="700"/>
                    <a:pt x="276" y="624"/>
                    <a:pt x="213" y="527"/>
                  </a:cubicBezTo>
                  <a:cubicBezTo>
                    <a:pt x="150" y="430"/>
                    <a:pt x="0" y="257"/>
                    <a:pt x="13" y="187"/>
                  </a:cubicBezTo>
                  <a:cubicBezTo>
                    <a:pt x="26" y="117"/>
                    <a:pt x="180" y="174"/>
                    <a:pt x="273" y="147"/>
                  </a:cubicBezTo>
                  <a:close/>
                </a:path>
              </a:pathLst>
            </a:custGeom>
            <a:solidFill>
              <a:srgbClr val="008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29710" name="Freeform 22"/>
            <p:cNvSpPr>
              <a:spLocks/>
            </p:cNvSpPr>
            <p:nvPr/>
          </p:nvSpPr>
          <p:spPr bwMode="auto">
            <a:xfrm>
              <a:off x="7786" y="14635"/>
              <a:ext cx="567" cy="220"/>
            </a:xfrm>
            <a:custGeom>
              <a:avLst/>
              <a:gdLst>
                <a:gd name="T0" fmla="*/ 0 w 1813"/>
                <a:gd name="T1" fmla="*/ 0 h 663"/>
                <a:gd name="T2" fmla="*/ 0 w 1813"/>
                <a:gd name="T3" fmla="*/ 0 h 663"/>
                <a:gd name="T4" fmla="*/ 0 w 1813"/>
                <a:gd name="T5" fmla="*/ 0 h 663"/>
                <a:gd name="T6" fmla="*/ 0 w 1813"/>
                <a:gd name="T7" fmla="*/ 0 h 663"/>
                <a:gd name="T8" fmla="*/ 0 w 1813"/>
                <a:gd name="T9" fmla="*/ 0 h 663"/>
                <a:gd name="T10" fmla="*/ 0 w 1813"/>
                <a:gd name="T11" fmla="*/ 0 h 663"/>
                <a:gd name="T12" fmla="*/ 0 w 1813"/>
                <a:gd name="T13" fmla="*/ 0 h 663"/>
                <a:gd name="T14" fmla="*/ 0 w 1813"/>
                <a:gd name="T15" fmla="*/ 0 h 663"/>
                <a:gd name="T16" fmla="*/ 0 w 1813"/>
                <a:gd name="T17" fmla="*/ 0 h 663"/>
                <a:gd name="T18" fmla="*/ 0 w 1813"/>
                <a:gd name="T19" fmla="*/ 0 h 663"/>
                <a:gd name="T20" fmla="*/ 0 w 1813"/>
                <a:gd name="T21" fmla="*/ 0 h 663"/>
                <a:gd name="T22" fmla="*/ 0 w 1813"/>
                <a:gd name="T23" fmla="*/ 0 h 663"/>
                <a:gd name="T24" fmla="*/ 0 w 1813"/>
                <a:gd name="T25" fmla="*/ 0 h 663"/>
                <a:gd name="T26" fmla="*/ 0 w 1813"/>
                <a:gd name="T27" fmla="*/ 0 h 663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1813"/>
                <a:gd name="T43" fmla="*/ 0 h 663"/>
                <a:gd name="T44" fmla="*/ 1813 w 1813"/>
                <a:gd name="T45" fmla="*/ 663 h 663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1813" h="663">
                  <a:moveTo>
                    <a:pt x="43" y="233"/>
                  </a:moveTo>
                  <a:cubicBezTo>
                    <a:pt x="86" y="163"/>
                    <a:pt x="276" y="66"/>
                    <a:pt x="383" y="33"/>
                  </a:cubicBezTo>
                  <a:cubicBezTo>
                    <a:pt x="490" y="0"/>
                    <a:pt x="563" y="20"/>
                    <a:pt x="683" y="33"/>
                  </a:cubicBezTo>
                  <a:cubicBezTo>
                    <a:pt x="803" y="46"/>
                    <a:pt x="983" y="76"/>
                    <a:pt x="1103" y="113"/>
                  </a:cubicBezTo>
                  <a:cubicBezTo>
                    <a:pt x="1223" y="150"/>
                    <a:pt x="1286" y="183"/>
                    <a:pt x="1403" y="253"/>
                  </a:cubicBezTo>
                  <a:cubicBezTo>
                    <a:pt x="1520" y="323"/>
                    <a:pt x="1793" y="470"/>
                    <a:pt x="1803" y="533"/>
                  </a:cubicBezTo>
                  <a:cubicBezTo>
                    <a:pt x="1813" y="596"/>
                    <a:pt x="1556" y="640"/>
                    <a:pt x="1463" y="633"/>
                  </a:cubicBezTo>
                  <a:cubicBezTo>
                    <a:pt x="1370" y="626"/>
                    <a:pt x="1316" y="490"/>
                    <a:pt x="1243" y="493"/>
                  </a:cubicBezTo>
                  <a:cubicBezTo>
                    <a:pt x="1170" y="496"/>
                    <a:pt x="1103" y="643"/>
                    <a:pt x="1023" y="653"/>
                  </a:cubicBezTo>
                  <a:cubicBezTo>
                    <a:pt x="943" y="663"/>
                    <a:pt x="856" y="566"/>
                    <a:pt x="763" y="553"/>
                  </a:cubicBezTo>
                  <a:cubicBezTo>
                    <a:pt x="670" y="540"/>
                    <a:pt x="556" y="573"/>
                    <a:pt x="463" y="573"/>
                  </a:cubicBezTo>
                  <a:cubicBezTo>
                    <a:pt x="370" y="573"/>
                    <a:pt x="260" y="573"/>
                    <a:pt x="203" y="553"/>
                  </a:cubicBezTo>
                  <a:cubicBezTo>
                    <a:pt x="146" y="533"/>
                    <a:pt x="153" y="496"/>
                    <a:pt x="123" y="453"/>
                  </a:cubicBezTo>
                  <a:cubicBezTo>
                    <a:pt x="93" y="410"/>
                    <a:pt x="0" y="303"/>
                    <a:pt x="43" y="233"/>
                  </a:cubicBezTo>
                  <a:close/>
                </a:path>
              </a:pathLst>
            </a:custGeom>
            <a:solidFill>
              <a:srgbClr val="99CC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29711" name="Line 23"/>
            <p:cNvSpPr>
              <a:spLocks noChangeShapeType="1"/>
            </p:cNvSpPr>
            <p:nvPr/>
          </p:nvSpPr>
          <p:spPr bwMode="auto">
            <a:xfrm flipV="1">
              <a:off x="4111" y="10814"/>
              <a:ext cx="185" cy="1656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arrow" w="med" len="med"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29712" name="Line 24"/>
            <p:cNvSpPr>
              <a:spLocks noChangeShapeType="1"/>
            </p:cNvSpPr>
            <p:nvPr/>
          </p:nvSpPr>
          <p:spPr bwMode="auto">
            <a:xfrm flipV="1">
              <a:off x="4571" y="11854"/>
              <a:ext cx="1445" cy="676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arrow" w="med" len="med"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29713" name="Text Box 25"/>
            <p:cNvSpPr txBox="1">
              <a:spLocks noChangeArrowheads="1"/>
            </p:cNvSpPr>
            <p:nvPr/>
          </p:nvSpPr>
          <p:spPr bwMode="auto">
            <a:xfrm>
              <a:off x="1960" y="10620"/>
              <a:ext cx="520" cy="5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fr-FR"/>
                <a:t>E</a:t>
              </a:r>
            </a:p>
          </p:txBody>
        </p:sp>
        <p:sp>
          <p:nvSpPr>
            <p:cNvPr id="29714" name="Text Box 26"/>
            <p:cNvSpPr txBox="1">
              <a:spLocks noChangeArrowheads="1"/>
            </p:cNvSpPr>
            <p:nvPr/>
          </p:nvSpPr>
          <p:spPr bwMode="auto">
            <a:xfrm>
              <a:off x="693" y="9709"/>
              <a:ext cx="520" cy="5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fr-FR"/>
                <a:t>S</a:t>
              </a:r>
            </a:p>
          </p:txBody>
        </p:sp>
        <p:sp>
          <p:nvSpPr>
            <p:cNvPr id="29715" name="Text Box 27"/>
            <p:cNvSpPr txBox="1">
              <a:spLocks noChangeArrowheads="1"/>
            </p:cNvSpPr>
            <p:nvPr/>
          </p:nvSpPr>
          <p:spPr bwMode="auto">
            <a:xfrm>
              <a:off x="7333" y="14409"/>
              <a:ext cx="520" cy="5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fr-FR"/>
                <a:t>P</a:t>
              </a:r>
            </a:p>
          </p:txBody>
        </p:sp>
        <p:sp>
          <p:nvSpPr>
            <p:cNvPr id="29716" name="Text Box 28"/>
            <p:cNvSpPr txBox="1">
              <a:spLocks noChangeArrowheads="1"/>
            </p:cNvSpPr>
            <p:nvPr/>
          </p:nvSpPr>
          <p:spPr bwMode="auto">
            <a:xfrm>
              <a:off x="6160" y="11100"/>
              <a:ext cx="520" cy="5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fr-FR"/>
                <a:t>E</a:t>
              </a:r>
            </a:p>
          </p:txBody>
        </p:sp>
        <p:sp>
          <p:nvSpPr>
            <p:cNvPr id="29717" name="Text Box 29"/>
            <p:cNvSpPr txBox="1">
              <a:spLocks noChangeArrowheads="1"/>
            </p:cNvSpPr>
            <p:nvPr/>
          </p:nvSpPr>
          <p:spPr bwMode="auto">
            <a:xfrm>
              <a:off x="4040" y="9920"/>
              <a:ext cx="520" cy="5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fr-FR"/>
                <a:t>E</a:t>
              </a:r>
            </a:p>
          </p:txBody>
        </p:sp>
        <p:sp>
          <p:nvSpPr>
            <p:cNvPr id="29718" name="Text Box 30"/>
            <p:cNvSpPr txBox="1">
              <a:spLocks noChangeArrowheads="1"/>
            </p:cNvSpPr>
            <p:nvPr/>
          </p:nvSpPr>
          <p:spPr bwMode="auto">
            <a:xfrm>
              <a:off x="7412" y="13288"/>
              <a:ext cx="520" cy="5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fr-FR"/>
                <a:t>P</a:t>
              </a:r>
            </a:p>
          </p:txBody>
        </p:sp>
        <p:sp>
          <p:nvSpPr>
            <p:cNvPr id="29719" name="Text Box 31"/>
            <p:cNvSpPr txBox="1">
              <a:spLocks noChangeArrowheads="1"/>
            </p:cNvSpPr>
            <p:nvPr/>
          </p:nvSpPr>
          <p:spPr bwMode="auto">
            <a:xfrm>
              <a:off x="2320" y="15297"/>
              <a:ext cx="5620" cy="6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fr-FR" sz="2400"/>
                <a:t>Reaction coordina</a:t>
              </a:r>
              <a:r>
                <a:rPr lang="fr-FR"/>
                <a:t>te</a:t>
              </a:r>
            </a:p>
            <a:p>
              <a:endParaRPr lang="fr-FR"/>
            </a:p>
          </p:txBody>
        </p:sp>
      </p:grpSp>
      <p:sp>
        <p:nvSpPr>
          <p:cNvPr id="29700" name="Text Box 33"/>
          <p:cNvSpPr txBox="1">
            <a:spLocks noChangeArrowheads="1"/>
          </p:cNvSpPr>
          <p:nvPr/>
        </p:nvSpPr>
        <p:spPr bwMode="auto">
          <a:xfrm>
            <a:off x="488950" y="6354763"/>
            <a:ext cx="21717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>
                <a:cs typeface="Arial" charset="0"/>
              </a:rPr>
              <a:t>© 2007 Paul Billiet </a:t>
            </a:r>
            <a:r>
              <a:rPr lang="en-US" sz="1200">
                <a:cs typeface="Arial" charset="0"/>
                <a:hlinkClick r:id="rId3"/>
              </a:rPr>
              <a:t>ODWS</a:t>
            </a:r>
            <a:endParaRPr lang="en-US" sz="1200"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D79668B-3BA6-4003-9DB6-51E965D6294D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>
          <a:ln w="28575" cap="flat">
            <a:solidFill>
              <a:schemeClr val="hlink"/>
            </a:solidFill>
          </a:ln>
        </p:spPr>
        <p:txBody>
          <a:bodyPr/>
          <a:lstStyle/>
          <a:p>
            <a:r>
              <a:rPr lang="en-US" sz="4000" b="1" smtClean="0">
                <a:solidFill>
                  <a:schemeClr val="bg1"/>
                </a:solidFill>
              </a:rPr>
              <a:t>Lock and Key Model</a:t>
            </a:r>
          </a:p>
        </p:txBody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981200"/>
            <a:ext cx="8077200" cy="41148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endParaRPr lang="en-US" sz="2800" b="1" smtClean="0"/>
          </a:p>
          <a:p>
            <a:pPr>
              <a:lnSpc>
                <a:spcPct val="90000"/>
              </a:lnSpc>
              <a:buFontTx/>
              <a:buNone/>
            </a:pPr>
            <a:endParaRPr lang="en-US" sz="2800" b="1" smtClean="0"/>
          </a:p>
          <a:p>
            <a:pPr>
              <a:lnSpc>
                <a:spcPct val="90000"/>
              </a:lnSpc>
              <a:buFontTx/>
              <a:buNone/>
            </a:pPr>
            <a:endParaRPr lang="en-US" sz="2800" b="1" smtClean="0"/>
          </a:p>
          <a:p>
            <a:pPr>
              <a:lnSpc>
                <a:spcPct val="90000"/>
              </a:lnSpc>
              <a:buFontTx/>
              <a:buNone/>
            </a:pPr>
            <a:endParaRPr lang="en-US" sz="2800" b="1" smtClean="0"/>
          </a:p>
          <a:p>
            <a:pPr lvl="2">
              <a:lnSpc>
                <a:spcPct val="90000"/>
              </a:lnSpc>
              <a:buFontTx/>
              <a:buNone/>
            </a:pPr>
            <a:r>
              <a:rPr lang="en-US" sz="2000" b="1" smtClean="0"/>
              <a:t>     </a:t>
            </a:r>
            <a:r>
              <a:rPr lang="en-US" b="1" smtClean="0"/>
              <a:t>+						     +							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400" b="1" smtClean="0"/>
          </a:p>
          <a:p>
            <a:pPr>
              <a:lnSpc>
                <a:spcPct val="90000"/>
              </a:lnSpc>
              <a:buFontTx/>
              <a:buNone/>
            </a:pPr>
            <a:endParaRPr lang="en-US" sz="2800" b="1" smtClean="0"/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b="1" smtClean="0"/>
              <a:t>  </a:t>
            </a:r>
            <a:r>
              <a:rPr lang="en-US" sz="2800" b="1" smtClean="0">
                <a:solidFill>
                  <a:schemeClr val="bg1"/>
                </a:solidFill>
              </a:rPr>
              <a:t>E       +    S 	   ES complex            E    +    P</a:t>
            </a:r>
          </a:p>
        </p:txBody>
      </p:sp>
      <p:sp>
        <p:nvSpPr>
          <p:cNvPr id="30725" name="Rectangle 4"/>
          <p:cNvSpPr>
            <a:spLocks noChangeArrowheads="1"/>
          </p:cNvSpPr>
          <p:nvPr/>
        </p:nvSpPr>
        <p:spPr bwMode="auto">
          <a:xfrm>
            <a:off x="533400" y="4267200"/>
            <a:ext cx="762000" cy="762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30726" name="Rectangle 5"/>
          <p:cNvSpPr>
            <a:spLocks noChangeArrowheads="1"/>
          </p:cNvSpPr>
          <p:nvPr/>
        </p:nvSpPr>
        <p:spPr bwMode="auto">
          <a:xfrm>
            <a:off x="533400" y="2971800"/>
            <a:ext cx="762000" cy="762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30727" name="Rectangle 6"/>
          <p:cNvSpPr>
            <a:spLocks noChangeArrowheads="1"/>
          </p:cNvSpPr>
          <p:nvPr/>
        </p:nvSpPr>
        <p:spPr bwMode="auto">
          <a:xfrm>
            <a:off x="533400" y="3733800"/>
            <a:ext cx="228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30728" name="Rectangle 7"/>
          <p:cNvSpPr>
            <a:spLocks noChangeArrowheads="1"/>
          </p:cNvSpPr>
          <p:nvPr/>
        </p:nvSpPr>
        <p:spPr bwMode="auto">
          <a:xfrm>
            <a:off x="1981200" y="3733800"/>
            <a:ext cx="685800" cy="533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30729" name="Oval 8"/>
          <p:cNvSpPr>
            <a:spLocks noChangeArrowheads="1"/>
          </p:cNvSpPr>
          <p:nvPr/>
        </p:nvSpPr>
        <p:spPr bwMode="auto">
          <a:xfrm>
            <a:off x="2438400" y="3657600"/>
            <a:ext cx="609600" cy="685800"/>
          </a:xfrm>
          <a:prstGeom prst="ellipse">
            <a:avLst/>
          </a:prstGeom>
          <a:solidFill>
            <a:srgbClr val="CCFF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30730" name="Line 9"/>
          <p:cNvSpPr>
            <a:spLocks noChangeShapeType="1"/>
          </p:cNvSpPr>
          <p:nvPr/>
        </p:nvSpPr>
        <p:spPr bwMode="auto">
          <a:xfrm>
            <a:off x="3276600" y="40386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IN"/>
          </a:p>
        </p:txBody>
      </p:sp>
      <p:sp>
        <p:nvSpPr>
          <p:cNvPr id="30731" name="Rectangle 10"/>
          <p:cNvSpPr>
            <a:spLocks noChangeArrowheads="1"/>
          </p:cNvSpPr>
          <p:nvPr/>
        </p:nvSpPr>
        <p:spPr bwMode="auto">
          <a:xfrm>
            <a:off x="4038600" y="4419600"/>
            <a:ext cx="762000" cy="762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30732" name="Rectangle 11"/>
          <p:cNvSpPr>
            <a:spLocks noChangeArrowheads="1"/>
          </p:cNvSpPr>
          <p:nvPr/>
        </p:nvSpPr>
        <p:spPr bwMode="auto">
          <a:xfrm>
            <a:off x="4038600" y="3124200"/>
            <a:ext cx="762000" cy="762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30733" name="Rectangle 12"/>
          <p:cNvSpPr>
            <a:spLocks noChangeArrowheads="1"/>
          </p:cNvSpPr>
          <p:nvPr/>
        </p:nvSpPr>
        <p:spPr bwMode="auto">
          <a:xfrm>
            <a:off x="4038600" y="3886200"/>
            <a:ext cx="228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30734" name="Rectangle 13"/>
          <p:cNvSpPr>
            <a:spLocks noChangeArrowheads="1"/>
          </p:cNvSpPr>
          <p:nvPr/>
        </p:nvSpPr>
        <p:spPr bwMode="auto">
          <a:xfrm>
            <a:off x="4267200" y="3886200"/>
            <a:ext cx="685800" cy="533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30735" name="Oval 14"/>
          <p:cNvSpPr>
            <a:spLocks noChangeArrowheads="1"/>
          </p:cNvSpPr>
          <p:nvPr/>
        </p:nvSpPr>
        <p:spPr bwMode="auto">
          <a:xfrm>
            <a:off x="4724400" y="3810000"/>
            <a:ext cx="609600" cy="685800"/>
          </a:xfrm>
          <a:prstGeom prst="ellipse">
            <a:avLst/>
          </a:prstGeom>
          <a:solidFill>
            <a:srgbClr val="CCFF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30736" name="Rectangle 15"/>
          <p:cNvSpPr>
            <a:spLocks noChangeArrowheads="1"/>
          </p:cNvSpPr>
          <p:nvPr/>
        </p:nvSpPr>
        <p:spPr bwMode="auto">
          <a:xfrm>
            <a:off x="6096000" y="4419600"/>
            <a:ext cx="762000" cy="762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30737" name="Rectangle 16"/>
          <p:cNvSpPr>
            <a:spLocks noChangeArrowheads="1"/>
          </p:cNvSpPr>
          <p:nvPr/>
        </p:nvSpPr>
        <p:spPr bwMode="auto">
          <a:xfrm>
            <a:off x="6096000" y="3124200"/>
            <a:ext cx="762000" cy="762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30738" name="Rectangle 17"/>
          <p:cNvSpPr>
            <a:spLocks noChangeArrowheads="1"/>
          </p:cNvSpPr>
          <p:nvPr/>
        </p:nvSpPr>
        <p:spPr bwMode="auto">
          <a:xfrm>
            <a:off x="6096000" y="3886200"/>
            <a:ext cx="228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30739" name="Rectangle 18"/>
          <p:cNvSpPr>
            <a:spLocks noChangeArrowheads="1"/>
          </p:cNvSpPr>
          <p:nvPr/>
        </p:nvSpPr>
        <p:spPr bwMode="auto">
          <a:xfrm>
            <a:off x="7620000" y="4267200"/>
            <a:ext cx="685800" cy="533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30740" name="Oval 19"/>
          <p:cNvSpPr>
            <a:spLocks noChangeArrowheads="1"/>
          </p:cNvSpPr>
          <p:nvPr/>
        </p:nvSpPr>
        <p:spPr bwMode="auto">
          <a:xfrm>
            <a:off x="7620000" y="3124200"/>
            <a:ext cx="609600" cy="685800"/>
          </a:xfrm>
          <a:prstGeom prst="ellipse">
            <a:avLst/>
          </a:prstGeom>
          <a:solidFill>
            <a:srgbClr val="CCFF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30741" name="Line 20"/>
          <p:cNvSpPr>
            <a:spLocks noChangeShapeType="1"/>
          </p:cNvSpPr>
          <p:nvPr/>
        </p:nvSpPr>
        <p:spPr bwMode="auto">
          <a:xfrm>
            <a:off x="5486400" y="41148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IN"/>
          </a:p>
        </p:txBody>
      </p:sp>
      <p:sp>
        <p:nvSpPr>
          <p:cNvPr id="30742" name="Text Box 23"/>
          <p:cNvSpPr txBox="1">
            <a:spLocks noChangeArrowheads="1"/>
          </p:cNvSpPr>
          <p:nvPr/>
        </p:nvSpPr>
        <p:spPr bwMode="auto">
          <a:xfrm>
            <a:off x="2438400" y="373380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0743" name="Text Box 24"/>
          <p:cNvSpPr txBox="1">
            <a:spLocks noChangeArrowheads="1"/>
          </p:cNvSpPr>
          <p:nvPr/>
        </p:nvSpPr>
        <p:spPr bwMode="auto">
          <a:xfrm>
            <a:off x="2438400" y="23622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0744" name="Text Box 25"/>
          <p:cNvSpPr txBox="1">
            <a:spLocks noChangeArrowheads="1"/>
          </p:cNvSpPr>
          <p:nvPr/>
        </p:nvSpPr>
        <p:spPr bwMode="auto">
          <a:xfrm>
            <a:off x="2514600" y="3733800"/>
            <a:ext cx="38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bg2"/>
                </a:solidFill>
              </a:rPr>
              <a:t>S</a:t>
            </a:r>
          </a:p>
        </p:txBody>
      </p:sp>
      <p:sp>
        <p:nvSpPr>
          <p:cNvPr id="30745" name="Text Box 26"/>
          <p:cNvSpPr txBox="1">
            <a:spLocks noChangeArrowheads="1"/>
          </p:cNvSpPr>
          <p:nvPr/>
        </p:nvSpPr>
        <p:spPr bwMode="auto">
          <a:xfrm>
            <a:off x="7696200" y="3200400"/>
            <a:ext cx="555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 </a:t>
            </a:r>
            <a:r>
              <a:rPr lang="en-US">
                <a:solidFill>
                  <a:schemeClr val="bg2"/>
                </a:solidFill>
              </a:rPr>
              <a:t>P</a:t>
            </a:r>
            <a:r>
              <a:rPr lang="en-US"/>
              <a:t> </a:t>
            </a:r>
          </a:p>
        </p:txBody>
      </p:sp>
      <p:sp>
        <p:nvSpPr>
          <p:cNvPr id="30746" name="Text Box 27"/>
          <p:cNvSpPr txBox="1">
            <a:spLocks noChangeArrowheads="1"/>
          </p:cNvSpPr>
          <p:nvPr/>
        </p:nvSpPr>
        <p:spPr bwMode="auto">
          <a:xfrm>
            <a:off x="7772400" y="4343400"/>
            <a:ext cx="555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 </a:t>
            </a:r>
            <a:r>
              <a:rPr lang="en-US">
                <a:solidFill>
                  <a:schemeClr val="bg2"/>
                </a:solidFill>
              </a:rPr>
              <a:t>P</a:t>
            </a:r>
            <a:r>
              <a:rPr lang="en-US"/>
              <a:t> </a:t>
            </a:r>
          </a:p>
        </p:txBody>
      </p:sp>
      <p:sp>
        <p:nvSpPr>
          <p:cNvPr id="30747" name="Text Box 29"/>
          <p:cNvSpPr txBox="1">
            <a:spLocks noChangeArrowheads="1"/>
          </p:cNvSpPr>
          <p:nvPr/>
        </p:nvSpPr>
        <p:spPr bwMode="auto">
          <a:xfrm>
            <a:off x="4724400" y="3886200"/>
            <a:ext cx="38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bg2"/>
                </a:solidFill>
              </a:rPr>
              <a:t>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b="1" smtClean="0">
                <a:solidFill>
                  <a:schemeClr val="bg1"/>
                </a:solidFill>
              </a:rPr>
              <a:t>The Lock and Key Hypothesis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>
                <a:solidFill>
                  <a:schemeClr val="bg1"/>
                </a:solidFill>
              </a:rPr>
              <a:t>This </a:t>
            </a:r>
            <a:r>
              <a:rPr lang="fr-FR" dirty="0" err="1" smtClean="0">
                <a:solidFill>
                  <a:schemeClr val="bg1"/>
                </a:solidFill>
              </a:rPr>
              <a:t>explains</a:t>
            </a:r>
            <a:r>
              <a:rPr lang="fr-FR" dirty="0" smtClean="0">
                <a:solidFill>
                  <a:schemeClr val="bg1"/>
                </a:solidFill>
              </a:rPr>
              <a:t> enzyme </a:t>
            </a:r>
            <a:r>
              <a:rPr lang="fr-FR" dirty="0" err="1" smtClean="0">
                <a:solidFill>
                  <a:schemeClr val="bg1"/>
                </a:solidFill>
              </a:rPr>
              <a:t>specificity</a:t>
            </a:r>
            <a:endParaRPr lang="fr-FR" dirty="0" smtClean="0">
              <a:solidFill>
                <a:schemeClr val="bg1"/>
              </a:solidFill>
            </a:endParaRPr>
          </a:p>
          <a:p>
            <a:r>
              <a:rPr lang="fr-FR" dirty="0" smtClean="0">
                <a:solidFill>
                  <a:schemeClr val="bg1"/>
                </a:solidFill>
              </a:rPr>
              <a:t>This </a:t>
            </a:r>
            <a:r>
              <a:rPr lang="fr-FR" dirty="0" err="1" smtClean="0">
                <a:solidFill>
                  <a:schemeClr val="bg1"/>
                </a:solidFill>
              </a:rPr>
              <a:t>explains</a:t>
            </a:r>
            <a:r>
              <a:rPr lang="fr-FR" dirty="0" smtClean="0">
                <a:solidFill>
                  <a:schemeClr val="bg1"/>
                </a:solidFill>
              </a:rPr>
              <a:t> the </a:t>
            </a:r>
            <a:r>
              <a:rPr lang="fr-FR" dirty="0" err="1" smtClean="0">
                <a:solidFill>
                  <a:schemeClr val="bg1"/>
                </a:solidFill>
              </a:rPr>
              <a:t>loss</a:t>
            </a:r>
            <a:r>
              <a:rPr lang="fr-FR" dirty="0" smtClean="0">
                <a:solidFill>
                  <a:schemeClr val="bg1"/>
                </a:solidFill>
              </a:rPr>
              <a:t> of </a:t>
            </a:r>
            <a:r>
              <a:rPr lang="fr-FR" dirty="0" err="1" smtClean="0">
                <a:solidFill>
                  <a:schemeClr val="bg1"/>
                </a:solidFill>
              </a:rPr>
              <a:t>activity</a:t>
            </a:r>
            <a:r>
              <a:rPr lang="fr-FR" dirty="0" smtClean="0">
                <a:solidFill>
                  <a:schemeClr val="bg1"/>
                </a:solidFill>
              </a:rPr>
              <a:t> </a:t>
            </a:r>
            <a:r>
              <a:rPr lang="fr-FR" dirty="0" err="1" smtClean="0">
                <a:solidFill>
                  <a:schemeClr val="bg1"/>
                </a:solidFill>
              </a:rPr>
              <a:t>when</a:t>
            </a:r>
            <a:r>
              <a:rPr lang="fr-FR" dirty="0" smtClean="0">
                <a:solidFill>
                  <a:schemeClr val="bg1"/>
                </a:solidFill>
              </a:rPr>
              <a:t> enzymes </a:t>
            </a:r>
            <a:r>
              <a:rPr lang="fr-FR" dirty="0" err="1" smtClean="0">
                <a:solidFill>
                  <a:schemeClr val="bg1"/>
                </a:solidFill>
              </a:rPr>
              <a:t>denature</a:t>
            </a:r>
            <a:endParaRPr lang="fr-FR" dirty="0" smtClean="0">
              <a:solidFill>
                <a:schemeClr val="bg1"/>
              </a:solidFill>
            </a:endParaRPr>
          </a:p>
          <a:p>
            <a:r>
              <a:rPr lang="en-IN" dirty="0" smtClean="0"/>
              <a:t>Simple account of how enzymes work: </a:t>
            </a:r>
          </a:p>
          <a:p>
            <a:endParaRPr lang="en-IN" dirty="0" smtClean="0"/>
          </a:p>
          <a:p>
            <a:r>
              <a:rPr lang="en-IN" u="sng" dirty="0" smtClean="0">
                <a:solidFill>
                  <a:schemeClr val="bg1"/>
                </a:solidFill>
                <a:hlinkClick r:id="rId3"/>
              </a:rPr>
              <a:t>http://www.activescience-gsk.com/miniweb/content/enzymes/how_do.htm</a:t>
            </a:r>
            <a:endParaRPr lang="fr-FR" dirty="0" smtClean="0">
              <a:solidFill>
                <a:schemeClr val="bg1"/>
              </a:solidFill>
            </a:endParaRPr>
          </a:p>
        </p:txBody>
      </p:sp>
      <p:sp>
        <p:nvSpPr>
          <p:cNvPr id="31748" name="Text Box 4"/>
          <p:cNvSpPr txBox="1">
            <a:spLocks noChangeArrowheads="1"/>
          </p:cNvSpPr>
          <p:nvPr/>
        </p:nvSpPr>
        <p:spPr bwMode="auto">
          <a:xfrm>
            <a:off x="488950" y="6354763"/>
            <a:ext cx="21717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>
                <a:cs typeface="Arial" charset="0"/>
              </a:rPr>
              <a:t>© 2007 Paul Billiet </a:t>
            </a:r>
            <a:r>
              <a:rPr lang="en-US" sz="1200">
                <a:cs typeface="Arial" charset="0"/>
                <a:hlinkClick r:id="rId4"/>
              </a:rPr>
              <a:t>ODWS</a:t>
            </a:r>
            <a:endParaRPr lang="en-US" sz="1200"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-315913"/>
            <a:ext cx="8229600" cy="1143001"/>
          </a:xfrm>
        </p:spPr>
        <p:txBody>
          <a:bodyPr/>
          <a:lstStyle/>
          <a:p>
            <a:pPr eaLnBrk="1" hangingPunct="1">
              <a:defRPr/>
            </a:pPr>
            <a:r>
              <a:rPr lang="en-IE" b="1" i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Denaturation</a:t>
            </a:r>
            <a:endParaRPr lang="en-US" b="1" i="1" smtClean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2771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250825" y="692150"/>
            <a:ext cx="4038600" cy="61658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IE" smtClean="0">
                <a:solidFill>
                  <a:srgbClr val="FFFF00"/>
                </a:solidFill>
              </a:rPr>
              <a:t>Heat proteins above 40</a:t>
            </a:r>
            <a:r>
              <a:rPr lang="en-IE" baseline="30000" smtClean="0">
                <a:solidFill>
                  <a:srgbClr val="FFFF00"/>
                </a:solidFill>
              </a:rPr>
              <a:t>o</a:t>
            </a:r>
            <a:r>
              <a:rPr lang="en-IE" smtClean="0">
                <a:solidFill>
                  <a:srgbClr val="FFFF00"/>
                </a:solidFill>
              </a:rPr>
              <a:t>C (or treat with certain chemicals or radiation) they will gradually loose their 3D shape</a:t>
            </a:r>
          </a:p>
          <a:p>
            <a:pPr eaLnBrk="1" hangingPunct="1">
              <a:lnSpc>
                <a:spcPct val="90000"/>
              </a:lnSpc>
            </a:pPr>
            <a:r>
              <a:rPr lang="en-IE" smtClean="0">
                <a:solidFill>
                  <a:srgbClr val="FFFF00"/>
                </a:solidFill>
              </a:rPr>
              <a:t>Ability to react with substrate is lost</a:t>
            </a:r>
          </a:p>
          <a:p>
            <a:pPr eaLnBrk="1" hangingPunct="1">
              <a:lnSpc>
                <a:spcPct val="90000"/>
              </a:lnSpc>
            </a:pPr>
            <a:r>
              <a:rPr lang="en-IE" smtClean="0">
                <a:solidFill>
                  <a:srgbClr val="FFFF00"/>
                </a:solidFill>
              </a:rPr>
              <a:t>This change in shape and loss of biological activity is called DENATURATION</a:t>
            </a:r>
          </a:p>
          <a:p>
            <a:pPr eaLnBrk="1" hangingPunct="1">
              <a:lnSpc>
                <a:spcPct val="90000"/>
              </a:lnSpc>
            </a:pPr>
            <a:r>
              <a:rPr lang="en-IE" smtClean="0">
                <a:solidFill>
                  <a:srgbClr val="FFFF00"/>
                </a:solidFill>
              </a:rPr>
              <a:t>Normally permanent process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mtClean="0">
              <a:solidFill>
                <a:srgbClr val="FFFF00"/>
              </a:solidFill>
            </a:endParaRPr>
          </a:p>
        </p:txBody>
      </p:sp>
      <p:sp>
        <p:nvSpPr>
          <p:cNvPr id="32772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mtClean="0"/>
              <a:t>	</a:t>
            </a:r>
            <a:r>
              <a:rPr lang="en-US" smtClean="0">
                <a:solidFill>
                  <a:srgbClr val="FFFF00"/>
                </a:solidFill>
              </a:rPr>
              <a:t>The substrate no longer fits the active site, so that is not converted into product</a:t>
            </a:r>
            <a:endParaRPr lang="en-US" smtClean="0"/>
          </a:p>
        </p:txBody>
      </p:sp>
      <p:pic>
        <p:nvPicPr>
          <p:cNvPr id="32773" name="Picture 6" descr="inact0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11638" y="3789363"/>
            <a:ext cx="4772025" cy="240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chemeClr val="bg1"/>
                </a:solidFill>
              </a:rPr>
              <a:t>Task-2</a:t>
            </a:r>
            <a:endParaRPr lang="en-IN" smtClean="0">
              <a:solidFill>
                <a:schemeClr val="bg1"/>
              </a:solidFill>
            </a:endParaRPr>
          </a:p>
        </p:txBody>
      </p:sp>
      <p:sp>
        <p:nvSpPr>
          <p:cNvPr id="3481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IN" dirty="0" smtClean="0">
                <a:solidFill>
                  <a:schemeClr val="bg1"/>
                </a:solidFill>
              </a:rPr>
              <a:t> </a:t>
            </a:r>
            <a:r>
              <a:rPr lang="en-IN" dirty="0" smtClean="0">
                <a:solidFill>
                  <a:schemeClr val="bg1"/>
                </a:solidFill>
              </a:rPr>
              <a:t>Why </a:t>
            </a:r>
            <a:r>
              <a:rPr lang="en-IN" dirty="0" smtClean="0">
                <a:solidFill>
                  <a:schemeClr val="bg1"/>
                </a:solidFill>
              </a:rPr>
              <a:t>is enzyme specificity is a key feature in enzyme action?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Explain difference between extra cellular and intra cellular enzymes with 4 examples each.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What do you understand by </a:t>
            </a:r>
            <a:r>
              <a:rPr lang="en-US" dirty="0" err="1" smtClean="0">
                <a:solidFill>
                  <a:schemeClr val="bg1"/>
                </a:solidFill>
              </a:rPr>
              <a:t>denaturation</a:t>
            </a:r>
            <a:r>
              <a:rPr lang="en-US" dirty="0" smtClean="0">
                <a:solidFill>
                  <a:schemeClr val="bg1"/>
                </a:solidFill>
              </a:rPr>
              <a:t>?  Discuss the factors that bring about </a:t>
            </a:r>
            <a:r>
              <a:rPr lang="en-US" dirty="0" err="1" smtClean="0">
                <a:solidFill>
                  <a:schemeClr val="bg1"/>
                </a:solidFill>
              </a:rPr>
              <a:t>denaturation</a:t>
            </a:r>
            <a:r>
              <a:rPr lang="en-US" dirty="0" smtClean="0">
                <a:solidFill>
                  <a:schemeClr val="bg1"/>
                </a:solidFill>
              </a:rPr>
              <a:t> of enzymes? How does it effect the enzyme action</a:t>
            </a:r>
            <a:r>
              <a:rPr lang="en-US" dirty="0" smtClean="0">
                <a:solidFill>
                  <a:schemeClr val="bg1"/>
                </a:solidFill>
              </a:rPr>
              <a:t>?</a:t>
            </a:r>
          </a:p>
          <a:p>
            <a:r>
              <a:rPr lang="en-IN" dirty="0" smtClean="0">
                <a:solidFill>
                  <a:schemeClr val="bg1"/>
                </a:solidFill>
              </a:rPr>
              <a:t>Diagrammatically discuss lock and key hypothesis.</a:t>
            </a:r>
          </a:p>
          <a:p>
            <a:endParaRPr lang="en-IN" dirty="0" smtClean="0">
              <a:solidFill>
                <a:schemeClr val="bg1"/>
              </a:solidFill>
            </a:endParaRPr>
          </a:p>
          <a:p>
            <a:endParaRPr lang="en-IN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IE" sz="4000" b="1" i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Factors affecting enzyme activity</a:t>
            </a:r>
            <a:endParaRPr lang="en-US" sz="4000" b="1" i="1" smtClean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smtClean="0"/>
              <a:t>	</a:t>
            </a:r>
          </a:p>
        </p:txBody>
      </p:sp>
      <p:sp>
        <p:nvSpPr>
          <p:cNvPr id="36868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611188" y="1484313"/>
            <a:ext cx="4038600" cy="4525962"/>
          </a:xfrm>
        </p:spPr>
        <p:txBody>
          <a:bodyPr/>
          <a:lstStyle/>
          <a:p>
            <a:pPr eaLnBrk="1" hangingPunct="1"/>
            <a:r>
              <a:rPr lang="en-IE" dirty="0" smtClean="0">
                <a:solidFill>
                  <a:srgbClr val="FFFF00"/>
                </a:solidFill>
              </a:rPr>
              <a:t>Enzymes work best under ideal conditions</a:t>
            </a:r>
          </a:p>
          <a:p>
            <a:pPr eaLnBrk="1" hangingPunct="1"/>
            <a:r>
              <a:rPr lang="en-IE" dirty="0" smtClean="0">
                <a:solidFill>
                  <a:srgbClr val="FFFF00"/>
                </a:solidFill>
              </a:rPr>
              <a:t>Any change in these will slow down the rate of reaction</a:t>
            </a:r>
          </a:p>
          <a:p>
            <a:pPr eaLnBrk="1" hangingPunct="1"/>
            <a:r>
              <a:rPr lang="en-IE" dirty="0" smtClean="0">
                <a:solidFill>
                  <a:srgbClr val="FFFF00"/>
                </a:solidFill>
              </a:rPr>
              <a:t>These conditions include temperature and pH values</a:t>
            </a:r>
            <a:endParaRPr lang="en-US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b="1" smtClean="0">
                <a:solidFill>
                  <a:schemeClr val="bg1"/>
                </a:solidFill>
              </a:rPr>
              <a:t>Factors affecting Enzymes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IE" dirty="0" smtClean="0">
                <a:solidFill>
                  <a:srgbClr val="FFFF00"/>
                </a:solidFill>
              </a:rPr>
              <a:t>Enzymes work best under ideal conditions</a:t>
            </a:r>
          </a:p>
          <a:p>
            <a:r>
              <a:rPr lang="en-IE" dirty="0" smtClean="0">
                <a:solidFill>
                  <a:srgbClr val="FFFF00"/>
                </a:solidFill>
              </a:rPr>
              <a:t>Any change in these </a:t>
            </a:r>
            <a:r>
              <a:rPr lang="en-IE" dirty="0" smtClean="0">
                <a:solidFill>
                  <a:srgbClr val="FFFF00"/>
                </a:solidFill>
              </a:rPr>
              <a:t>Optimum conditions will </a:t>
            </a:r>
            <a:r>
              <a:rPr lang="en-IE" dirty="0" smtClean="0">
                <a:solidFill>
                  <a:srgbClr val="FFFF00"/>
                </a:solidFill>
              </a:rPr>
              <a:t>slow down the rate of reaction</a:t>
            </a:r>
          </a:p>
          <a:p>
            <a:r>
              <a:rPr lang="en-IE" dirty="0" smtClean="0">
                <a:solidFill>
                  <a:srgbClr val="FFFF00"/>
                </a:solidFill>
              </a:rPr>
              <a:t>These conditions </a:t>
            </a:r>
            <a:r>
              <a:rPr lang="en-IE" dirty="0" smtClean="0">
                <a:solidFill>
                  <a:srgbClr val="FFFF00"/>
                </a:solidFill>
              </a:rPr>
              <a:t>include:</a:t>
            </a:r>
            <a:endParaRPr lang="en-US" dirty="0" smtClean="0">
              <a:solidFill>
                <a:srgbClr val="FFFF00"/>
              </a:solidFill>
            </a:endParaRPr>
          </a:p>
          <a:p>
            <a:r>
              <a:rPr lang="fr-FR" dirty="0" err="1" smtClean="0">
                <a:solidFill>
                  <a:schemeClr val="bg1"/>
                </a:solidFill>
              </a:rPr>
              <a:t>substrate</a:t>
            </a:r>
            <a:r>
              <a:rPr lang="fr-FR" dirty="0" smtClean="0">
                <a:solidFill>
                  <a:schemeClr val="bg1"/>
                </a:solidFill>
              </a:rPr>
              <a:t> </a:t>
            </a:r>
            <a:r>
              <a:rPr lang="fr-FR" dirty="0" smtClean="0">
                <a:solidFill>
                  <a:schemeClr val="bg1"/>
                </a:solidFill>
              </a:rPr>
              <a:t>concentration</a:t>
            </a:r>
          </a:p>
          <a:p>
            <a:r>
              <a:rPr lang="fr-FR" dirty="0" smtClean="0">
                <a:solidFill>
                  <a:schemeClr val="bg1"/>
                </a:solidFill>
              </a:rPr>
              <a:t>pH</a:t>
            </a:r>
          </a:p>
          <a:p>
            <a:r>
              <a:rPr lang="fr-FR" dirty="0" err="1" smtClean="0">
                <a:solidFill>
                  <a:schemeClr val="bg1"/>
                </a:solidFill>
              </a:rPr>
              <a:t>temperature</a:t>
            </a:r>
            <a:endParaRPr lang="fr-FR" dirty="0" smtClean="0">
              <a:solidFill>
                <a:schemeClr val="bg1"/>
              </a:solidFill>
            </a:endParaRPr>
          </a:p>
          <a:p>
            <a:r>
              <a:rPr lang="fr-FR" dirty="0" err="1" smtClean="0">
                <a:solidFill>
                  <a:schemeClr val="bg1"/>
                </a:solidFill>
              </a:rPr>
              <a:t>inhibitors</a:t>
            </a:r>
            <a:endParaRPr lang="fr-FR" dirty="0" smtClean="0">
              <a:solidFill>
                <a:schemeClr val="bg1"/>
              </a:solidFill>
            </a:endParaRPr>
          </a:p>
        </p:txBody>
      </p:sp>
      <p:sp>
        <p:nvSpPr>
          <p:cNvPr id="37892" name="Text Box 4"/>
          <p:cNvSpPr txBox="1">
            <a:spLocks noChangeArrowheads="1"/>
          </p:cNvSpPr>
          <p:nvPr/>
        </p:nvSpPr>
        <p:spPr bwMode="auto">
          <a:xfrm>
            <a:off x="488950" y="6354763"/>
            <a:ext cx="21717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>
                <a:cs typeface="Arial" charset="0"/>
              </a:rPr>
              <a:t>© 2007 Paul Billiet </a:t>
            </a:r>
            <a:r>
              <a:rPr lang="en-US" sz="1200">
                <a:cs typeface="Arial" charset="0"/>
                <a:hlinkClick r:id="rId3"/>
              </a:rPr>
              <a:t>ODWS</a:t>
            </a:r>
            <a:endParaRPr lang="en-US" sz="1200"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618</Words>
  <Application>Microsoft Office PowerPoint</Application>
  <PresentationFormat>On-screen Show (4:3)</PresentationFormat>
  <Paragraphs>148</Paragraphs>
  <Slides>16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The Lock and Key Hypothesis</vt:lpstr>
      <vt:lpstr>Enzyme Action:  Lock and Key Model </vt:lpstr>
      <vt:lpstr>The Lock and Key Hypothesis</vt:lpstr>
      <vt:lpstr>Lock and Key Model</vt:lpstr>
      <vt:lpstr>The Lock and Key Hypothesis</vt:lpstr>
      <vt:lpstr>Denaturation</vt:lpstr>
      <vt:lpstr>Task-2</vt:lpstr>
      <vt:lpstr>Factors affecting enzyme activity</vt:lpstr>
      <vt:lpstr>Factors affecting Enzymes</vt:lpstr>
      <vt:lpstr>Substrate concentration: Non-enzymic reactions</vt:lpstr>
      <vt:lpstr>Substrate concentration: Enzymic reactions</vt:lpstr>
      <vt:lpstr>The effect of pH </vt:lpstr>
      <vt:lpstr>The effect of pH </vt:lpstr>
      <vt:lpstr>The effect of temperature</vt:lpstr>
      <vt:lpstr>The effect of temperature</vt:lpstr>
      <vt:lpstr>The effect of temperature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Lock and Key Hypothesis</dc:title>
  <dc:creator>shruthi binish</dc:creator>
  <cp:lastModifiedBy>shruthi binish</cp:lastModifiedBy>
  <cp:revision>5</cp:revision>
  <dcterms:created xsi:type="dcterms:W3CDTF">2006-08-16T00:00:00Z</dcterms:created>
  <dcterms:modified xsi:type="dcterms:W3CDTF">2011-09-16T02:16:45Z</dcterms:modified>
</cp:coreProperties>
</file>