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0" r:id="rId17"/>
    <p:sldId id="271" r:id="rId18"/>
    <p:sldId id="27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EA86-F44E-49DD-8C1F-57FED9B34B89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2FC1D-8CB7-4997-BAE5-76865D3CF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0BECA5-0735-4792-B58C-60C8A7E0907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F7F50D-65EB-42B4-80E4-FA5C379202C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BCD8AF-2D6B-4026-B13B-48A13FCB792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ADCEB-CE7A-412C-A426-119E93246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85091E-3C8C-4580-8997-72920E9D778D}" type="datetimeFigureOut">
              <a:rPr lang="en-US" smtClean="0"/>
              <a:pPr/>
              <a:t>28-Sep-11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357B2B-6119-49EF-917F-3368B9753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qnT-_QRRb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Web and Ecological Pyramid.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TASK: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a short and Long food chain from each of the following habitats. </a:t>
            </a:r>
          </a:p>
          <a:p>
            <a:endParaRPr lang="en-US" dirty="0" smtClean="0"/>
          </a:p>
          <a:p>
            <a:r>
              <a:rPr lang="en-US" smtClean="0"/>
              <a:t>Desert</a:t>
            </a:r>
            <a:endParaRPr lang="en-US" dirty="0" smtClean="0"/>
          </a:p>
          <a:p>
            <a:r>
              <a:rPr lang="en-US" dirty="0" smtClean="0"/>
              <a:t>Arctic</a:t>
            </a:r>
          </a:p>
          <a:p>
            <a:r>
              <a:rPr lang="en-US" dirty="0" smtClean="0"/>
              <a:t>Ocean</a:t>
            </a:r>
          </a:p>
          <a:p>
            <a:r>
              <a:rPr lang="en-US" dirty="0" smtClean="0"/>
              <a:t>Savannah</a:t>
            </a:r>
          </a:p>
          <a:p>
            <a:endParaRPr lang="en-US" dirty="0" smtClean="0"/>
          </a:p>
          <a:p>
            <a:r>
              <a:rPr lang="en-US" dirty="0" smtClean="0"/>
              <a:t>Draw a food web from any ONE habitat of YOUR choice.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Ecological pyramids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Picture 5" descr="energy_py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05000"/>
            <a:ext cx="4800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84971E-6 L 0.22917 0.075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Ecological pyramid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Pyramid diagrams show food chains in a different way 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There are three different types:</a:t>
            </a:r>
          </a:p>
          <a:p>
            <a:r>
              <a:rPr lang="en-US" dirty="0" smtClean="0"/>
              <a:t>Pyramid of Number</a:t>
            </a:r>
          </a:p>
          <a:p>
            <a:r>
              <a:rPr lang="en-US" dirty="0" smtClean="0"/>
              <a:t>Pyramid of Biomass</a:t>
            </a:r>
          </a:p>
          <a:p>
            <a:r>
              <a:rPr lang="en-US" dirty="0" smtClean="0"/>
              <a:t>Pyramid of Energy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The Pyramid shows which level has the most energy and the highest number of organisms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848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  <a:latin typeface="Arial Unicode MS" pitchFamily="34" charset="-128"/>
                <a:cs typeface="Times New Roman" pitchFamily="18" charset="0"/>
              </a:rPr>
              <a:t>Most ecological pyramids are large at the base and narrow at the top.</a:t>
            </a:r>
            <a:r>
              <a:rPr lang="en-US" sz="3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4572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 Unicode MS" pitchFamily="34" charset="-128"/>
                <a:cs typeface="Times New Roman" pitchFamily="18" charset="0"/>
              </a:rPr>
              <a:t>This is because every time that an organism is eaten by the next trophic level, some of the energy is lost as heat.</a:t>
            </a:r>
            <a:r>
              <a:rPr lang="en-US" sz="3600">
                <a:latin typeface="Arial Unicode MS" pitchFamily="34" charset="-128"/>
              </a:rPr>
              <a:t> 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715000" y="2362200"/>
            <a:ext cx="2057400" cy="2819400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8800" y="2514600"/>
            <a:ext cx="2590800" cy="3109913"/>
            <a:chOff x="0" y="1632"/>
            <a:chExt cx="1632" cy="1959"/>
          </a:xfrm>
        </p:grpSpPr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0" y="3264"/>
              <a:ext cx="15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Arial Unicode MS" pitchFamily="34" charset="-128"/>
                </a:rPr>
                <a:t>More Energy</a:t>
              </a:r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48" y="1632"/>
              <a:ext cx="15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FF0000"/>
                  </a:solidFill>
                  <a:latin typeface="Arial Unicode MS" pitchFamily="34" charset="-128"/>
                </a:rPr>
                <a:t>Less Energy</a:t>
              </a: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V="1">
              <a:off x="672" y="201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Pyramid of Numbers: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686800" cy="1447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Illustration of the </a:t>
            </a:r>
            <a:r>
              <a:rPr lang="en-US" sz="2800" b="1" u="sng" smtClean="0">
                <a:latin typeface="Comic Sans MS" pitchFamily="66" charset="0"/>
              </a:rPr>
              <a:t>number</a:t>
            </a:r>
            <a:r>
              <a:rPr lang="en-US" sz="2800" smtClean="0">
                <a:latin typeface="Comic Sans MS" pitchFamily="66" charset="0"/>
              </a:rPr>
              <a:t> of organisms at each level</a:t>
            </a:r>
            <a:br>
              <a:rPr lang="en-US" sz="2800" smtClean="0">
                <a:latin typeface="Comic Sans MS" pitchFamily="66" charset="0"/>
              </a:rPr>
            </a:br>
            <a:endParaRPr lang="en-US" sz="2800" smtClean="0">
              <a:latin typeface="Comic Sans MS" pitchFamily="66" charset="0"/>
            </a:endParaRPr>
          </a:p>
        </p:txBody>
      </p:sp>
      <p:pic>
        <p:nvPicPr>
          <p:cNvPr id="34820" name="Picture 5" descr="54-13-PyramidOfNumbers-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286000"/>
            <a:ext cx="9144000" cy="3862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Pyramid of Biomass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543800" cy="4114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Illustrates the amount of biomass in each </a:t>
            </a:r>
            <a:r>
              <a:rPr lang="en-US" dirty="0" err="1" smtClean="0">
                <a:latin typeface="Comic Sans MS" pitchFamily="66" charset="0"/>
              </a:rPr>
              <a:t>trophic</a:t>
            </a:r>
            <a:r>
              <a:rPr lang="en-US" dirty="0" smtClean="0">
                <a:latin typeface="Comic Sans MS" pitchFamily="66" charset="0"/>
              </a:rPr>
              <a:t> level</a:t>
            </a:r>
            <a:r>
              <a:rPr lang="en-US" sz="3600" dirty="0" smtClean="0">
                <a:latin typeface="Comic Sans MS" pitchFamily="66" charset="0"/>
              </a:rPr>
              <a:t> </a:t>
            </a:r>
          </a:p>
          <a:p>
            <a:endParaRPr lang="en-US" dirty="0" smtClean="0"/>
          </a:p>
        </p:txBody>
      </p:sp>
      <p:pic>
        <p:nvPicPr>
          <p:cNvPr id="37892" name="Picture 2" descr="biomass upright pyramid in terrestrial eco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14979"/>
            <a:ext cx="5257800" cy="444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>
                <a:latin typeface="Comic Sans MS" pitchFamily="66" charset="0"/>
              </a:rPr>
              <a:t>Pyramid of Energy: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609600" y="12192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latin typeface="Comic Sans MS" pitchFamily="66" charset="0"/>
              </a:rPr>
              <a:t>Most</a:t>
            </a:r>
            <a:r>
              <a:rPr lang="en-US" sz="2400" dirty="0">
                <a:latin typeface="Comic Sans MS" pitchFamily="66" charset="0"/>
              </a:rPr>
              <a:t> of the energy available to the community is in the </a:t>
            </a:r>
            <a:r>
              <a:rPr lang="en-US" sz="2400" b="1" dirty="0">
                <a:latin typeface="Comic Sans MS" pitchFamily="66" charset="0"/>
              </a:rPr>
              <a:t>1st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trophic</a:t>
            </a:r>
            <a:r>
              <a:rPr lang="en-US" sz="2400" dirty="0">
                <a:latin typeface="Comic Sans MS" pitchFamily="66" charset="0"/>
              </a:rPr>
              <a:t> level.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Only 10-20% of the energy is available to the next </a:t>
            </a:r>
            <a:r>
              <a:rPr lang="en-US" sz="2400" dirty="0" err="1">
                <a:latin typeface="Comic Sans MS" pitchFamily="66" charset="0"/>
              </a:rPr>
              <a:t>trophic</a:t>
            </a:r>
            <a:r>
              <a:rPr lang="en-US" sz="2400" dirty="0">
                <a:latin typeface="Comic Sans MS" pitchFamily="66" charset="0"/>
              </a:rPr>
              <a:t> level (≈ 90% lost)</a:t>
            </a:r>
          </a:p>
        </p:txBody>
      </p:sp>
      <p:pic>
        <p:nvPicPr>
          <p:cNvPr id="45060" name="Picture 5" descr="energ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00400"/>
            <a:ext cx="8001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200" smtClean="0"/>
              <a:t>Transfer of Energy</a:t>
            </a:r>
            <a:endParaRPr lang="en-US" sz="4800" smtClean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When a zebra eats the grass, it does not obtain all of the energy the grass has (much of it is not eaten)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When a lion eats a zebra, it does not get all of the energy from the zebra (much of it is lost as heat)</a:t>
            </a:r>
          </a:p>
          <a:p>
            <a:pPr eaLnBrk="1" hangingPunct="1"/>
            <a:endParaRPr lang="en-US" sz="2800" smtClean="0"/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200" smtClean="0"/>
              <a:t>Transfer of Energy</a:t>
            </a:r>
            <a:endParaRPr lang="en-US" sz="4800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pPr eaLnBrk="1" hangingPunct="1"/>
            <a:r>
              <a:rPr lang="en-US" sz="2800" smtClean="0"/>
              <a:t>The two (2) previous examples of energy transfer show that no organism EVER receives all of the energy from the organism they just ate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Only 10% of the energy from one trophic level is transferred to the next – this is called the 10%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Task:</a:t>
            </a:r>
            <a:endParaRPr 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305800" cy="4702175"/>
          </a:xfrm>
        </p:spPr>
        <p:txBody>
          <a:bodyPr/>
          <a:lstStyle/>
          <a:p>
            <a:r>
              <a:rPr lang="en-IN" dirty="0" smtClean="0"/>
              <a:t>Create a 3D pyramid model depicting all the three types of pyramids (Pyramid of Numbers, Biomass and Energy)</a:t>
            </a:r>
            <a:endParaRPr lang="en-IN" dirty="0" smtClean="0">
              <a:hlinkClick r:id="rId2"/>
            </a:endParaRPr>
          </a:p>
          <a:p>
            <a:endParaRPr lang="en-IN" u="sng" dirty="0" smtClean="0">
              <a:hlinkClick r:id="rId2"/>
            </a:endParaRPr>
          </a:p>
          <a:p>
            <a:pPr>
              <a:buFont typeface="Wingdings 2" pitchFamily="18" charset="2"/>
              <a:buNone/>
            </a:pPr>
            <a:r>
              <a:rPr lang="en-IN" dirty="0" smtClean="0"/>
              <a:t>How to make a 3D pyramid:</a:t>
            </a:r>
            <a:endParaRPr lang="en-IN" dirty="0" smtClean="0">
              <a:hlinkClick r:id="rId2"/>
            </a:endParaRPr>
          </a:p>
          <a:p>
            <a:r>
              <a:rPr lang="en-IN" u="sng" dirty="0" smtClean="0">
                <a:hlinkClick r:id="rId2"/>
              </a:rPr>
              <a:t>http://www.youtube.com/watch?v=YqnT-_QRRbM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/>
              <a:t>Recap on Food Chains:</a:t>
            </a:r>
            <a:endParaRPr lang="en-US" sz="4800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/>
          <a:lstStyle/>
          <a:p>
            <a:r>
              <a:rPr lang="en-US" sz="2800" dirty="0" smtClean="0"/>
              <a:t>The energy flow from one </a:t>
            </a:r>
            <a:r>
              <a:rPr lang="en-US" sz="2800" dirty="0" err="1" smtClean="0"/>
              <a:t>trophic</a:t>
            </a:r>
            <a:r>
              <a:rPr lang="en-US" sz="2800" dirty="0" smtClean="0"/>
              <a:t> level to the other is known as a food chain</a:t>
            </a:r>
          </a:p>
          <a:p>
            <a:r>
              <a:rPr lang="en-US" sz="2800" dirty="0" smtClean="0"/>
              <a:t>A food chain is simple and direct</a:t>
            </a:r>
          </a:p>
          <a:p>
            <a:r>
              <a:rPr lang="en-US" sz="2800" dirty="0" smtClean="0"/>
              <a:t>It involves one organism at each </a:t>
            </a:r>
            <a:r>
              <a:rPr lang="en-US" sz="2800" dirty="0" err="1" smtClean="0"/>
              <a:t>trophic</a:t>
            </a:r>
            <a:r>
              <a:rPr lang="en-US" sz="2800" dirty="0" smtClean="0"/>
              <a:t> level</a:t>
            </a:r>
          </a:p>
          <a:p>
            <a:pPr lvl="1"/>
            <a:r>
              <a:rPr lang="en-US" sz="2400" dirty="0" smtClean="0"/>
              <a:t>Primary Consumers – eat </a:t>
            </a:r>
            <a:r>
              <a:rPr lang="en-US" sz="2400" dirty="0" err="1" smtClean="0"/>
              <a:t>autotrophs</a:t>
            </a:r>
            <a:r>
              <a:rPr lang="en-US" sz="2400" dirty="0" smtClean="0"/>
              <a:t> (producers)</a:t>
            </a:r>
          </a:p>
          <a:p>
            <a:pPr lvl="1"/>
            <a:r>
              <a:rPr lang="en-US" sz="2400" dirty="0" smtClean="0"/>
              <a:t>Secondary Consumers – eat the primary consumers</a:t>
            </a:r>
          </a:p>
          <a:p>
            <a:pPr lvl="1"/>
            <a:r>
              <a:rPr lang="en-US" sz="2400" dirty="0" smtClean="0"/>
              <a:t>Tertiary Consumers – eat the secondary consumers</a:t>
            </a:r>
          </a:p>
          <a:p>
            <a:pPr lvl="1"/>
            <a:r>
              <a:rPr lang="en-US" sz="2400" dirty="0" smtClean="0"/>
              <a:t>Decomposers – bacteria and fungi that break down dead organisms and recycle the material back into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Short Food Chain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6" name="Picture 2" descr="http://scienceaid.co.uk/biology/ecology/images/foodch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2232025"/>
            <a:ext cx="8688387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 smtClean="0"/>
              <a:t>Long Food </a:t>
            </a:r>
            <a:r>
              <a:rPr lang="en-US" sz="4200" dirty="0"/>
              <a:t>Chain</a:t>
            </a:r>
            <a:endParaRPr lang="en-US" sz="4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 smtClean="0"/>
          </a:p>
        </p:txBody>
      </p:sp>
      <p:pic>
        <p:nvPicPr>
          <p:cNvPr id="24580" name="Picture 4" descr="food_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5438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25975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en-US" sz="2400" smtClean="0"/>
              <a:t>L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O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G</a:t>
            </a:r>
          </a:p>
          <a:p>
            <a:endParaRPr lang="en-US" sz="2400" smtClean="0"/>
          </a:p>
          <a:p>
            <a:pPr>
              <a:buFont typeface="Wingdings 2" pitchFamily="18" charset="2"/>
              <a:buNone/>
            </a:pPr>
            <a:r>
              <a:rPr lang="en-US" sz="2400" smtClean="0"/>
              <a:t>F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O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O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D</a:t>
            </a:r>
          </a:p>
          <a:p>
            <a:pPr>
              <a:buFont typeface="Wingdings 2" pitchFamily="18" charset="2"/>
              <a:buNone/>
            </a:pPr>
            <a:endParaRPr lang="en-US" sz="2400" smtClean="0"/>
          </a:p>
          <a:p>
            <a:pPr>
              <a:buFont typeface="Wingdings 2" pitchFamily="18" charset="2"/>
              <a:buNone/>
            </a:pPr>
            <a:r>
              <a:rPr lang="en-US" sz="2400" smtClean="0"/>
              <a:t>C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H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A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I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N</a:t>
            </a:r>
          </a:p>
        </p:txBody>
      </p:sp>
      <p:pic>
        <p:nvPicPr>
          <p:cNvPr id="25604" name="Picture 2" descr="http://pack152.net/AcademicsAndSports/WildlifeConservation/FoodCh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6019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/>
          <a:lstStyle/>
          <a:p>
            <a:pPr>
              <a:defRPr/>
            </a:pPr>
            <a:r>
              <a:rPr lang="en-US" sz="4200"/>
              <a:t>Food Web</a:t>
            </a:r>
            <a:endParaRPr lang="en-US" sz="480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625975"/>
          </a:xfrm>
        </p:spPr>
        <p:txBody>
          <a:bodyPr>
            <a:normAutofit fontScale="92500" lnSpcReduction="10000"/>
          </a:bodyPr>
          <a:lstStyle/>
          <a:p>
            <a:r>
              <a:rPr lang="en-US" sz="2800" smtClean="0"/>
              <a:t>Most organisms eat more the JUST one organism</a:t>
            </a:r>
          </a:p>
          <a:p>
            <a:endParaRPr lang="en-US" sz="2800" smtClean="0"/>
          </a:p>
          <a:p>
            <a:r>
              <a:rPr lang="en-US" sz="2800" smtClean="0"/>
              <a:t>When more organism are involved it is know as a FOOD WEB</a:t>
            </a:r>
          </a:p>
          <a:p>
            <a:endParaRPr lang="en-US" sz="2800" smtClean="0"/>
          </a:p>
          <a:p>
            <a:r>
              <a:rPr lang="en-US" sz="2800" smtClean="0"/>
              <a:t>A food web is a graphical description of feeding relationships among species in an ecological community, that is, of who eats whom. It is also a means of showing how energy and materials flow through a community of species as a result of these feeding relationships. Typically, species are connected by lines or arrows called "links“.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/>
              <a:t>Food Web</a:t>
            </a:r>
            <a:endParaRPr lang="en-US" sz="4800"/>
          </a:p>
        </p:txBody>
      </p:sp>
      <p:pic>
        <p:nvPicPr>
          <p:cNvPr id="27651" name="Picture 4" descr="Food-We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317625"/>
            <a:ext cx="4953000" cy="5540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/>
              <a:t>Food Web</a:t>
            </a:r>
            <a:endParaRPr lang="en-US" sz="4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Food webs are more complex and involve lots of organisms</a:t>
            </a:r>
          </a:p>
          <a:p>
            <a:endParaRPr lang="en-US" sz="3600" smtClean="0"/>
          </a:p>
          <a:p>
            <a:r>
              <a:rPr lang="en-US" sz="3600" smtClean="0"/>
              <a:t>Notice that the direction the arrow points </a:t>
            </a:r>
            <a:r>
              <a:rPr lang="en-US" sz="3600" smtClean="0">
                <a:sym typeface="Wingdings" pitchFamily="2" charset="2"/>
              </a:rPr>
              <a:t> the arrow points in the direction of the energy transfer, NOT “what ate what”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/>
              <a:t>Food Web</a:t>
            </a:r>
            <a:endParaRPr lang="en-US" sz="4800"/>
          </a:p>
        </p:txBody>
      </p:sp>
      <p:pic>
        <p:nvPicPr>
          <p:cNvPr id="29699" name="Picture 5" descr="bigFIG1-Foodwebillustra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7823201" cy="5867401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107</TotalTime>
  <Words>506</Words>
  <Application>Microsoft Office PowerPoint</Application>
  <PresentationFormat>On-screen Show (4:3)</PresentationFormat>
  <Paragraphs>86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Food Web and Ecological Pyramid.</vt:lpstr>
      <vt:lpstr>Recap on Food Chains:</vt:lpstr>
      <vt:lpstr>Short Food Chain</vt:lpstr>
      <vt:lpstr>Long Food Chain</vt:lpstr>
      <vt:lpstr>Slide 5</vt:lpstr>
      <vt:lpstr>Food Web</vt:lpstr>
      <vt:lpstr>Food Web</vt:lpstr>
      <vt:lpstr>Food Web</vt:lpstr>
      <vt:lpstr>Food Web</vt:lpstr>
      <vt:lpstr>TASK:</vt:lpstr>
      <vt:lpstr>Ecological pyramids</vt:lpstr>
      <vt:lpstr>Ecological pyramid</vt:lpstr>
      <vt:lpstr>Most ecological pyramids are large at the base and narrow at the top. </vt:lpstr>
      <vt:lpstr>Pyramid of Numbers:</vt:lpstr>
      <vt:lpstr>Pyramid of Biomass</vt:lpstr>
      <vt:lpstr>Slide 16</vt:lpstr>
      <vt:lpstr>Transfer of Energy</vt:lpstr>
      <vt:lpstr>Transfer of Energy</vt:lpstr>
      <vt:lpstr>Task:</vt:lpstr>
    </vt:vector>
  </TitlesOfParts>
  <Company>PARANDCO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Web and Ecological Pyramid.</dc:title>
  <dc:creator>PARAND</dc:creator>
  <cp:lastModifiedBy>PARAND</cp:lastModifiedBy>
  <cp:revision>8</cp:revision>
  <dcterms:created xsi:type="dcterms:W3CDTF">2011-09-26T17:53:12Z</dcterms:created>
  <dcterms:modified xsi:type="dcterms:W3CDTF">2011-09-28T07:37:40Z</dcterms:modified>
</cp:coreProperties>
</file>