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9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66979-3B45-42F2-87A5-6FD6C3029237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811E2-136D-4D4B-B82D-C8FCDD004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11E2-136D-4D4B-B82D-C8FCDD0048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F45BD-DF97-4112-9B40-BE764EF84B1F}" type="slidenum">
              <a:rPr lang="en-GB"/>
              <a:pPr/>
              <a:t>5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B1433-A40C-4A8C-A6E8-DF9C7962C3B9}" type="slidenum">
              <a:rPr lang="en-GB"/>
              <a:pPr/>
              <a:t>6</a:t>
            </a:fld>
            <a:endParaRPr lang="en-GB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4BF8C-904A-4CB6-84FE-25ABBFF6CA9D}" type="slidenum">
              <a:rPr lang="en-GB"/>
              <a:pPr/>
              <a:t>9</a:t>
            </a:fld>
            <a:endParaRPr lang="en-GB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BD406-73A5-423E-88B9-44244600EBA4}" type="slidenum">
              <a:rPr lang="en-GB"/>
              <a:pPr/>
              <a:t>10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8324B-81C1-4677-BB9E-D606A7906935}" type="slidenum">
              <a:rPr lang="en-GB"/>
              <a:pPr/>
              <a:t>11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F018F-AA40-4754-8A22-ECD335D2D7C7}" type="slidenum">
              <a:rPr lang="en-GB"/>
              <a:pPr/>
              <a:t>12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32C08-BEBC-442D-BE84-59AFA422732C}" type="slidenum">
              <a:rPr lang="en-GB"/>
              <a:pPr/>
              <a:t>14</a:t>
            </a:fld>
            <a:endParaRPr lang="en-GB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E609-C87D-4072-930E-CAC14EDBD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6DD6C-DB3E-4905-BA03-EF7B708147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Gene structure and organisation.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127125" y="334963"/>
            <a:ext cx="6970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All our chromosomes are in pairs</a:t>
            </a:r>
          </a:p>
        </p:txBody>
      </p:sp>
      <p:graphicFrame>
        <p:nvGraphicFramePr>
          <p:cNvPr id="51203" name="Object 3"/>
          <p:cNvGraphicFramePr>
            <a:graphicFrameLocks/>
          </p:cNvGraphicFramePr>
          <p:nvPr/>
        </p:nvGraphicFramePr>
        <p:xfrm>
          <a:off x="2752725" y="1652588"/>
          <a:ext cx="3644900" cy="3559175"/>
        </p:xfrm>
        <a:graphic>
          <a:graphicData uri="http://schemas.openxmlformats.org/presentationml/2006/ole">
            <p:oleObj spid="_x0000_s88066" name="Bitmap Image" r:id="rId4" imgW="3644640" imgH="3558960" progId="PBrush">
              <p:embed/>
            </p:oleObj>
          </a:graphicData>
        </a:graphic>
      </p:graphicFrame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74725" y="5287963"/>
            <a:ext cx="7038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solidFill>
                  <a:srgbClr val="FF0033"/>
                </a:solidFill>
                <a:latin typeface="Times New Roman" charset="0"/>
              </a:rPr>
              <a:t>Where did we get each one from?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105400" y="1981200"/>
            <a:ext cx="9906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096000" y="1219200"/>
            <a:ext cx="27987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4400">
                <a:latin typeface="Times New Roman" charset="0"/>
              </a:rPr>
              <a:t>half came from mum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2590800" y="3733800"/>
            <a:ext cx="17526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143000" y="1219200"/>
            <a:ext cx="173672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4400">
                <a:latin typeface="Times New Roman" charset="0"/>
              </a:rPr>
              <a:t>and half came from 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/>
      <p:bldP spid="51204" grpId="0" build="p" autoUpdateAnimBg="0"/>
      <p:bldP spid="51205" grpId="0" animBg="1"/>
      <p:bldP spid="51206" grpId="0" build="p" autoUpdateAnimBg="0"/>
      <p:bldP spid="51207" grpId="0" animBg="1"/>
      <p:bldP spid="5120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8200" y="381000"/>
            <a:ext cx="7072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This means that genes are in pairs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74725" y="1401763"/>
            <a:ext cx="2384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Because…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3505200" y="2209800"/>
          <a:ext cx="2892425" cy="3001963"/>
        </p:xfrm>
        <a:graphic>
          <a:graphicData uri="http://schemas.openxmlformats.org/presentationml/2006/ole">
            <p:oleObj spid="_x0000_s89090" name="Bitmap Image" r:id="rId4" imgW="3644640" imgH="3558960" progId="PBrush">
              <p:embed/>
            </p:oleObj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556125" y="2422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solidFill>
                  <a:srgbClr val="FF0033"/>
                </a:solidFill>
                <a:latin typeface="Times New Roman" charset="0"/>
              </a:rPr>
              <a:t>E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708525" y="33369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solidFill>
                  <a:srgbClr val="FF0033"/>
                </a:solidFill>
                <a:latin typeface="Times New Roman" charset="0"/>
              </a:rPr>
              <a:t>E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812925" y="5516563"/>
            <a:ext cx="591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solidFill>
                  <a:schemeClr val="hlink"/>
                </a:solidFill>
                <a:latin typeface="Times New Roman" charset="0"/>
              </a:rPr>
              <a:t>Genes are on chromosomes.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  <p:bldP spid="54275" grpId="0" build="p" autoUpdateAnimBg="0"/>
      <p:bldP spid="54277" grpId="0" build="p" autoUpdateAnimBg="0"/>
      <p:bldP spid="54278" grpId="0" build="p" autoUpdateAnimBg="0"/>
      <p:bldP spid="542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716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pic>
        <p:nvPicPr>
          <p:cNvPr id="63491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7861300" cy="59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09600" y="381000"/>
            <a:ext cx="731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4000">
                <a:solidFill>
                  <a:srgbClr val="FF0033"/>
                </a:solidFill>
                <a:latin typeface="Times New Roman" charset="0"/>
              </a:rPr>
              <a:t>Sex cells are special when it comes to chromosomes and genes</a:t>
            </a:r>
            <a:r>
              <a:rPr lang="en-GB" sz="4000">
                <a:latin typeface="Times New Roman" charset="0"/>
              </a:rPr>
              <a:t>.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09600" y="19812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4000">
                <a:solidFill>
                  <a:srgbClr val="FF0033"/>
                </a:solidFill>
                <a:latin typeface="Times New Roman" charset="0"/>
              </a:rPr>
              <a:t>They only have one of each, not the usual two.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267200" y="34290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4000">
                <a:solidFill>
                  <a:srgbClr val="FF0033"/>
                </a:solidFill>
                <a:latin typeface="Times New Roman" charset="0"/>
              </a:rPr>
              <a:t>Why is this?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762000" y="4267200"/>
            <a:ext cx="3810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4000">
                <a:solidFill>
                  <a:srgbClr val="FF0033"/>
                </a:solidFill>
                <a:latin typeface="Times New Roman" charset="0"/>
              </a:rPr>
              <a:t>Sex cells are designed to join together and so...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953000" y="4953000"/>
            <a:ext cx="3276600" cy="1006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6000">
                <a:solidFill>
                  <a:srgbClr val="9900CC"/>
                </a:solidFill>
                <a:latin typeface="Times New Roman" charset="0"/>
              </a:rPr>
              <a:t>1 + 1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3" grpId="0" autoUpdateAnimBg="0"/>
      <p:bldP spid="63494" grpId="0" autoUpdateAnimBg="0"/>
      <p:bldP spid="63495" grpId="0" autoUpdateAnimBg="0"/>
      <p:bldP spid="6349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123" name="Picture 2" descr="C:\Documents and Settings\shruthi.binish\Desktop\genes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28600"/>
            <a:ext cx="9144000" cy="75438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965325" y="1401763"/>
            <a:ext cx="533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We can use these facts</a:t>
            </a:r>
          </a:p>
          <a:p>
            <a:pPr defTabSz="762000" eaLnBrk="0" hangingPunct="0"/>
            <a:r>
              <a:rPr lang="en-GB" sz="4000">
                <a:latin typeface="Times New Roman" charset="0"/>
              </a:rPr>
              <a:t>to make predictions</a:t>
            </a:r>
          </a:p>
          <a:p>
            <a:pPr defTabSz="762000" eaLnBrk="0" hangingPunct="0"/>
            <a:r>
              <a:rPr lang="en-GB" sz="4000">
                <a:latin typeface="Times New Roman" charset="0"/>
              </a:rPr>
              <a:t>about the features that</a:t>
            </a:r>
          </a:p>
          <a:p>
            <a:pPr defTabSz="762000" eaLnBrk="0" hangingPunct="0"/>
            <a:r>
              <a:rPr lang="en-GB" sz="4000">
                <a:latin typeface="Times New Roman" charset="0"/>
              </a:rPr>
              <a:t>children will inherit from</a:t>
            </a:r>
          </a:p>
          <a:p>
            <a:pPr defTabSz="762000" eaLnBrk="0" hangingPunct="0"/>
            <a:r>
              <a:rPr lang="en-GB" sz="4000">
                <a:latin typeface="Times New Roman" charset="0"/>
              </a:rPr>
              <a:t>their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mtClean="0"/>
              <a:t>Inherited Differences in Humans.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3810000" cy="4495800"/>
          </a:xfrm>
        </p:spPr>
        <p:txBody>
          <a:bodyPr>
            <a:normAutofit/>
          </a:bodyPr>
          <a:lstStyle/>
          <a:p>
            <a:r>
              <a:rPr lang="en-GB" sz="2800" smtClean="0"/>
              <a:t>Genes control the characteristics that develop.</a:t>
            </a:r>
          </a:p>
          <a:p>
            <a:r>
              <a:rPr lang="en-GB" sz="2800" smtClean="0"/>
              <a:t> 1/2 the instructions come from the father and 1/2 come from the mother.</a:t>
            </a:r>
          </a:p>
          <a:p>
            <a:r>
              <a:rPr lang="en-GB" sz="2800" smtClean="0"/>
              <a:t>The new individual is genetically unique.</a:t>
            </a:r>
          </a:p>
        </p:txBody>
      </p:sp>
      <p:pic>
        <p:nvPicPr>
          <p:cNvPr id="9220" name="Picture 5" descr="A:\humanlifecy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80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http://www.oum.ox.ac.uk/thezone/animals/life/images/cycle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19288"/>
            <a:ext cx="47244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0" y="1066800"/>
            <a:ext cx="4267200" cy="2362200"/>
          </a:xfrm>
        </p:spPr>
        <p:txBody>
          <a:bodyPr/>
          <a:lstStyle/>
          <a:p>
            <a:r>
              <a:rPr lang="en-GB" smtClean="0"/>
              <a:t>The same but </a:t>
            </a:r>
            <a:r>
              <a:rPr lang="en-GB" smtClean="0">
                <a:solidFill>
                  <a:srgbClr val="FF0066"/>
                </a:solidFill>
              </a:rPr>
              <a:t>different </a:t>
            </a:r>
            <a:r>
              <a:rPr lang="en-GB" smtClean="0"/>
              <a:t>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3886200"/>
            <a:ext cx="3886200" cy="1752600"/>
          </a:xfrm>
        </p:spPr>
        <p:txBody>
          <a:bodyPr/>
          <a:lstStyle/>
          <a:p>
            <a:r>
              <a:rPr lang="en-GB" sz="6600" smtClean="0"/>
              <a:t>Variation </a:t>
            </a:r>
            <a:endParaRPr lang="en-GB" sz="6600" smtClean="0">
              <a:solidFill>
                <a:schemeClr val="accent1"/>
              </a:solidFill>
            </a:endParaRPr>
          </a:p>
        </p:txBody>
      </p:sp>
      <p:pic>
        <p:nvPicPr>
          <p:cNvPr id="6148" name="Picture 4" descr="C:\WINDOWS\Desktop\caribbeansnai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581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Why does one organism look different to another ?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ph type="body" sz="half" idx="2"/>
          </p:nvPr>
        </p:nvGraphicFramePr>
        <p:xfrm>
          <a:off x="304800" y="2209800"/>
          <a:ext cx="4267200" cy="3568700"/>
        </p:xfrm>
        <a:graphic>
          <a:graphicData uri="http://schemas.openxmlformats.org/presentationml/2006/ole">
            <p:oleObj spid="_x0000_s84994" name="Document" r:id="rId4" imgW="4048920" imgH="3468960" progId="Word.Document.8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4800600" y="1981200"/>
            <a:ext cx="3886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1</a:t>
            </a:r>
            <a:r>
              <a:rPr lang="en-GB" sz="2400" dirty="0"/>
              <a:t>. Do the members of this family have any similar features ?</a:t>
            </a:r>
          </a:p>
          <a:p>
            <a:pPr>
              <a:spcBef>
                <a:spcPct val="50000"/>
              </a:spcBef>
            </a:pPr>
            <a:r>
              <a:rPr lang="en-GB" sz="2400" dirty="0"/>
              <a:t>2. Are the members different in any ways ?</a:t>
            </a:r>
          </a:p>
          <a:p>
            <a:pPr>
              <a:spcBef>
                <a:spcPct val="50000"/>
              </a:spcBef>
            </a:pPr>
            <a:r>
              <a:rPr lang="en-GB" sz="2400" dirty="0"/>
              <a:t>3. What reasons can you think of to explain these differences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How does variation come about?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Sexual reproduction</a:t>
            </a:r>
          </a:p>
          <a:p>
            <a:r>
              <a:rPr lang="en-GB" dirty="0"/>
              <a:t>Genetic information is exchanged between the male and female </a:t>
            </a:r>
            <a:r>
              <a:rPr lang="en-GB" dirty="0">
                <a:solidFill>
                  <a:srgbClr val="FF5050"/>
                </a:solidFill>
              </a:rPr>
              <a:t>gametes</a:t>
            </a:r>
          </a:p>
          <a:p>
            <a:r>
              <a:rPr lang="en-GB" dirty="0"/>
              <a:t>These sex cells carry the information on </a:t>
            </a:r>
            <a:r>
              <a:rPr lang="en-GB" dirty="0">
                <a:solidFill>
                  <a:srgbClr val="FF5050"/>
                </a:solidFill>
              </a:rPr>
              <a:t>genes</a:t>
            </a:r>
            <a:endParaRPr lang="en-US" dirty="0">
              <a:solidFill>
                <a:srgbClr val="FF5050"/>
              </a:solidFill>
            </a:endParaRPr>
          </a:p>
        </p:txBody>
      </p:sp>
      <p:pic>
        <p:nvPicPr>
          <p:cNvPr id="34820" name="Picture 4" descr="monke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48100"/>
            <a:ext cx="3429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Inherited differences.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>
            <a:normAutofit fontScale="92500"/>
          </a:bodyPr>
          <a:lstStyle/>
          <a:p>
            <a:r>
              <a:rPr lang="en-GB" sz="2800" smtClean="0"/>
              <a:t>These are due to genes or the bits of message we get from a parents sperm and egg.</a:t>
            </a:r>
          </a:p>
          <a:p>
            <a:r>
              <a:rPr lang="en-GB" sz="2800" smtClean="0"/>
              <a:t>In plants the genes are in the pollen and ovule.</a:t>
            </a:r>
          </a:p>
          <a:p>
            <a:r>
              <a:rPr lang="en-GB" sz="2800" smtClean="0"/>
              <a:t>The genes are found in the nucleus of plant and animal cells.</a:t>
            </a:r>
          </a:p>
        </p:txBody>
      </p:sp>
      <p:pic>
        <p:nvPicPr>
          <p:cNvPr id="8196" name="Picture 5" descr="C:\My Documents\pictures\cellanima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00200"/>
            <a:ext cx="18129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C:\My Documents\pictures\cellplan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572000"/>
            <a:ext cx="36576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105400" y="3810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Nucleus 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172200" y="4343400"/>
            <a:ext cx="762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 flipV="1">
            <a:off x="6172200" y="2743200"/>
            <a:ext cx="762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822325" y="258763"/>
            <a:ext cx="551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The genes are in our cells.</a:t>
            </a:r>
          </a:p>
        </p:txBody>
      </p:sp>
      <p:graphicFrame>
        <p:nvGraphicFramePr>
          <p:cNvPr id="40963" name="Object 3"/>
          <p:cNvGraphicFramePr>
            <a:graphicFrameLocks/>
          </p:cNvGraphicFramePr>
          <p:nvPr/>
        </p:nvGraphicFramePr>
        <p:xfrm>
          <a:off x="2152650" y="1524000"/>
          <a:ext cx="3473450" cy="2997200"/>
        </p:xfrm>
        <a:graphic>
          <a:graphicData uri="http://schemas.openxmlformats.org/presentationml/2006/ole">
            <p:oleObj spid="_x0000_s86018" name="Bitmap Image" r:id="rId4" imgW="3473280" imgH="2997000" progId="PBrush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641725" y="4983163"/>
            <a:ext cx="4513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solidFill>
                  <a:srgbClr val="FF0033"/>
                </a:solidFill>
                <a:latin typeface="Times New Roman" charset="0"/>
              </a:rPr>
              <a:t>Where are they kept?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943600" y="2209800"/>
            <a:ext cx="1736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In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  <p:bldP spid="40964" grpId="0" build="p" autoUpdateAnimBg="0"/>
      <p:bldP spid="40965" grpId="0" animBg="1"/>
      <p:bldP spid="409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46125" y="503238"/>
            <a:ext cx="7813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3200">
                <a:latin typeface="Times New Roman" charset="0"/>
              </a:rPr>
              <a:t>The genes are on long, string-like things called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812925" y="1265238"/>
            <a:ext cx="5467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7200" dirty="0">
                <a:solidFill>
                  <a:schemeClr val="hlink"/>
                </a:solidFill>
                <a:latin typeface="Times New Roman" charset="0"/>
              </a:rPr>
              <a:t>Chromosomes</a:t>
            </a:r>
          </a:p>
          <a:p>
            <a:pPr defTabSz="762000" eaLnBrk="0" hangingPunct="0"/>
            <a:r>
              <a:rPr lang="en-GB" sz="3200" dirty="0">
                <a:solidFill>
                  <a:schemeClr val="hlink"/>
                </a:solidFill>
                <a:latin typeface="Times New Roman" charset="0"/>
              </a:rPr>
              <a:t>What are they made of</a:t>
            </a:r>
            <a:r>
              <a:rPr lang="en-GB" sz="7200" dirty="0">
                <a:solidFill>
                  <a:schemeClr val="hlink"/>
                </a:solidFill>
                <a:latin typeface="Times New Roman" charset="0"/>
              </a:rPr>
              <a:t> ?</a:t>
            </a:r>
          </a:p>
        </p:txBody>
      </p:sp>
      <p:graphicFrame>
        <p:nvGraphicFramePr>
          <p:cNvPr id="43012" name="Object 4"/>
          <p:cNvGraphicFramePr>
            <a:graphicFrameLocks/>
          </p:cNvGraphicFramePr>
          <p:nvPr/>
        </p:nvGraphicFramePr>
        <p:xfrm>
          <a:off x="3348038" y="3644900"/>
          <a:ext cx="2997200" cy="2681288"/>
        </p:xfrm>
        <a:graphic>
          <a:graphicData uri="http://schemas.openxmlformats.org/presentationml/2006/ole">
            <p:oleObj spid="_x0000_s87042" name="Bitmap Image" r:id="rId4" imgW="3692520" imgH="350172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  <p:bldP spid="430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DNA(</a:t>
            </a:r>
            <a:r>
              <a:rPr lang="en-US" sz="2200" dirty="0" smtClean="0"/>
              <a:t>DEOXYRIBONUCLEIC ACID)</a:t>
            </a:r>
            <a:br>
              <a:rPr lang="en-US" sz="2200" dirty="0" smtClean="0"/>
            </a:br>
            <a:r>
              <a:rPr lang="en-GB" dirty="0" smtClean="0"/>
              <a:t> </a:t>
            </a:r>
            <a:r>
              <a:rPr lang="en-GB" dirty="0"/>
              <a:t>and Genes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DNA is a double helix molecule</a:t>
            </a:r>
          </a:p>
          <a:p>
            <a:pPr>
              <a:lnSpc>
                <a:spcPct val="90000"/>
              </a:lnSpc>
            </a:pPr>
            <a:r>
              <a:rPr lang="en-GB" dirty="0"/>
              <a:t>A Gene is a length of DNA</a:t>
            </a:r>
          </a:p>
          <a:p>
            <a:pPr>
              <a:lnSpc>
                <a:spcPct val="90000"/>
              </a:lnSpc>
            </a:pPr>
            <a:r>
              <a:rPr lang="en-GB" dirty="0"/>
              <a:t>Cells are made of proteins</a:t>
            </a:r>
          </a:p>
          <a:p>
            <a:pPr>
              <a:lnSpc>
                <a:spcPct val="90000"/>
              </a:lnSpc>
            </a:pPr>
            <a:r>
              <a:rPr lang="en-GB" dirty="0"/>
              <a:t>Genes tell the cell how to put amino acids together to make the proteins</a:t>
            </a:r>
          </a:p>
          <a:p>
            <a:pPr>
              <a:lnSpc>
                <a:spcPct val="90000"/>
              </a:lnSpc>
            </a:pPr>
            <a:r>
              <a:rPr lang="en-GB" dirty="0"/>
              <a:t>This determines what type of cell it is:-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e.g. haemoglobin is made for red blood cells or </a:t>
            </a:r>
            <a:r>
              <a:rPr lang="en-GB" dirty="0" smtClean="0"/>
              <a:t>melanin </a:t>
            </a:r>
            <a:r>
              <a:rPr lang="en-GB" dirty="0"/>
              <a:t>is made for skin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6600"/>
              <a:t>How many do you have in all of your cells except you sex cells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203325" y="563563"/>
            <a:ext cx="681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latin typeface="Times New Roman" charset="0"/>
              </a:rPr>
              <a:t>We have 46 of them in our cells.</a:t>
            </a:r>
          </a:p>
        </p:txBody>
      </p:sp>
      <p:pic>
        <p:nvPicPr>
          <p:cNvPr id="49155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6351588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355725" y="5668963"/>
            <a:ext cx="680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4000">
                <a:solidFill>
                  <a:srgbClr val="FF0033"/>
                </a:solidFill>
                <a:latin typeface="Times New Roman" charset="0"/>
              </a:rPr>
              <a:t>What do you notice about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  <p:bldP spid="4915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399</Words>
  <Application>Microsoft Office PowerPoint</Application>
  <PresentationFormat>On-screen Show (4:3)</PresentationFormat>
  <Paragraphs>64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Document</vt:lpstr>
      <vt:lpstr>Bitmap Image</vt:lpstr>
      <vt:lpstr>Objective -1</vt:lpstr>
      <vt:lpstr>Why does one organism look different to another ?</vt:lpstr>
      <vt:lpstr>How does variation come about?</vt:lpstr>
      <vt:lpstr>Inherited differences.</vt:lpstr>
      <vt:lpstr>Slide 5</vt:lpstr>
      <vt:lpstr>Slide 6</vt:lpstr>
      <vt:lpstr>DNA(DEOXYRIBONUCLEIC ACID)  and Genes</vt:lpstr>
      <vt:lpstr>Slide 8</vt:lpstr>
      <vt:lpstr>Slide 9</vt:lpstr>
      <vt:lpstr>Slide 10</vt:lpstr>
      <vt:lpstr>Slide 11</vt:lpstr>
      <vt:lpstr>Slide 12</vt:lpstr>
      <vt:lpstr>Slide 13</vt:lpstr>
      <vt:lpstr>Slide 14</vt:lpstr>
      <vt:lpstr>Inherited Differences in Humans.</vt:lpstr>
      <vt:lpstr>The same but different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same but different !</dc:title>
  <dc:creator/>
  <cp:lastModifiedBy>appukuttan</cp:lastModifiedBy>
  <cp:revision>106</cp:revision>
  <dcterms:created xsi:type="dcterms:W3CDTF">2006-08-16T00:00:00Z</dcterms:created>
  <dcterms:modified xsi:type="dcterms:W3CDTF">2012-04-12T08:12:34Z</dcterms:modified>
</cp:coreProperties>
</file>