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6768A-83FA-4F04-AAFB-D57697D86CA7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27CD3-FDDB-4619-894F-65310DDC9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4BD0E-9A3D-42FB-BA56-2E6366F7A9DC}" type="slidenum">
              <a:rPr lang="en-US"/>
              <a:pPr/>
              <a:t>1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09CC2-0D0B-417B-B14C-0192EB5E81ED}" type="slidenum">
              <a:rPr lang="en-US"/>
              <a:pPr/>
              <a:t>10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76C0E-BE1E-4A9D-BA94-DD896DF9943C}" type="slidenum">
              <a:rPr lang="en-US"/>
              <a:pPr/>
              <a:t>11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FFA63-D35B-45E9-BC73-85F4757E6C86}" type="slidenum">
              <a:rPr lang="en-US"/>
              <a:pPr/>
              <a:t>12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872F6-E252-4060-A416-1F3026798F33}" type="slidenum">
              <a:rPr lang="en-US"/>
              <a:pPr/>
              <a:t>13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73C82-8DB9-443A-83BA-79F02BCCA5BB}" type="slidenum">
              <a:rPr lang="en-US"/>
              <a:pPr/>
              <a:t>14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C448A-121D-4F2D-BCE4-D9A4CE43DA33}" type="slidenum">
              <a:rPr lang="en-US"/>
              <a:pPr/>
              <a:t>15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Link for teachers to smartboard exercise – ‘practise punnet squares’</a:t>
            </a:r>
          </a:p>
          <a:p>
            <a:r>
              <a:rPr lang="en-GB" smtClean="0"/>
              <a:t>Link for students to ‘genetics  shootout’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E2901-B5E5-43A2-8A8B-EFA79B6C75BB}" type="slidenum">
              <a:rPr lang="en-US"/>
              <a:pPr/>
              <a:t>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5843C-7B5B-45B0-BF2F-261020DCD094}" type="slidenum">
              <a:rPr lang="en-US"/>
              <a:pPr/>
              <a:t>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B3A9E-4FDE-4899-B5E0-C6A7DE170138}" type="slidenum">
              <a:rPr lang="en-US"/>
              <a:pPr/>
              <a:t>4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Link to ‘about  variation’ match up</a:t>
            </a:r>
          </a:p>
          <a:p>
            <a:r>
              <a:rPr lang="en-US" smtClean="0"/>
              <a:t>Link to Hot potatoes ‘About DNA’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38935-8212-4BA7-B6CE-9523DCE0DC5A}" type="slidenum">
              <a:rPr lang="en-US"/>
              <a:pPr/>
              <a:t>5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B89F4-86FB-4543-8C3E-1CE41BBC45AB}" type="slidenum">
              <a:rPr lang="en-US"/>
              <a:pPr/>
              <a:t>6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8C764-C03B-4D71-9940-FC3B783C98DA}" type="slidenum">
              <a:rPr lang="en-US"/>
              <a:pPr/>
              <a:t>7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6E088-D4BF-469E-A5F4-E1B3A0AEB3DF}" type="slidenum">
              <a:rPr lang="en-US"/>
              <a:pPr/>
              <a:t>8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5AE6C-0135-4F82-9C0A-1A37AA647A38}" type="slidenum">
              <a:rPr lang="en-US"/>
              <a:pPr/>
              <a:t>9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B4135-BCD7-4188-B18C-FC7E278C2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57EC6-C71B-4B89-A98F-B6EA74A35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22ED0-F1C4-4D2E-A05E-FBD725AD3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Practise%20punnet%20squares.xbk" TargetMode="External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Genetics%20shootout.html" TargetMode="External"/><Relationship Id="rId5" Type="http://schemas.openxmlformats.org/officeDocument/2006/relationships/slide" Target="slide3.xml"/><Relationship Id="rId4" Type="http://schemas.openxmlformats.org/officeDocument/2006/relationships/image" Target="../media/image4.wmf"/><Relationship Id="rId9" Type="http://schemas.openxmlformats.org/officeDocument/2006/relationships/hyperlink" Target="http://www2.smarttech.com/st/en-US/Support/Downloads/default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About%20variation.html" TargetMode="External"/><Relationship Id="rId5" Type="http://schemas.openxmlformats.org/officeDocument/2006/relationships/image" Target="../media/image6.gif"/><Relationship Id="rId4" Type="http://schemas.openxmlformats.org/officeDocument/2006/relationships/hyperlink" Target="About%20DNA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7888"/>
            <a:ext cx="7772400" cy="1114425"/>
          </a:xfrm>
        </p:spPr>
        <p:txBody>
          <a:bodyPr/>
          <a:lstStyle/>
          <a:p>
            <a:pPr eaLnBrk="1" hangingPunct="1">
              <a:defRPr/>
            </a:pPr>
            <a:r>
              <a:rPr lang="en-GB" b="1" smtClean="0">
                <a:solidFill>
                  <a:srgbClr val="8A0066"/>
                </a:solidFill>
              </a:rPr>
              <a:t>So why do you look like that??</a:t>
            </a:r>
          </a:p>
        </p:txBody>
      </p:sp>
      <p:pic>
        <p:nvPicPr>
          <p:cNvPr id="80899" name="Picture 3" descr="pe0068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581400"/>
            <a:ext cx="1550988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32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Now work it out…..</a:t>
            </a:r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2209800" y="28956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1676400" y="3810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2209800" y="3810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30" name="WordArt 10"/>
          <p:cNvSpPr>
            <a:spLocks noChangeArrowheads="1" noChangeShapeType="1"/>
          </p:cNvSpPr>
          <p:nvPr/>
        </p:nvSpPr>
        <p:spPr bwMode="auto">
          <a:xfrm>
            <a:off x="1676400" y="28956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590800" y="2971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parent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5908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parent</a:t>
            </a:r>
          </a:p>
        </p:txBody>
      </p:sp>
      <p:sp>
        <p:nvSpPr>
          <p:cNvPr id="30733" name="WordArt 13"/>
          <p:cNvSpPr>
            <a:spLocks noChangeArrowheads="1" noChangeShapeType="1"/>
          </p:cNvSpPr>
          <p:nvPr/>
        </p:nvSpPr>
        <p:spPr bwMode="auto">
          <a:xfrm>
            <a:off x="4038600" y="19050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34" name="WordArt 14"/>
          <p:cNvSpPr>
            <a:spLocks noChangeArrowheads="1" noChangeShapeType="1"/>
          </p:cNvSpPr>
          <p:nvPr/>
        </p:nvSpPr>
        <p:spPr bwMode="auto">
          <a:xfrm>
            <a:off x="4038600" y="28956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35" name="WordArt 15"/>
          <p:cNvSpPr>
            <a:spLocks noChangeArrowheads="1" noChangeShapeType="1"/>
          </p:cNvSpPr>
          <p:nvPr/>
        </p:nvSpPr>
        <p:spPr bwMode="auto">
          <a:xfrm>
            <a:off x="4114800" y="3886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36" name="WordArt 16"/>
          <p:cNvSpPr>
            <a:spLocks noChangeArrowheads="1" noChangeShapeType="1"/>
          </p:cNvSpPr>
          <p:nvPr/>
        </p:nvSpPr>
        <p:spPr bwMode="auto">
          <a:xfrm>
            <a:off x="4114800" y="5029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581400" y="5867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gametes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6324600" y="19812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7315200" y="20574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5181600" y="3048000"/>
            <a:ext cx="327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5181600" y="4191000"/>
            <a:ext cx="327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WordArt 22"/>
          <p:cNvSpPr>
            <a:spLocks noChangeArrowheads="1" noChangeShapeType="1"/>
          </p:cNvSpPr>
          <p:nvPr/>
        </p:nvSpPr>
        <p:spPr bwMode="auto">
          <a:xfrm>
            <a:off x="6553200" y="22098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43" name="WordArt 23"/>
          <p:cNvSpPr>
            <a:spLocks noChangeArrowheads="1" noChangeShapeType="1"/>
          </p:cNvSpPr>
          <p:nvPr/>
        </p:nvSpPr>
        <p:spPr bwMode="auto">
          <a:xfrm>
            <a:off x="7772400" y="22098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44" name="WordArt 24"/>
          <p:cNvSpPr>
            <a:spLocks noChangeArrowheads="1" noChangeShapeType="1"/>
          </p:cNvSpPr>
          <p:nvPr/>
        </p:nvSpPr>
        <p:spPr bwMode="auto">
          <a:xfrm>
            <a:off x="5410200" y="3276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45" name="WordArt 25"/>
          <p:cNvSpPr>
            <a:spLocks noChangeArrowheads="1" noChangeShapeType="1"/>
          </p:cNvSpPr>
          <p:nvPr/>
        </p:nvSpPr>
        <p:spPr bwMode="auto">
          <a:xfrm>
            <a:off x="5486400" y="47244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46" name="WordArt 26"/>
          <p:cNvSpPr>
            <a:spLocks noChangeArrowheads="1" noChangeShapeType="1"/>
          </p:cNvSpPr>
          <p:nvPr/>
        </p:nvSpPr>
        <p:spPr bwMode="auto">
          <a:xfrm>
            <a:off x="6400800" y="3200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47" name="WordArt 27"/>
          <p:cNvSpPr>
            <a:spLocks noChangeArrowheads="1" noChangeShapeType="1"/>
          </p:cNvSpPr>
          <p:nvPr/>
        </p:nvSpPr>
        <p:spPr bwMode="auto">
          <a:xfrm>
            <a:off x="6781800" y="32004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48" name="WordArt 28"/>
          <p:cNvSpPr>
            <a:spLocks noChangeArrowheads="1" noChangeShapeType="1"/>
          </p:cNvSpPr>
          <p:nvPr/>
        </p:nvSpPr>
        <p:spPr bwMode="auto">
          <a:xfrm>
            <a:off x="7620000" y="32766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49" name="WordArt 29"/>
          <p:cNvSpPr>
            <a:spLocks noChangeArrowheads="1" noChangeShapeType="1"/>
          </p:cNvSpPr>
          <p:nvPr/>
        </p:nvSpPr>
        <p:spPr bwMode="auto">
          <a:xfrm>
            <a:off x="8001000" y="3276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50" name="WordArt 30"/>
          <p:cNvSpPr>
            <a:spLocks noChangeArrowheads="1" noChangeShapeType="1"/>
          </p:cNvSpPr>
          <p:nvPr/>
        </p:nvSpPr>
        <p:spPr bwMode="auto">
          <a:xfrm>
            <a:off x="6477000" y="4724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51" name="WordArt 31"/>
          <p:cNvSpPr>
            <a:spLocks noChangeArrowheads="1" noChangeShapeType="1"/>
          </p:cNvSpPr>
          <p:nvPr/>
        </p:nvSpPr>
        <p:spPr bwMode="auto">
          <a:xfrm>
            <a:off x="6858000" y="47244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52" name="WordArt 32"/>
          <p:cNvSpPr>
            <a:spLocks noChangeArrowheads="1" noChangeShapeType="1"/>
          </p:cNvSpPr>
          <p:nvPr/>
        </p:nvSpPr>
        <p:spPr bwMode="auto">
          <a:xfrm>
            <a:off x="7620000" y="4724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53" name="WordArt 33"/>
          <p:cNvSpPr>
            <a:spLocks noChangeArrowheads="1" noChangeShapeType="1"/>
          </p:cNvSpPr>
          <p:nvPr/>
        </p:nvSpPr>
        <p:spPr bwMode="auto">
          <a:xfrm>
            <a:off x="8077200" y="47244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6477000" y="5943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offspring</a:t>
            </a:r>
          </a:p>
        </p:txBody>
      </p:sp>
      <p:pic>
        <p:nvPicPr>
          <p:cNvPr id="30755" name="Picture 35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1824038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6" name="Picture 36" descr="an0233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5050" y="4495800"/>
            <a:ext cx="19129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7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1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5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4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70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85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1500"/>
                            </p:stCondLst>
                            <p:childTnLst>
                              <p:par>
                                <p:cTn id="10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4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7500"/>
                            </p:stCondLst>
                            <p:childTnLst>
                              <p:par>
                                <p:cTn id="1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9000"/>
                            </p:stCondLst>
                            <p:childTnLst>
                              <p:par>
                                <p:cTn id="1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500"/>
                            </p:stCondLst>
                            <p:childTnLst>
                              <p:par>
                                <p:cTn id="13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4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3500"/>
                            </p:stCondLst>
                            <p:childTnLst>
                              <p:par>
                                <p:cTn id="14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5000"/>
                            </p:stCondLst>
                            <p:childTnLst>
                              <p:par>
                                <p:cTn id="15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7" grpId="0" animBg="1"/>
      <p:bldP spid="30728" grpId="0" animBg="1"/>
      <p:bldP spid="30729" grpId="0" animBg="1"/>
      <p:bldP spid="30730" grpId="0" animBg="1"/>
      <p:bldP spid="30731" grpId="0" autoUpdateAnimBg="0"/>
      <p:bldP spid="30732" grpId="0" autoUpdateAnimBg="0"/>
      <p:bldP spid="30733" grpId="0" animBg="1"/>
      <p:bldP spid="30734" grpId="0" animBg="1"/>
      <p:bldP spid="30735" grpId="0" animBg="1"/>
      <p:bldP spid="30736" grpId="0" animBg="1"/>
      <p:bldP spid="30737" grpId="0" autoUpdateAnimBg="0"/>
      <p:bldP spid="30738" grpId="0" animBg="1"/>
      <p:bldP spid="30739" grpId="0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3" grpId="0" animBg="1"/>
      <p:bldP spid="307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</a:rPr>
              <a:t>What are the off spring like?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843213" y="1916113"/>
            <a:ext cx="580866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</a:rPr>
              <a:t>All the offspring have the same genotype</a:t>
            </a:r>
          </a:p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</a:rPr>
              <a:t>They all have one dominant gene </a:t>
            </a:r>
          </a:p>
          <a:p>
            <a:pPr eaLnBrk="1" hangingPunct="1">
              <a:defRPr/>
            </a:pPr>
            <a:endParaRPr lang="en-GB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</a:rPr>
              <a:t>They all have one recessive gene</a:t>
            </a:r>
          </a:p>
          <a:p>
            <a:pPr eaLnBrk="1" hangingPunct="1">
              <a:defRPr/>
            </a:pPr>
            <a:endParaRPr lang="en-GB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</a:rPr>
              <a:t>The dominant gene ‘wins’ so the offspring all have black fur!</a:t>
            </a:r>
          </a:p>
        </p:txBody>
      </p:sp>
      <p:sp>
        <p:nvSpPr>
          <p:cNvPr id="31751" name="WordArt 7"/>
          <p:cNvSpPr>
            <a:spLocks noChangeArrowheads="1" noChangeShapeType="1"/>
          </p:cNvSpPr>
          <p:nvPr/>
        </p:nvSpPr>
        <p:spPr bwMode="auto">
          <a:xfrm>
            <a:off x="1219200" y="2743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1752" name="WordArt 8"/>
          <p:cNvSpPr>
            <a:spLocks noChangeArrowheads="1" noChangeShapeType="1"/>
          </p:cNvSpPr>
          <p:nvPr/>
        </p:nvSpPr>
        <p:spPr bwMode="auto">
          <a:xfrm>
            <a:off x="1981200" y="2743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1753" name="WordArt 9"/>
          <p:cNvSpPr>
            <a:spLocks noChangeArrowheads="1" noChangeShapeType="1"/>
          </p:cNvSpPr>
          <p:nvPr/>
        </p:nvSpPr>
        <p:spPr bwMode="auto">
          <a:xfrm>
            <a:off x="6705600" y="34290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1754" name="WordArt 10"/>
          <p:cNvSpPr>
            <a:spLocks noChangeArrowheads="1" noChangeShapeType="1"/>
          </p:cNvSpPr>
          <p:nvPr/>
        </p:nvSpPr>
        <p:spPr bwMode="auto">
          <a:xfrm>
            <a:off x="6324600" y="43434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pic>
        <p:nvPicPr>
          <p:cNvPr id="31755" name="Picture 11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810000"/>
            <a:ext cx="1824038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9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 advAuto="3000"/>
      <p:bldP spid="31751" grpId="0" animBg="1"/>
      <p:bldP spid="31752" grpId="0" animBg="1"/>
      <p:bldP spid="31753" grpId="0" animBg="1"/>
      <p:bldP spid="317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What is their genotype?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Offspring have a mixture of their parents’ genes: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They are </a:t>
            </a:r>
            <a:r>
              <a:rPr lang="en-GB" b="1" smtClean="0">
                <a:solidFill>
                  <a:srgbClr val="FF0000"/>
                </a:solidFill>
              </a:rPr>
              <a:t>heterozygous</a:t>
            </a:r>
          </a:p>
          <a:p>
            <a:pPr eaLnBrk="1" hangingPunct="1">
              <a:defRPr/>
            </a:pPr>
            <a:r>
              <a:rPr lang="en-GB" b="1" smtClean="0"/>
              <a:t>They each have one allele for white fur and one allele for black fur</a:t>
            </a:r>
          </a:p>
          <a:p>
            <a:pPr eaLnBrk="1" hangingPunct="1">
              <a:buFontTx/>
              <a:buNone/>
              <a:defRPr/>
            </a:pPr>
            <a:endParaRPr lang="en-GB" smtClean="0"/>
          </a:p>
        </p:txBody>
      </p:sp>
      <p:sp>
        <p:nvSpPr>
          <p:cNvPr id="33796" name="WordArt 4"/>
          <p:cNvSpPr>
            <a:spLocks noChangeArrowheads="1" noChangeShapeType="1"/>
          </p:cNvSpPr>
          <p:nvPr/>
        </p:nvSpPr>
        <p:spPr bwMode="auto">
          <a:xfrm>
            <a:off x="1219200" y="32766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3797" name="WordArt 5"/>
          <p:cNvSpPr>
            <a:spLocks noChangeArrowheads="1" noChangeShapeType="1"/>
          </p:cNvSpPr>
          <p:nvPr/>
        </p:nvSpPr>
        <p:spPr bwMode="auto">
          <a:xfrm>
            <a:off x="1828800" y="3276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</p:spTree>
  </p:cSld>
  <p:clrMapOvr>
    <a:masterClrMapping/>
  </p:clrMapOvr>
  <p:transition spd="slow" advClick="0" advTm="182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 advAuto="3000"/>
      <p:bldP spid="33796" grpId="0" animBg="1"/>
      <p:bldP spid="337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What about the next generation?</a:t>
            </a:r>
          </a:p>
        </p:txBody>
      </p:sp>
      <p:sp>
        <p:nvSpPr>
          <p:cNvPr id="32772" name="WordArt 4"/>
          <p:cNvSpPr>
            <a:spLocks noChangeArrowheads="1" noChangeShapeType="1"/>
          </p:cNvSpPr>
          <p:nvPr/>
        </p:nvSpPr>
        <p:spPr bwMode="auto">
          <a:xfrm>
            <a:off x="5867400" y="19050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77" name="WordArt 9"/>
          <p:cNvSpPr>
            <a:spLocks noChangeArrowheads="1" noChangeShapeType="1"/>
          </p:cNvSpPr>
          <p:nvPr/>
        </p:nvSpPr>
        <p:spPr bwMode="auto">
          <a:xfrm>
            <a:off x="2057400" y="2743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78" name="WordArt 10"/>
          <p:cNvSpPr>
            <a:spLocks noChangeArrowheads="1" noChangeShapeType="1"/>
          </p:cNvSpPr>
          <p:nvPr/>
        </p:nvSpPr>
        <p:spPr bwMode="auto">
          <a:xfrm>
            <a:off x="1600200" y="36576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79" name="WordArt 11"/>
          <p:cNvSpPr>
            <a:spLocks noChangeArrowheads="1" noChangeShapeType="1"/>
          </p:cNvSpPr>
          <p:nvPr/>
        </p:nvSpPr>
        <p:spPr bwMode="auto">
          <a:xfrm>
            <a:off x="2057400" y="3657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447800" y="4648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parents</a:t>
            </a:r>
          </a:p>
        </p:txBody>
      </p:sp>
      <p:pic>
        <p:nvPicPr>
          <p:cNvPr id="32781" name="Picture 13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1054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2" name="WordArt 14"/>
          <p:cNvSpPr>
            <a:spLocks noChangeArrowheads="1" noChangeShapeType="1"/>
          </p:cNvSpPr>
          <p:nvPr/>
        </p:nvSpPr>
        <p:spPr bwMode="auto">
          <a:xfrm>
            <a:off x="2819400" y="19050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83" name="WordArt 15"/>
          <p:cNvSpPr>
            <a:spLocks noChangeArrowheads="1" noChangeShapeType="1"/>
          </p:cNvSpPr>
          <p:nvPr/>
        </p:nvSpPr>
        <p:spPr bwMode="auto">
          <a:xfrm>
            <a:off x="2819400" y="2743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84" name="WordArt 16"/>
          <p:cNvSpPr>
            <a:spLocks noChangeArrowheads="1" noChangeShapeType="1"/>
          </p:cNvSpPr>
          <p:nvPr/>
        </p:nvSpPr>
        <p:spPr bwMode="auto">
          <a:xfrm>
            <a:off x="2819400" y="3581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85" name="WordArt 17"/>
          <p:cNvSpPr>
            <a:spLocks noChangeArrowheads="1" noChangeShapeType="1"/>
          </p:cNvSpPr>
          <p:nvPr/>
        </p:nvSpPr>
        <p:spPr bwMode="auto">
          <a:xfrm>
            <a:off x="2895600" y="4419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2743200" y="5334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gametes</a:t>
            </a:r>
          </a:p>
        </p:txBody>
      </p:sp>
      <p:pic>
        <p:nvPicPr>
          <p:cNvPr id="32787" name="Picture 19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1519238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5410200" y="19050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6629400" y="19050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4343400" y="28194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4343400" y="41148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WordArt 24"/>
          <p:cNvSpPr>
            <a:spLocks noChangeArrowheads="1" noChangeShapeType="1"/>
          </p:cNvSpPr>
          <p:nvPr/>
        </p:nvSpPr>
        <p:spPr bwMode="auto">
          <a:xfrm>
            <a:off x="1524000" y="2743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93" name="WordArt 25"/>
          <p:cNvSpPr>
            <a:spLocks noChangeArrowheads="1" noChangeShapeType="1"/>
          </p:cNvSpPr>
          <p:nvPr/>
        </p:nvSpPr>
        <p:spPr bwMode="auto">
          <a:xfrm>
            <a:off x="7010400" y="1905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94" name="WordArt 26"/>
          <p:cNvSpPr>
            <a:spLocks noChangeArrowheads="1" noChangeShapeType="1"/>
          </p:cNvSpPr>
          <p:nvPr/>
        </p:nvSpPr>
        <p:spPr bwMode="auto">
          <a:xfrm>
            <a:off x="4572000" y="3124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95" name="WordArt 27"/>
          <p:cNvSpPr>
            <a:spLocks noChangeArrowheads="1" noChangeShapeType="1"/>
          </p:cNvSpPr>
          <p:nvPr/>
        </p:nvSpPr>
        <p:spPr bwMode="auto">
          <a:xfrm>
            <a:off x="4648200" y="4419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97" name="WordArt 29"/>
          <p:cNvSpPr>
            <a:spLocks noChangeArrowheads="1" noChangeShapeType="1"/>
          </p:cNvSpPr>
          <p:nvPr/>
        </p:nvSpPr>
        <p:spPr bwMode="auto">
          <a:xfrm>
            <a:off x="5562600" y="3124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98" name="WordArt 30"/>
          <p:cNvSpPr>
            <a:spLocks noChangeArrowheads="1" noChangeShapeType="1"/>
          </p:cNvSpPr>
          <p:nvPr/>
        </p:nvSpPr>
        <p:spPr bwMode="auto">
          <a:xfrm>
            <a:off x="6096000" y="3124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799" name="WordArt 31"/>
          <p:cNvSpPr>
            <a:spLocks noChangeArrowheads="1" noChangeShapeType="1"/>
          </p:cNvSpPr>
          <p:nvPr/>
        </p:nvSpPr>
        <p:spPr bwMode="auto">
          <a:xfrm>
            <a:off x="5562600" y="4343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800" name="WordArt 32"/>
          <p:cNvSpPr>
            <a:spLocks noChangeArrowheads="1" noChangeShapeType="1"/>
          </p:cNvSpPr>
          <p:nvPr/>
        </p:nvSpPr>
        <p:spPr bwMode="auto">
          <a:xfrm>
            <a:off x="6096000" y="43434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801" name="WordArt 33"/>
          <p:cNvSpPr>
            <a:spLocks noChangeArrowheads="1" noChangeShapeType="1"/>
          </p:cNvSpPr>
          <p:nvPr/>
        </p:nvSpPr>
        <p:spPr bwMode="auto">
          <a:xfrm>
            <a:off x="6934200" y="3124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802" name="WordArt 34"/>
          <p:cNvSpPr>
            <a:spLocks noChangeArrowheads="1" noChangeShapeType="1"/>
          </p:cNvSpPr>
          <p:nvPr/>
        </p:nvSpPr>
        <p:spPr bwMode="auto">
          <a:xfrm>
            <a:off x="7467600" y="3124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803" name="WordArt 35"/>
          <p:cNvSpPr>
            <a:spLocks noChangeArrowheads="1" noChangeShapeType="1"/>
          </p:cNvSpPr>
          <p:nvPr/>
        </p:nvSpPr>
        <p:spPr bwMode="auto">
          <a:xfrm>
            <a:off x="6858000" y="43434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2804" name="WordArt 36"/>
          <p:cNvSpPr>
            <a:spLocks noChangeArrowheads="1" noChangeShapeType="1"/>
          </p:cNvSpPr>
          <p:nvPr/>
        </p:nvSpPr>
        <p:spPr bwMode="auto">
          <a:xfrm>
            <a:off x="7391400" y="43434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pic>
        <p:nvPicPr>
          <p:cNvPr id="32805" name="Picture 37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562600"/>
            <a:ext cx="833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6" name="Picture 38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5638800"/>
            <a:ext cx="833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7" name="Picture 39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638800"/>
            <a:ext cx="833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8" name="Picture 40" descr="an02338_"/>
          <p:cNvPicPr>
            <a:picLocks noGrp="1"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486400"/>
            <a:ext cx="88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5105400" y="6324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offspring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80010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3 : 1</a:t>
            </a:r>
          </a:p>
        </p:txBody>
      </p:sp>
    </p:spTree>
  </p:cSld>
  <p:clrMapOvr>
    <a:masterClrMapping/>
  </p:clrMapOvr>
  <p:transition advClick="0" advTm="82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8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8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3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5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8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5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3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60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85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3500"/>
                            </p:stCondLst>
                            <p:childTnLst>
                              <p:par>
                                <p:cTn id="13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6000"/>
                            </p:stCondLst>
                            <p:childTnLst>
                              <p:par>
                                <p:cTn id="13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8500"/>
                            </p:stCondLst>
                            <p:childTnLst>
                              <p:par>
                                <p:cTn id="14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1000"/>
                            </p:stCondLst>
                            <p:childTnLst>
                              <p:par>
                                <p:cTn id="14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3500"/>
                            </p:stCondLst>
                            <p:childTnLst>
                              <p:par>
                                <p:cTn id="15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6000"/>
                            </p:stCondLst>
                            <p:childTnLst>
                              <p:par>
                                <p:cTn id="15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9500"/>
                            </p:stCondLst>
                            <p:childTnLst>
                              <p:par>
                                <p:cTn id="16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3000"/>
                            </p:stCondLst>
                            <p:childTnLst>
                              <p:par>
                                <p:cTn id="16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86500"/>
                            </p:stCondLst>
                            <p:childTnLst>
                              <p:par>
                                <p:cTn id="170" presetID="1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91500"/>
                            </p:stCondLst>
                            <p:childTnLst>
                              <p:par>
                                <p:cTn id="17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2" grpId="0" animBg="1"/>
      <p:bldP spid="32777" grpId="0" animBg="1"/>
      <p:bldP spid="32778" grpId="0" animBg="1"/>
      <p:bldP spid="32779" grpId="0" animBg="1"/>
      <p:bldP spid="32780" grpId="0" autoUpdateAnimBg="0"/>
      <p:bldP spid="32782" grpId="0" animBg="1"/>
      <p:bldP spid="32783" grpId="0" animBg="1"/>
      <p:bldP spid="32784" grpId="0" animBg="1"/>
      <p:bldP spid="32785" grpId="0" animBg="1"/>
      <p:bldP spid="32786" grpId="0" autoUpdateAnimBg="0"/>
      <p:bldP spid="32788" grpId="0" animBg="1"/>
      <p:bldP spid="32789" grpId="0" animBg="1"/>
      <p:bldP spid="32790" grpId="0" animBg="1"/>
      <p:bldP spid="32791" grpId="0" animBg="1"/>
      <p:bldP spid="32792" grpId="0" animBg="1"/>
      <p:bldP spid="32793" grpId="0" animBg="1"/>
      <p:bldP spid="32794" grpId="0" animBg="1"/>
      <p:bldP spid="32795" grpId="0" animBg="1"/>
      <p:bldP spid="32797" grpId="0" animBg="1"/>
      <p:bldP spid="32798" grpId="0" animBg="1"/>
      <p:bldP spid="32799" grpId="0" animBg="1"/>
      <p:bldP spid="32800" grpId="0" animBg="1"/>
      <p:bldP spid="32801" grpId="0" animBg="1"/>
      <p:bldP spid="32802" grpId="0" animBg="1"/>
      <p:bldP spid="32803" grpId="0" animBg="1"/>
      <p:bldP spid="32804" grpId="0" animBg="1"/>
      <p:bldP spid="32809" grpId="0" autoUpdateAnimBg="0"/>
      <p:bldP spid="328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What are their genotypes?</a:t>
            </a:r>
          </a:p>
        </p:txBody>
      </p:sp>
      <p:sp>
        <p:nvSpPr>
          <p:cNvPr id="34821" name="WordArt 5"/>
          <p:cNvSpPr>
            <a:spLocks noChangeArrowheads="1" noChangeShapeType="1"/>
          </p:cNvSpPr>
          <p:nvPr/>
        </p:nvSpPr>
        <p:spPr bwMode="auto">
          <a:xfrm>
            <a:off x="1219200" y="2743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4824" name="WordArt 8"/>
          <p:cNvSpPr>
            <a:spLocks noChangeArrowheads="1" noChangeShapeType="1"/>
          </p:cNvSpPr>
          <p:nvPr/>
        </p:nvSpPr>
        <p:spPr bwMode="auto">
          <a:xfrm>
            <a:off x="1828800" y="4648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4826" name="WordArt 10"/>
          <p:cNvSpPr>
            <a:spLocks noChangeArrowheads="1" noChangeShapeType="1"/>
          </p:cNvSpPr>
          <p:nvPr/>
        </p:nvSpPr>
        <p:spPr bwMode="auto">
          <a:xfrm>
            <a:off x="1219200" y="3581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4827" name="WordArt 11"/>
          <p:cNvSpPr>
            <a:spLocks noChangeArrowheads="1" noChangeShapeType="1"/>
          </p:cNvSpPr>
          <p:nvPr/>
        </p:nvSpPr>
        <p:spPr bwMode="auto">
          <a:xfrm>
            <a:off x="1828800" y="3581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4828" name="WordArt 12"/>
          <p:cNvSpPr>
            <a:spLocks noChangeArrowheads="1" noChangeShapeType="1"/>
          </p:cNvSpPr>
          <p:nvPr/>
        </p:nvSpPr>
        <p:spPr bwMode="auto">
          <a:xfrm>
            <a:off x="1295400" y="4648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sp>
        <p:nvSpPr>
          <p:cNvPr id="34829" name="WordArt 13"/>
          <p:cNvSpPr>
            <a:spLocks noChangeArrowheads="1" noChangeShapeType="1"/>
          </p:cNvSpPr>
          <p:nvPr/>
        </p:nvSpPr>
        <p:spPr bwMode="auto">
          <a:xfrm>
            <a:off x="1828800" y="2743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</a:t>
            </a:r>
          </a:p>
        </p:txBody>
      </p:sp>
      <p:pic>
        <p:nvPicPr>
          <p:cNvPr id="34830" name="Picture 14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022475"/>
            <a:ext cx="13716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15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9475"/>
            <a:ext cx="12192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Picture 16" descr="an0430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505200"/>
            <a:ext cx="1143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17" descr="an02338_"/>
          <p:cNvPicPr>
            <a:picLocks noGrp="1"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800600"/>
            <a:ext cx="10937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400800" y="243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heterozygous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477000" y="4038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homozygous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477000" y="5334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homozygous</a:t>
            </a:r>
          </a:p>
        </p:txBody>
      </p:sp>
    </p:spTree>
  </p:cSld>
  <p:clrMapOvr>
    <a:masterClrMapping/>
  </p:clrMapOvr>
  <p:transition spd="slow" advClick="0" advTm="343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000"/>
                            </p:stCondLst>
                            <p:childTnLst>
                              <p:par>
                                <p:cTn id="65" presetID="1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0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1" grpId="0" animBg="1"/>
      <p:bldP spid="34824" grpId="0" animBg="1"/>
      <p:bldP spid="34826" grpId="0" animBg="1"/>
      <p:bldP spid="34827" grpId="0" animBg="1"/>
      <p:bldP spid="34828" grpId="0" animBg="1"/>
      <p:bldP spid="34829" grpId="0" animBg="1"/>
      <p:bldP spid="34835" grpId="0" autoUpdateAnimBg="0"/>
      <p:bldP spid="34836" grpId="0" autoUpdateAnimBg="0"/>
      <p:bldP spid="3483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052513"/>
            <a:ext cx="7772400" cy="1114425"/>
          </a:xfrm>
        </p:spPr>
        <p:txBody>
          <a:bodyPr/>
          <a:lstStyle/>
          <a:p>
            <a:pPr eaLnBrk="1" hangingPunct="1">
              <a:defRPr/>
            </a:pPr>
            <a:r>
              <a:rPr lang="en-GB" b="1" smtClean="0">
                <a:solidFill>
                  <a:schemeClr val="bg1"/>
                </a:solidFill>
              </a:rPr>
              <a:t>Got it?</a:t>
            </a:r>
          </a:p>
        </p:txBody>
      </p:sp>
      <p:pic>
        <p:nvPicPr>
          <p:cNvPr id="35844" name="Picture 4" descr="an04307_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00113" y="2781300"/>
            <a:ext cx="1917700" cy="1752600"/>
          </a:xfrm>
          <a:noFill/>
        </p:spPr>
      </p:pic>
      <p:pic>
        <p:nvPicPr>
          <p:cNvPr id="35845" name="Picture 5" descr="an02338_"/>
          <p:cNvPicPr>
            <a:picLocks noGrp="1"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3357563"/>
            <a:ext cx="177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250825" y="2205038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bg2"/>
                </a:solidFill>
              </a:rPr>
              <a:t>Test your self here</a:t>
            </a:r>
            <a:endParaRPr lang="en-US" sz="2400" b="1">
              <a:solidFill>
                <a:schemeClr val="bg2"/>
              </a:solidFill>
            </a:endParaRP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5076825" y="2349500"/>
            <a:ext cx="29511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bg1"/>
                </a:solidFill>
              </a:rPr>
              <a:t>Or </a:t>
            </a:r>
            <a:r>
              <a:rPr lang="en-GB" sz="2000" b="1">
                <a:solidFill>
                  <a:schemeClr val="bg1"/>
                </a:solidFill>
                <a:hlinkClick r:id="" action="ppaction://noaction"/>
              </a:rPr>
              <a:t>go back </a:t>
            </a:r>
            <a:r>
              <a:rPr lang="en-GB" sz="2000" b="1">
                <a:solidFill>
                  <a:schemeClr val="bg1"/>
                </a:solidFill>
              </a:rPr>
              <a:t>and have another look at the facts first!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051050" y="5084763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bg1"/>
                </a:solidFill>
              </a:rPr>
              <a:t>Or back to the </a:t>
            </a:r>
            <a:r>
              <a:rPr lang="en-GB" sz="2000" b="1">
                <a:solidFill>
                  <a:schemeClr val="bg1"/>
                </a:solidFill>
                <a:hlinkClick r:id="rId5" action="ppaction://hlinksldjump"/>
              </a:rPr>
              <a:t>main menu.</a:t>
            </a:r>
            <a:endParaRPr lang="en-US" sz="2000" b="1">
              <a:solidFill>
                <a:schemeClr val="bg1"/>
              </a:solidFill>
            </a:endParaRPr>
          </a:p>
        </p:txBody>
      </p:sp>
      <p:pic>
        <p:nvPicPr>
          <p:cNvPr id="47112" name="Picture 11" descr="j0282178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3575" y="2781300"/>
            <a:ext cx="819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3" name="Text Box 13"/>
          <p:cNvSpPr txBox="1">
            <a:spLocks noChangeArrowheads="1"/>
          </p:cNvSpPr>
          <p:nvPr/>
        </p:nvSpPr>
        <p:spPr bwMode="auto">
          <a:xfrm>
            <a:off x="915988" y="5995988"/>
            <a:ext cx="8001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>
                <a:solidFill>
                  <a:srgbClr val="660033"/>
                </a:solidFill>
              </a:rPr>
              <a:t>Teachers can use the extra resource </a:t>
            </a:r>
            <a:r>
              <a:rPr lang="en-GB" sz="2000" u="sng">
                <a:solidFill>
                  <a:srgbClr val="FFFF00"/>
                </a:solidFill>
                <a:hlinkClick r:id="rId8" action="ppaction://hlinkfile"/>
              </a:rPr>
              <a:t>Punnet Squares</a:t>
            </a:r>
            <a:r>
              <a:rPr lang="en-GB" sz="2000">
                <a:solidFill>
                  <a:srgbClr val="660033"/>
                </a:solidFill>
              </a:rPr>
              <a:t> on an IWB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660033"/>
                </a:solidFill>
              </a:rPr>
              <a:t>  </a:t>
            </a:r>
            <a:r>
              <a:rPr lang="en-GB" sz="1600">
                <a:solidFill>
                  <a:srgbClr val="660033"/>
                </a:solidFill>
              </a:rPr>
              <a:t>but you may need to download </a:t>
            </a:r>
            <a:r>
              <a:rPr lang="en-GB" sz="1600">
                <a:solidFill>
                  <a:srgbClr val="660033"/>
                </a:solidFill>
                <a:hlinkClick r:id="rId9"/>
              </a:rPr>
              <a:t>Smartbook software</a:t>
            </a:r>
            <a:r>
              <a:rPr lang="en-GB" sz="1600">
                <a:solidFill>
                  <a:srgbClr val="660033"/>
                </a:solidFill>
              </a:rPr>
              <a:t> [free of charge] to use the file – 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>
                <a:solidFill>
                  <a:srgbClr val="003399"/>
                </a:solidFill>
              </a:rPr>
              <a:t>Phenotype</a:t>
            </a:r>
          </a:p>
        </p:txBody>
      </p:sp>
      <p:pic>
        <p:nvPicPr>
          <p:cNvPr id="82948" name="Picture 4" descr="bd07331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tretch>
            <a:fillRect/>
          </a:stretch>
        </p:blipFill>
        <p:spPr>
          <a:xfrm>
            <a:off x="1569872" y="3441192"/>
            <a:ext cx="1813255" cy="1042416"/>
          </a:xfrm>
        </p:spPr>
      </p:pic>
      <p:sp>
        <p:nvSpPr>
          <p:cNvPr id="829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46513" y="1905000"/>
            <a:ext cx="4840287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b="1" smtClean="0">
                <a:solidFill>
                  <a:srgbClr val="61538D"/>
                </a:solidFill>
              </a:rPr>
              <a:t>The </a:t>
            </a:r>
            <a:r>
              <a:rPr lang="en-GB" sz="2800" b="1" smtClean="0">
                <a:solidFill>
                  <a:srgbClr val="8A0066"/>
                </a:solidFill>
              </a:rPr>
              <a:t>physical appearance</a:t>
            </a:r>
            <a:r>
              <a:rPr lang="en-GB" sz="2800" b="1" smtClean="0">
                <a:solidFill>
                  <a:srgbClr val="61538D"/>
                </a:solidFill>
              </a:rPr>
              <a:t> of individuals within a species varies</a:t>
            </a:r>
          </a:p>
          <a:p>
            <a:pPr eaLnBrk="1" hangingPunct="1">
              <a:defRPr/>
            </a:pPr>
            <a:r>
              <a:rPr lang="en-GB" sz="2800" b="1" smtClean="0">
                <a:solidFill>
                  <a:srgbClr val="61538D"/>
                </a:solidFill>
              </a:rPr>
              <a:t>The genes that are inherited from parents control the </a:t>
            </a:r>
            <a:r>
              <a:rPr lang="en-GB" sz="2800" b="1" smtClean="0">
                <a:solidFill>
                  <a:srgbClr val="A8007C"/>
                </a:solidFill>
              </a:rPr>
              <a:t>phenotype</a:t>
            </a:r>
            <a:r>
              <a:rPr lang="en-GB" sz="2800" b="1" smtClean="0">
                <a:solidFill>
                  <a:srgbClr val="61538D"/>
                </a:solidFill>
              </a:rPr>
              <a:t> of each individual</a:t>
            </a:r>
          </a:p>
        </p:txBody>
      </p:sp>
      <p:pic>
        <p:nvPicPr>
          <p:cNvPr id="82949" name="Picture 5" descr="bd07336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371600"/>
            <a:ext cx="182086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6368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 advAuto="5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/>
              <a:t>Genotype</a:t>
            </a:r>
          </a:p>
        </p:txBody>
      </p:sp>
      <p:pic>
        <p:nvPicPr>
          <p:cNvPr id="24581" name="Picture 5" descr="an02338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11188" y="1196975"/>
            <a:ext cx="2185987" cy="2438400"/>
          </a:xfrm>
        </p:spPr>
      </p:pic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>
                <a:solidFill>
                  <a:srgbClr val="000099"/>
                </a:solidFill>
              </a:rPr>
              <a:t>The different genes that each individual has is their </a:t>
            </a:r>
            <a:r>
              <a:rPr lang="en-GB" sz="2800" b="1" smtClean="0">
                <a:solidFill>
                  <a:srgbClr val="000099"/>
                </a:solidFill>
              </a:rPr>
              <a:t>genotype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>
                <a:solidFill>
                  <a:srgbClr val="8A0066"/>
                </a:solidFill>
              </a:rPr>
              <a:t>Every body cell carries </a:t>
            </a:r>
            <a:r>
              <a:rPr lang="en-GB" sz="2800" b="1" smtClean="0">
                <a:solidFill>
                  <a:srgbClr val="8A0066"/>
                </a:solidFill>
              </a:rPr>
              <a:t>pairs</a:t>
            </a:r>
            <a:r>
              <a:rPr lang="en-GB" sz="2800" smtClean="0">
                <a:solidFill>
                  <a:srgbClr val="8A0066"/>
                </a:solidFill>
              </a:rPr>
              <a:t> of </a:t>
            </a:r>
            <a:r>
              <a:rPr lang="en-GB" sz="2800" b="1" smtClean="0">
                <a:solidFill>
                  <a:srgbClr val="8A0066"/>
                </a:solidFill>
              </a:rPr>
              <a:t>genes</a:t>
            </a:r>
            <a:r>
              <a:rPr lang="en-GB" sz="2800" smtClean="0">
                <a:solidFill>
                  <a:srgbClr val="8A0066"/>
                </a:solidFill>
              </a:rPr>
              <a:t> on the paired chromosomes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Genes can be </a:t>
            </a:r>
            <a:r>
              <a:rPr lang="en-GB" sz="2800" b="1" smtClean="0"/>
              <a:t>dominant</a:t>
            </a:r>
            <a:r>
              <a:rPr lang="en-GB" sz="2800" smtClean="0"/>
              <a:t> or </a:t>
            </a:r>
            <a:r>
              <a:rPr lang="en-GB" sz="2800" b="1" smtClean="0"/>
              <a:t>recessive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smtClean="0"/>
          </a:p>
        </p:txBody>
      </p:sp>
      <p:pic>
        <p:nvPicPr>
          <p:cNvPr id="24582" name="Picture 6" descr="an04323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792538"/>
            <a:ext cx="2209800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895600" y="1828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 advTm="273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500"/>
                            </p:stCondLst>
                            <p:childTnLst>
                              <p:par>
                                <p:cTn id="31" presetID="5" presetClass="entr" presetSubtype="5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 advAuto="3000"/>
      <p:bldP spid="245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What have you learnt from this section?</a:t>
            </a:r>
            <a:endParaRPr lang="en-US" sz="400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Test yourself here 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Or </a:t>
            </a:r>
            <a:r>
              <a:rPr lang="en-GB" sz="2800" smtClean="0">
                <a:hlinkClick r:id="" action="ppaction://noaction"/>
              </a:rPr>
              <a:t>go back </a:t>
            </a:r>
            <a:r>
              <a:rPr lang="en-GB" sz="2800" smtClean="0"/>
              <a:t>and look at this section again </a:t>
            </a:r>
          </a:p>
          <a:p>
            <a:pPr eaLnBrk="1" hangingPunct="1">
              <a:buFontTx/>
              <a:buNone/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Or select a new topic from the </a:t>
            </a:r>
            <a:r>
              <a:rPr lang="en-GB" sz="2800" smtClean="0">
                <a:hlinkClick r:id="rId3" action="ppaction://hlinksldjump"/>
              </a:rPr>
              <a:t>menu</a:t>
            </a:r>
            <a:endParaRPr lang="en-GB" sz="2800" smtClean="0"/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endParaRPr lang="en-GB" sz="2800" smtClean="0"/>
          </a:p>
        </p:txBody>
      </p:sp>
      <p:pic>
        <p:nvPicPr>
          <p:cNvPr id="35844" name="Picture 4" descr="j0336396">
            <a:hlinkClick r:id="rId4" action="ppaction://hlinkfile"/>
          </p:cNvPr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6300788" y="1916113"/>
            <a:ext cx="609600" cy="609600"/>
          </a:xfrm>
          <a:noFill/>
        </p:spPr>
      </p:pic>
      <p:pic>
        <p:nvPicPr>
          <p:cNvPr id="35845" name="Picture 6" descr="j0288870">
            <a:hlinkClick r:id="rId6" action="ppaction://hlinkfile"/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7"/>
          <a:srcRect/>
          <a:stretch>
            <a:fillRect/>
          </a:stretch>
        </p:blipFill>
        <p:spPr>
          <a:xfrm>
            <a:off x="4932363" y="1844675"/>
            <a:ext cx="619125" cy="809625"/>
          </a:xfrm>
          <a:noFill/>
        </p:spPr>
      </p:pic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So how do your genes work?</a:t>
            </a:r>
            <a:endParaRPr lang="en-US" smtClean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</a:rPr>
              <a:t>Gene competitions?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b="1" smtClean="0">
                <a:solidFill>
                  <a:schemeClr val="bg2"/>
                </a:solidFill>
                <a:effectLst/>
              </a:rPr>
              <a:t>This rabbit’s genotype is BB – the black fur gene is</a:t>
            </a:r>
            <a:r>
              <a:rPr lang="en-GB" sz="2800" smtClean="0">
                <a:effectLst/>
              </a:rPr>
              <a:t> </a:t>
            </a:r>
            <a:r>
              <a:rPr lang="en-GB" sz="2800" b="1" smtClean="0">
                <a:solidFill>
                  <a:srgbClr val="660033"/>
                </a:solidFill>
                <a:effectLst/>
              </a:rPr>
              <a:t>dominant</a:t>
            </a:r>
            <a:endParaRPr lang="en-US" sz="2800" b="1" smtClean="0">
              <a:solidFill>
                <a:srgbClr val="660033"/>
              </a:solidFill>
              <a:effectLst/>
            </a:endParaRPr>
          </a:p>
        </p:txBody>
      </p:sp>
      <p:pic>
        <p:nvPicPr>
          <p:cNvPr id="83973" name="Picture 5" descr="an02338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779903" y="1905000"/>
            <a:ext cx="1775193" cy="1981200"/>
          </a:xfrm>
          <a:noFill/>
        </p:spPr>
      </p:pic>
      <p:pic>
        <p:nvPicPr>
          <p:cNvPr id="83976" name="Picture 8" descr="an04323_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716463" y="1557338"/>
            <a:ext cx="1835150" cy="1574800"/>
          </a:xfrm>
          <a:noFill/>
        </p:spPr>
      </p:pic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276600" y="4221163"/>
            <a:ext cx="3325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This rabbit’s genotype is bb – the white fur gene is </a:t>
            </a:r>
            <a:r>
              <a:rPr lang="en-GB" sz="2800" b="1">
                <a:solidFill>
                  <a:srgbClr val="660033"/>
                </a:solidFill>
              </a:rPr>
              <a:t>recessive</a:t>
            </a:r>
          </a:p>
        </p:txBody>
      </p:sp>
    </p:spTree>
  </p:cSld>
  <p:clrMapOvr>
    <a:masterClrMapping/>
  </p:clrMapOvr>
  <p:transition spd="slow" advClick="0" advTm="1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  <p:bldP spid="839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>
                <a:solidFill>
                  <a:srgbClr val="00FFFF"/>
                </a:solidFill>
              </a:rPr>
              <a:t>How do the genes work?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22098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BB?</a:t>
            </a:r>
          </a:p>
          <a:p>
            <a:pPr>
              <a:spcBef>
                <a:spcPct val="50000"/>
              </a:spcBef>
              <a:defRPr/>
            </a:pPr>
            <a:endParaRPr lang="en-GB" sz="3200" b="1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Bb?</a:t>
            </a:r>
          </a:p>
          <a:p>
            <a:pPr>
              <a:spcBef>
                <a:spcPct val="50000"/>
              </a:spcBef>
              <a:defRPr/>
            </a:pPr>
            <a:endParaRPr lang="en-GB" sz="3200" b="1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bb?</a:t>
            </a:r>
          </a:p>
        </p:txBody>
      </p:sp>
      <p:pic>
        <p:nvPicPr>
          <p:cNvPr id="23556" name="Picture 4" descr="bd078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124200"/>
            <a:ext cx="177165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486400" y="2286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08625" y="1773238"/>
            <a:ext cx="2895600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Homozygous - two genes the same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Heterozygous - two different alleles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Homozygous</a:t>
            </a:r>
          </a:p>
        </p:txBody>
      </p:sp>
    </p:spTree>
  </p:cSld>
  <p:clrMapOvr>
    <a:masterClrMapping/>
  </p:clrMapOvr>
  <p:transition spd="slow" advClick="0" advTm="23264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/>
              <a:t>How do they work?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Dominant genes are ‘</a:t>
            </a:r>
            <a:r>
              <a:rPr lang="en-GB" sz="2800" b="1" smtClean="0"/>
              <a:t>stronger’</a:t>
            </a:r>
          </a:p>
          <a:p>
            <a:pPr eaLnBrk="1" hangingPunct="1">
              <a:defRPr/>
            </a:pPr>
            <a:r>
              <a:rPr lang="en-GB" sz="2800" smtClean="0"/>
              <a:t>They are written as capital letters -‘</a:t>
            </a:r>
            <a:r>
              <a:rPr lang="en-GB" sz="2800" b="1" smtClean="0"/>
              <a:t>B’</a:t>
            </a:r>
          </a:p>
          <a:p>
            <a:pPr eaLnBrk="1" hangingPunct="1">
              <a:defRPr/>
            </a:pPr>
            <a:r>
              <a:rPr lang="en-GB" sz="2800" smtClean="0"/>
              <a:t>Recessive genes are  ‘</a:t>
            </a:r>
            <a:r>
              <a:rPr lang="en-GB" sz="2800" i="1" smtClean="0"/>
              <a:t>weaker’</a:t>
            </a:r>
          </a:p>
          <a:p>
            <a:pPr eaLnBrk="1" hangingPunct="1">
              <a:defRPr/>
            </a:pPr>
            <a:r>
              <a:rPr lang="en-GB" sz="2800" smtClean="0"/>
              <a:t>They are written as small letters – ‘</a:t>
            </a:r>
            <a:r>
              <a:rPr lang="en-GB" sz="2800" i="1" smtClean="0"/>
              <a:t>b’</a:t>
            </a:r>
          </a:p>
        </p:txBody>
      </p:sp>
      <p:pic>
        <p:nvPicPr>
          <p:cNvPr id="27653" name="Picture 5" descr="an04307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37150" y="1905000"/>
            <a:ext cx="3146425" cy="2717800"/>
          </a:xfrm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24400" y="5029200"/>
            <a:ext cx="335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This rabbit may have a genotype of either </a:t>
            </a:r>
            <a:r>
              <a:rPr lang="en-GB" sz="2400" b="1">
                <a:latin typeface="Times New Roman" pitchFamily="18" charset="0"/>
              </a:rPr>
              <a:t>Bb</a:t>
            </a:r>
            <a:r>
              <a:rPr lang="en-GB" sz="2400">
                <a:latin typeface="Times New Roman" pitchFamily="18" charset="0"/>
              </a:rPr>
              <a:t> or </a:t>
            </a:r>
            <a:r>
              <a:rPr lang="en-GB" sz="2400" b="1">
                <a:latin typeface="Times New Roman" pitchFamily="18" charset="0"/>
              </a:rPr>
              <a:t>BB</a:t>
            </a:r>
          </a:p>
        </p:txBody>
      </p:sp>
    </p:spTree>
  </p:cSld>
  <p:clrMapOvr>
    <a:masterClrMapping/>
  </p:clrMapOvr>
  <p:transition spd="slow" advClick="0" advTm="35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 advAuto="4000"/>
      <p:bldP spid="276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smtClean="0"/>
              <a:t>Genes in conflict?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3792538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GB" sz="4000" smtClean="0"/>
              <a:t>B + B =BB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GB" sz="400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en-GB" sz="4000" smtClean="0"/>
              <a:t>B + b = Bb</a:t>
            </a: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endParaRPr lang="en-GB" sz="400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en-GB" sz="4000" smtClean="0"/>
              <a:t>b + b = bb</a:t>
            </a:r>
          </a:p>
        </p:txBody>
      </p:sp>
      <p:pic>
        <p:nvPicPr>
          <p:cNvPr id="28676" name="Picture 4" descr="an0432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76400"/>
            <a:ext cx="18351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an04307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048000"/>
            <a:ext cx="1824038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an0234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4648200"/>
            <a:ext cx="27527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715000" y="19050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Phenotype - </a:t>
            </a:r>
            <a:r>
              <a:rPr lang="en-GB" sz="2400" b="1">
                <a:latin typeface="Times New Roman" pitchFamily="18" charset="0"/>
              </a:rPr>
              <a:t>Black</a:t>
            </a:r>
            <a:r>
              <a:rPr lang="en-GB" sz="2400">
                <a:latin typeface="Times New Roman" pitchFamily="18" charset="0"/>
              </a:rPr>
              <a:t> fur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810000" y="3505200"/>
            <a:ext cx="1662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Phenotype - </a:t>
            </a:r>
            <a:r>
              <a:rPr lang="en-GB" sz="2400" b="1">
                <a:latin typeface="Times New Roman" pitchFamily="18" charset="0"/>
              </a:rPr>
              <a:t>Black</a:t>
            </a:r>
            <a:r>
              <a:rPr lang="en-GB" sz="2400">
                <a:latin typeface="Times New Roman" pitchFamily="18" charset="0"/>
              </a:rPr>
              <a:t> fur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934200" y="5410200"/>
            <a:ext cx="1722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>
                <a:latin typeface="Times New Roman" pitchFamily="18" charset="0"/>
              </a:rPr>
              <a:t>Phenotype - </a:t>
            </a:r>
            <a:r>
              <a:rPr lang="en-GB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White</a:t>
            </a:r>
            <a:r>
              <a:rPr lang="en-GB" sz="2400">
                <a:latin typeface="Times New Roman" pitchFamily="18" charset="0"/>
              </a:rPr>
              <a:t> fur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514600" y="266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00FFFF"/>
                </a:solidFill>
                <a:latin typeface="Times New Roman" pitchFamily="18" charset="0"/>
              </a:rPr>
              <a:t>Genotype BB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181600" y="3886200"/>
            <a:ext cx="197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00FFFF"/>
                </a:solidFill>
                <a:latin typeface="Times New Roman" pitchFamily="18" charset="0"/>
              </a:rPr>
              <a:t>Genotype - Bb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057400" y="5867400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00FFFF"/>
                </a:solidFill>
                <a:latin typeface="Times New Roman" pitchFamily="18" charset="0"/>
              </a:rPr>
              <a:t>Genotype - bb</a:t>
            </a:r>
          </a:p>
        </p:txBody>
      </p:sp>
    </p:spTree>
  </p:cSld>
  <p:clrMapOvr>
    <a:masterClrMapping/>
  </p:clrMapOvr>
  <p:transition spd="slow" advClick="0" advTm="50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5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0"/>
                            </p:stCondLst>
                            <p:childTnLst>
                              <p:par>
                                <p:cTn id="5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8500"/>
                            </p:stCondLst>
                            <p:childTnLst>
                              <p:par>
                                <p:cTn id="64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 advAuto="4000"/>
      <p:bldP spid="28679" grpId="0" autoUpdateAnimBg="0"/>
      <p:bldP spid="28681" grpId="0" autoUpdateAnimBg="0"/>
      <p:bldP spid="28682" grpId="0" autoUpdateAnimBg="0"/>
      <p:bldP spid="28683" grpId="0" autoUpdateAnimBg="0"/>
      <p:bldP spid="28684" grpId="0" autoUpdateAnimBg="0"/>
      <p:bldP spid="2868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491</Words>
  <Application>Microsoft Office PowerPoint</Application>
  <PresentationFormat>On-screen Show (4:3)</PresentationFormat>
  <Paragraphs>149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 why do you look like that??</vt:lpstr>
      <vt:lpstr>Phenotype</vt:lpstr>
      <vt:lpstr>Genotype</vt:lpstr>
      <vt:lpstr>What have you learnt from this section?</vt:lpstr>
      <vt:lpstr>So how do your genes work?</vt:lpstr>
      <vt:lpstr>Gene competitions?</vt:lpstr>
      <vt:lpstr>How do the genes work?</vt:lpstr>
      <vt:lpstr>How do they work?</vt:lpstr>
      <vt:lpstr>Genes in conflict?</vt:lpstr>
      <vt:lpstr>Now work it out…..</vt:lpstr>
      <vt:lpstr>What are the off spring like?</vt:lpstr>
      <vt:lpstr>What is their genotype?</vt:lpstr>
      <vt:lpstr>What about the next generation?</vt:lpstr>
      <vt:lpstr>What are their genotypes?</vt:lpstr>
      <vt:lpstr>Got it?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why do you look like that??</dc:title>
  <dc:creator>appukuttan</dc:creator>
  <cp:lastModifiedBy>appukuttan</cp:lastModifiedBy>
  <cp:revision>2</cp:revision>
  <dcterms:created xsi:type="dcterms:W3CDTF">2006-08-16T00:00:00Z</dcterms:created>
  <dcterms:modified xsi:type="dcterms:W3CDTF">2012-04-24T08:42:08Z</dcterms:modified>
</cp:coreProperties>
</file>