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1" r:id="rId4"/>
    <p:sldId id="259" r:id="rId5"/>
    <p:sldId id="270" r:id="rId6"/>
    <p:sldId id="267" r:id="rId7"/>
    <p:sldId id="262" r:id="rId8"/>
    <p:sldId id="263" r:id="rId9"/>
    <p:sldId id="269" r:id="rId10"/>
    <p:sldId id="271" r:id="rId11"/>
    <p:sldId id="268"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C08E78FD-C29D-4894-812D-11CE9ED2CABB}" type="datetimeFigureOut">
              <a:rPr lang="en-IN" smtClean="0"/>
              <a:pPr/>
              <a:t>01-10-2011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8964C9B-7974-4226-B4BD-18F6B5771385}" type="slidenum">
              <a:rPr lang="en-IN" smtClean="0"/>
              <a:pPr/>
              <a:t>‹#›</a:t>
            </a:fld>
            <a:endParaRPr lang="en-IN"/>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8E78FD-C29D-4894-812D-11CE9ED2CABB}" type="datetimeFigureOut">
              <a:rPr lang="en-IN" smtClean="0"/>
              <a:pPr/>
              <a:t>01-10-2011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8964C9B-7974-4226-B4BD-18F6B577138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8E78FD-C29D-4894-812D-11CE9ED2CABB}" type="datetimeFigureOut">
              <a:rPr lang="en-IN" smtClean="0"/>
              <a:pPr/>
              <a:t>01-10-2011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8964C9B-7974-4226-B4BD-18F6B577138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C08E78FD-C29D-4894-812D-11CE9ED2CABB}" type="datetimeFigureOut">
              <a:rPr lang="en-IN" smtClean="0"/>
              <a:pPr/>
              <a:t>01-10-2011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8964C9B-7974-4226-B4BD-18F6B5771385}" type="slidenum">
              <a:rPr lang="en-IN" smtClean="0"/>
              <a:pPr/>
              <a:t>‹#›</a:t>
            </a:fld>
            <a:endParaRPr lang="en-IN"/>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8E78FD-C29D-4894-812D-11CE9ED2CABB}" type="datetimeFigureOut">
              <a:rPr lang="en-IN" smtClean="0"/>
              <a:pPr/>
              <a:t>01-10-2011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8964C9B-7974-4226-B4BD-18F6B5771385}"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C08E78FD-C29D-4894-812D-11CE9ED2CABB}" type="datetimeFigureOut">
              <a:rPr lang="en-IN" smtClean="0"/>
              <a:pPr/>
              <a:t>01-10-2011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8964C9B-7974-4226-B4BD-18F6B577138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08E78FD-C29D-4894-812D-11CE9ED2CABB}" type="datetimeFigureOut">
              <a:rPr lang="en-IN" smtClean="0"/>
              <a:pPr/>
              <a:t>01-10-2011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8964C9B-7974-4226-B4BD-18F6B577138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8E78FD-C29D-4894-812D-11CE9ED2CABB}" type="datetimeFigureOut">
              <a:rPr lang="en-IN" smtClean="0"/>
              <a:pPr/>
              <a:t>01-10-2011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8964C9B-7974-4226-B4BD-18F6B577138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8E78FD-C29D-4894-812D-11CE9ED2CABB}" type="datetimeFigureOut">
              <a:rPr lang="en-IN" smtClean="0"/>
              <a:pPr/>
              <a:t>01-10-2011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8964C9B-7974-4226-B4BD-18F6B577138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8E78FD-C29D-4894-812D-11CE9ED2CABB}" type="datetimeFigureOut">
              <a:rPr lang="en-IN" smtClean="0"/>
              <a:pPr/>
              <a:t>01-10-2011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8964C9B-7974-4226-B4BD-18F6B577138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8E78FD-C29D-4894-812D-11CE9ED2CABB}" type="datetimeFigureOut">
              <a:rPr lang="en-IN" smtClean="0"/>
              <a:pPr/>
              <a:t>01-10-2011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8964C9B-7974-4226-B4BD-18F6B5771385}"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C08E78FD-C29D-4894-812D-11CE9ED2CABB}" type="datetimeFigureOut">
              <a:rPr lang="en-IN" smtClean="0"/>
              <a:pPr/>
              <a:t>01-10-2011</a:t>
            </a:fld>
            <a:endParaRPr lang="en-IN"/>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IN"/>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28964C9B-7974-4226-B4BD-18F6B5771385}"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avert.org/hiv.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vert.org/female-condom.htm" TargetMode="External"/><Relationship Id="rId2" Type="http://schemas.openxmlformats.org/officeDocument/2006/relationships/hyperlink" Target="http://www.avert.org/condom.htm" TargetMode="Externa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www.avert.org/blood-safety-hiv.htm" TargetMode="External"/><Relationship Id="rId4" Type="http://schemas.openxmlformats.org/officeDocument/2006/relationships/hyperlink" Target="http://www.avert.org/sex-education.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a:t>
            </a:r>
            <a:r>
              <a:rPr lang="en-US" dirty="0" err="1" smtClean="0"/>
              <a:t>Arjun</a:t>
            </a:r>
            <a:r>
              <a:rPr lang="en-US" dirty="0" smtClean="0"/>
              <a:t>, </a:t>
            </a:r>
            <a:r>
              <a:rPr lang="en-US" dirty="0" err="1" smtClean="0"/>
              <a:t>Arnav</a:t>
            </a:r>
            <a:r>
              <a:rPr lang="en-US" dirty="0" smtClean="0"/>
              <a:t>, </a:t>
            </a:r>
            <a:r>
              <a:rPr lang="en-US" dirty="0" err="1" smtClean="0"/>
              <a:t>Dinesh,Medha</a:t>
            </a:r>
            <a:r>
              <a:rPr lang="en-US" dirty="0" smtClean="0"/>
              <a:t>, </a:t>
            </a:r>
            <a:r>
              <a:rPr lang="en-US" dirty="0" err="1" smtClean="0"/>
              <a:t>Neethi</a:t>
            </a:r>
            <a:r>
              <a:rPr lang="en-US" dirty="0" smtClean="0"/>
              <a:t>, </a:t>
            </a:r>
            <a:r>
              <a:rPr lang="en-US" dirty="0" err="1" smtClean="0"/>
              <a:t>Safia</a:t>
            </a:r>
            <a:r>
              <a:rPr lang="en-US" dirty="0" smtClean="0"/>
              <a:t>, </a:t>
            </a:r>
            <a:r>
              <a:rPr lang="en-US" dirty="0" err="1" smtClean="0"/>
              <a:t>Suman</a:t>
            </a:r>
            <a:r>
              <a:rPr lang="en-US" dirty="0" smtClean="0"/>
              <a:t>, </a:t>
            </a:r>
            <a:r>
              <a:rPr lang="en-US" dirty="0" smtClean="0"/>
              <a:t>Zach</a:t>
            </a:r>
          </a:p>
          <a:p>
            <a:endParaRPr lang="en-IN" dirty="0"/>
          </a:p>
        </p:txBody>
      </p:sp>
      <p:sp>
        <p:nvSpPr>
          <p:cNvPr id="2" name="Title 1"/>
          <p:cNvSpPr>
            <a:spLocks noGrp="1"/>
          </p:cNvSpPr>
          <p:nvPr>
            <p:ph type="ctrTitle"/>
          </p:nvPr>
        </p:nvSpPr>
        <p:spPr/>
        <p:txBody>
          <a:bodyPr/>
          <a:lstStyle/>
          <a:p>
            <a:r>
              <a:rPr lang="en-US" dirty="0" smtClean="0"/>
              <a:t>HIV/AIDS</a:t>
            </a:r>
            <a:endParaRPr lang="en-IN" dirty="0"/>
          </a:p>
        </p:txBody>
      </p:sp>
      <p:sp>
        <p:nvSpPr>
          <p:cNvPr id="4" name="Subtitle 2"/>
          <p:cNvSpPr txBox="1">
            <a:spLocks/>
          </p:cNvSpPr>
          <p:nvPr/>
        </p:nvSpPr>
        <p:spPr>
          <a:xfrm>
            <a:off x="722376" y="3685032"/>
            <a:ext cx="7772400" cy="9144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600"/>
              </a:spcAft>
              <a:buClr>
                <a:schemeClr val="tx2"/>
              </a:buClr>
              <a:buSzTx/>
              <a:buFont typeface="Arial" pitchFamily="34" charset="0"/>
              <a:buNone/>
              <a:tabLst/>
              <a:defRPr/>
            </a:pPr>
            <a:r>
              <a:rPr kumimoji="0" lang="en-US" sz="1700" b="0" i="0" u="none" strike="noStrike" kern="1200" cap="none" spc="30" normalizeH="0" baseline="0" noProof="0" smtClean="0">
                <a:ln>
                  <a:noFill/>
                </a:ln>
                <a:solidFill>
                  <a:schemeClr val="tx2"/>
                </a:solidFill>
                <a:effectLst/>
                <a:uLnTx/>
                <a:uFillTx/>
                <a:latin typeface="+mn-lt"/>
                <a:ea typeface="+mn-ea"/>
                <a:cs typeface="+mn-cs"/>
              </a:rPr>
              <a:t>By: Krish, Zaheen, Sayesha, Sarayu, Arnav and Simran  </a:t>
            </a:r>
            <a:endParaRPr kumimoji="0" lang="en-US" sz="1700" b="0" i="0" u="none" strike="noStrike" kern="1200" cap="none" spc="30" normalizeH="0" baseline="0" noProof="0" dirty="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xmlns="" val="2219796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 transmission from mother to child</a:t>
            </a:r>
            <a:endParaRPr lang="en-IN" dirty="0"/>
          </a:p>
        </p:txBody>
      </p:sp>
      <p:sp>
        <p:nvSpPr>
          <p:cNvPr id="3" name="Content Placeholder 2"/>
          <p:cNvSpPr>
            <a:spLocks noGrp="1"/>
          </p:cNvSpPr>
          <p:nvPr>
            <p:ph sz="quarter" idx="13"/>
          </p:nvPr>
        </p:nvSpPr>
        <p:spPr/>
        <p:txBody>
          <a:bodyPr>
            <a:normAutofit fontScale="85000" lnSpcReduction="10000"/>
          </a:bodyPr>
          <a:lstStyle/>
          <a:p>
            <a:r>
              <a:rPr lang="en-IN" dirty="0" smtClean="0"/>
              <a:t>HIV can be transmitted from a mother to her baby during pregnancy, labour and delivery, and later through breastfeeding. The first step towards reducing the number of babies infected in this way is to prevent HIV infection in women, and to prevent unwanted pregnancies. </a:t>
            </a:r>
          </a:p>
          <a:p>
            <a:r>
              <a:rPr lang="en-IN" dirty="0" smtClean="0"/>
              <a:t>There are a number of things that can be done to help a pregnant woman with HIV to avoid passing her infection to her child. A course of antiretroviral drugs given to her during pregnancy and labour as well as to her newborn baby can greatly reduce the chances of the child becoming infected. Although the most effective treatment involves a combination of drugs taken over a long period, even a single dose of treatment can cut the transmission rate by </a:t>
            </a:r>
            <a:r>
              <a:rPr lang="en-IN" dirty="0" smtClean="0"/>
              <a:t>half.</a:t>
            </a:r>
            <a:endParaRPr lang="en-IN" dirty="0" smtClean="0"/>
          </a:p>
          <a:p>
            <a:r>
              <a:rPr lang="en-IN" dirty="0" smtClean="0"/>
              <a:t>A caesarean section is an operation to deliver a baby through its mother’s abdominal wall, which reduces the baby’s exposure to its mother’s body fluids. This procedure lowers the risk of HIV transmission, but is likely to be recommended only if the mother has a high level of HIV in her blood, and if the benefit to her baby outweighs the risk of the </a:t>
            </a:r>
            <a:r>
              <a:rPr lang="en-IN" dirty="0" smtClean="0"/>
              <a:t>intervention.</a:t>
            </a:r>
            <a:endParaRPr lang="en-IN" dirty="0" smtClean="0"/>
          </a:p>
          <a:p>
            <a:r>
              <a:rPr lang="en-IN" dirty="0" smtClean="0"/>
              <a:t>Weighing risks against benefits is also critical when selecting the best feeding option. The World Health Organisation advises mothers with HIV not to breastfeed whenever the use of replacements is acceptable, feasible, affordable, sustainable and safe. However, if safe water is not available then the risk of life-threatening conditions from replacement feeding may be greater than the risk from breastfeeding. An HIV positive mother should be counselled on the risks and benefits of different infant feeding options and should be helped to select the most suitable option for her situation</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a:t>
            </a:r>
            <a:endParaRPr lang="en-US" dirty="0"/>
          </a:p>
        </p:txBody>
      </p:sp>
      <p:sp>
        <p:nvSpPr>
          <p:cNvPr id="3" name="Content Placeholder 2"/>
          <p:cNvSpPr>
            <a:spLocks noGrp="1"/>
          </p:cNvSpPr>
          <p:nvPr>
            <p:ph idx="4294967295"/>
          </p:nvPr>
        </p:nvSpPr>
        <p:spPr>
          <a:xfrm>
            <a:off x="502920" y="530352"/>
            <a:ext cx="8183880" cy="4187952"/>
          </a:xfrm>
          <a:prstGeom prst="rect">
            <a:avLst/>
          </a:prstGeom>
        </p:spPr>
        <p:txBody>
          <a:bodyPr/>
          <a:lstStyle/>
          <a:p>
            <a:endParaRPr lang="en-US" dirty="0" smtClean="0"/>
          </a:p>
          <a:p>
            <a:endParaRPr lang="en-US" dirty="0" smtClean="0"/>
          </a:p>
          <a:p>
            <a:endParaRPr lang="en-US" dirty="0" smtClean="0"/>
          </a:p>
          <a:p>
            <a:r>
              <a:rPr lang="en-US" dirty="0" smtClean="0"/>
              <a:t>AIDS </a:t>
            </a:r>
            <a:r>
              <a:rPr lang="en-US" dirty="0" smtClean="0"/>
              <a:t>can be detected through a simple blood </a:t>
            </a:r>
            <a:r>
              <a:rPr lang="en-US" dirty="0" smtClean="0"/>
              <a:t>test</a:t>
            </a:r>
          </a:p>
          <a:p>
            <a:r>
              <a:rPr lang="en-US" dirty="0" smtClean="0"/>
              <a:t>Called as the</a:t>
            </a:r>
            <a:r>
              <a:rPr lang="en-US" dirty="0" smtClean="0"/>
              <a:t> ELISA test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IN" dirty="0"/>
          </a:p>
        </p:txBody>
      </p:sp>
      <p:sp>
        <p:nvSpPr>
          <p:cNvPr id="3" name="Content Placeholder 2"/>
          <p:cNvSpPr>
            <a:spLocks noGrp="1"/>
          </p:cNvSpPr>
          <p:nvPr>
            <p:ph sz="quarter" idx="13"/>
          </p:nvPr>
        </p:nvSpPr>
        <p:spPr/>
        <p:txBody>
          <a:bodyPr/>
          <a:lstStyle/>
          <a:p>
            <a:r>
              <a:rPr lang="en-US" dirty="0" smtClean="0"/>
              <a:t>HIV cannot be completely </a:t>
            </a:r>
            <a:r>
              <a:rPr lang="en-US" dirty="0" smtClean="0"/>
              <a:t>cured</a:t>
            </a:r>
          </a:p>
          <a:p>
            <a:r>
              <a:rPr lang="en-US" dirty="0" smtClean="0"/>
              <a:t>There are medicines which stop the virus from reproducing</a:t>
            </a:r>
          </a:p>
          <a:p>
            <a:r>
              <a:rPr lang="en-US" dirty="0" smtClean="0"/>
              <a:t>It </a:t>
            </a:r>
            <a:r>
              <a:rPr lang="en-US" dirty="0" smtClean="0"/>
              <a:t>can be kept in check</a:t>
            </a:r>
          </a:p>
          <a:p>
            <a:endParaRPr lang="en-US" dirty="0" smtClean="0"/>
          </a:p>
          <a:p>
            <a:r>
              <a:rPr lang="en-US" dirty="0" smtClean="0"/>
              <a:t>The drugs mostly used are </a:t>
            </a:r>
            <a:r>
              <a:rPr lang="en-US" dirty="0" err="1" smtClean="0"/>
              <a:t>Antiretrovirals</a:t>
            </a:r>
            <a:endParaRPr lang="en-US" dirty="0" smtClean="0"/>
          </a:p>
          <a:p>
            <a:endParaRPr lang="en-US" dirty="0" smtClean="0"/>
          </a:p>
          <a:p>
            <a:r>
              <a:rPr lang="en-US" dirty="0" smtClean="0"/>
              <a:t>These keep HIV levels low</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072066" y="3143248"/>
            <a:ext cx="3895725" cy="2600325"/>
          </a:xfrm>
          <a:prstGeom prst="rect">
            <a:avLst/>
          </a:prstGeom>
        </p:spPr>
      </p:pic>
    </p:spTree>
    <p:extLst>
      <p:ext uri="{BB962C8B-B14F-4D97-AF65-F5344CB8AC3E}">
        <p14:creationId xmlns:p14="http://schemas.microsoft.com/office/powerpoint/2010/main" xmlns="" val="31237028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a:t>
            </a:r>
            <a:endParaRPr lang="en-IN" dirty="0"/>
          </a:p>
        </p:txBody>
      </p:sp>
      <p:sp>
        <p:nvSpPr>
          <p:cNvPr id="3" name="Content Placeholder 2"/>
          <p:cNvSpPr>
            <a:spLocks noGrp="1"/>
          </p:cNvSpPr>
          <p:nvPr>
            <p:ph sz="quarter" idx="13"/>
          </p:nvPr>
        </p:nvSpPr>
        <p:spPr/>
        <p:txBody>
          <a:bodyPr>
            <a:noAutofit/>
          </a:bodyPr>
          <a:lstStyle/>
          <a:p>
            <a:r>
              <a:rPr lang="en-US" sz="3600" dirty="0" smtClean="0"/>
              <a:t>Famous people like Freddie </a:t>
            </a:r>
            <a:r>
              <a:rPr lang="en-US" sz="3600" dirty="0" smtClean="0"/>
              <a:t>Mercury, Magic Johnson, Isaac Asimov  </a:t>
            </a:r>
            <a:r>
              <a:rPr lang="en-US" sz="3600" dirty="0" smtClean="0"/>
              <a:t>died of AIDS</a:t>
            </a:r>
          </a:p>
          <a:p>
            <a:r>
              <a:rPr lang="en-US" sz="3600" dirty="0" smtClean="0"/>
              <a:t>Over a hundred thousand people a year die of aids</a:t>
            </a:r>
          </a:p>
          <a:p>
            <a:r>
              <a:rPr lang="en-US" sz="3600" dirty="0" smtClean="0"/>
              <a:t>In 2009 2.6 million people died of AIDS</a:t>
            </a:r>
          </a:p>
          <a:p>
            <a:r>
              <a:rPr lang="en-US" sz="3600" dirty="0" smtClean="0"/>
              <a:t>This will increase as there are 33 million people infected by AIDS now</a:t>
            </a:r>
            <a:endParaRPr lang="en-IN" sz="3600" dirty="0"/>
          </a:p>
        </p:txBody>
      </p:sp>
    </p:spTree>
    <p:extLst>
      <p:ext uri="{BB962C8B-B14F-4D97-AF65-F5344CB8AC3E}">
        <p14:creationId xmlns:p14="http://schemas.microsoft.com/office/powerpoint/2010/main" xmlns="" val="1454164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AIDS</a:t>
            </a:r>
            <a:endParaRPr lang="en-IN" dirty="0"/>
          </a:p>
        </p:txBody>
      </p:sp>
      <p:sp>
        <p:nvSpPr>
          <p:cNvPr id="3" name="Content Placeholder 2"/>
          <p:cNvSpPr>
            <a:spLocks noGrp="1"/>
          </p:cNvSpPr>
          <p:nvPr>
            <p:ph sz="quarter" idx="13"/>
          </p:nvPr>
        </p:nvSpPr>
        <p:spPr>
          <a:xfrm>
            <a:off x="609600" y="1600200"/>
            <a:ext cx="3962400" cy="4114800"/>
          </a:xfrm>
        </p:spPr>
        <p:txBody>
          <a:bodyPr/>
          <a:lstStyle/>
          <a:p>
            <a:r>
              <a:rPr lang="en-IN" dirty="0" smtClean="0"/>
              <a:t>AIDS stands for </a:t>
            </a:r>
            <a:r>
              <a:rPr lang="en-IN" b="1" i="1" u="sng" dirty="0" smtClean="0"/>
              <a:t>A</a:t>
            </a:r>
            <a:r>
              <a:rPr lang="en-IN" dirty="0" smtClean="0"/>
              <a:t>cquired </a:t>
            </a:r>
            <a:r>
              <a:rPr lang="en-IN" b="1" i="1" u="sng" dirty="0" smtClean="0"/>
              <a:t>I</a:t>
            </a:r>
            <a:r>
              <a:rPr lang="en-IN" dirty="0" smtClean="0"/>
              <a:t>mmune </a:t>
            </a:r>
            <a:r>
              <a:rPr lang="en-IN" b="1" i="1" u="sng" dirty="0" smtClean="0"/>
              <a:t>D</a:t>
            </a:r>
            <a:r>
              <a:rPr lang="en-IN" dirty="0" smtClean="0"/>
              <a:t>eficiency </a:t>
            </a:r>
            <a:r>
              <a:rPr lang="en-IN" b="1" i="1" u="sng" dirty="0" smtClean="0"/>
              <a:t>S</a:t>
            </a:r>
            <a:r>
              <a:rPr lang="en-IN" dirty="0" smtClean="0"/>
              <a:t>yndrome</a:t>
            </a:r>
            <a:r>
              <a:rPr lang="en-IN" dirty="0"/>
              <a:t> </a:t>
            </a:r>
            <a:endParaRPr lang="en-IN" dirty="0" smtClean="0"/>
          </a:p>
          <a:p>
            <a:endParaRPr lang="en-US" dirty="0" smtClean="0"/>
          </a:p>
          <a:p>
            <a:endParaRPr lang="en-US" dirty="0"/>
          </a:p>
          <a:p>
            <a:r>
              <a:rPr lang="en-US" dirty="0" smtClean="0"/>
              <a:t>It is a disease that affects the immune system</a:t>
            </a:r>
          </a:p>
          <a:p>
            <a:endParaRPr lang="en-US" dirty="0"/>
          </a:p>
          <a:p>
            <a:r>
              <a:rPr lang="en-US" dirty="0" smtClean="0"/>
              <a:t>It is caused by the </a:t>
            </a:r>
            <a:r>
              <a:rPr lang="en-US" dirty="0" smtClean="0"/>
              <a:t>HIV</a:t>
            </a:r>
          </a:p>
          <a:p>
            <a:r>
              <a:rPr lang="en-US" dirty="0" smtClean="0"/>
              <a:t>It originated with the polio vaccine, coming from chimpanzees</a:t>
            </a:r>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148064" y="2108680"/>
            <a:ext cx="2921000" cy="2616200"/>
          </a:xfrm>
          <a:prstGeom prst="rect">
            <a:avLst/>
          </a:prstGeom>
        </p:spPr>
      </p:pic>
    </p:spTree>
    <p:extLst>
      <p:ext uri="{BB962C8B-B14F-4D97-AF65-F5344CB8AC3E}">
        <p14:creationId xmlns:p14="http://schemas.microsoft.com/office/powerpoint/2010/main" xmlns="" val="2077811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a:t>
            </a:r>
            <a:endParaRPr lang="en-IN" dirty="0"/>
          </a:p>
        </p:txBody>
      </p:sp>
      <p:sp>
        <p:nvSpPr>
          <p:cNvPr id="3" name="Content Placeholder 2"/>
          <p:cNvSpPr>
            <a:spLocks noGrp="1"/>
          </p:cNvSpPr>
          <p:nvPr>
            <p:ph sz="quarter" idx="13"/>
          </p:nvPr>
        </p:nvSpPr>
        <p:spPr>
          <a:xfrm>
            <a:off x="609600" y="1600200"/>
            <a:ext cx="3818384" cy="4114800"/>
          </a:xfrm>
        </p:spPr>
        <p:txBody>
          <a:bodyPr/>
          <a:lstStyle/>
          <a:p>
            <a:r>
              <a:rPr lang="en-US" dirty="0" smtClean="0"/>
              <a:t>Stands for </a:t>
            </a:r>
            <a:r>
              <a:rPr lang="en-IN" b="1" i="1" u="sng" dirty="0" smtClean="0"/>
              <a:t>H</a:t>
            </a:r>
            <a:r>
              <a:rPr lang="en-IN" dirty="0" smtClean="0"/>
              <a:t>uman </a:t>
            </a:r>
            <a:r>
              <a:rPr lang="en-IN" b="1" i="1" u="sng" dirty="0" smtClean="0"/>
              <a:t>I</a:t>
            </a:r>
            <a:r>
              <a:rPr lang="en-IN" dirty="0" smtClean="0"/>
              <a:t>mmunodeficiency </a:t>
            </a:r>
            <a:r>
              <a:rPr lang="en-IN" b="1" i="1" u="sng" dirty="0" smtClean="0"/>
              <a:t>V</a:t>
            </a:r>
            <a:r>
              <a:rPr lang="en-IN" dirty="0" smtClean="0"/>
              <a:t>irus</a:t>
            </a:r>
          </a:p>
          <a:p>
            <a:endParaRPr lang="en-US" dirty="0" smtClean="0"/>
          </a:p>
          <a:p>
            <a:r>
              <a:rPr lang="en-US" dirty="0" smtClean="0"/>
              <a:t>It is the virus which causes AIDS</a:t>
            </a:r>
          </a:p>
          <a:p>
            <a:endParaRPr lang="en-US" dirty="0" smtClean="0"/>
          </a:p>
          <a:p>
            <a:r>
              <a:rPr lang="en-US" dirty="0" smtClean="0"/>
              <a:t>A person who carries HIV doesn’t have to have AIDS</a:t>
            </a:r>
            <a:endParaRPr lang="en-US" dirty="0"/>
          </a:p>
          <a:p>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572000" y="1547873"/>
            <a:ext cx="3810000" cy="3810000"/>
          </a:xfrm>
          <a:prstGeom prst="rect">
            <a:avLst/>
          </a:prstGeom>
        </p:spPr>
      </p:pic>
    </p:spTree>
    <p:extLst>
      <p:ext uri="{BB962C8B-B14F-4D97-AF65-F5344CB8AC3E}">
        <p14:creationId xmlns:p14="http://schemas.microsoft.com/office/powerpoint/2010/main" xmlns="" val="3810868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Transmission</a:t>
            </a:r>
            <a:endParaRPr lang="en-IN" dirty="0"/>
          </a:p>
        </p:txBody>
      </p:sp>
      <p:sp>
        <p:nvSpPr>
          <p:cNvPr id="3" name="Content Placeholder 2"/>
          <p:cNvSpPr>
            <a:spLocks noGrp="1"/>
          </p:cNvSpPr>
          <p:nvPr>
            <p:ph sz="quarter" idx="13"/>
          </p:nvPr>
        </p:nvSpPr>
        <p:spPr>
          <a:xfrm>
            <a:off x="609600" y="1600200"/>
            <a:ext cx="3026296" cy="4114800"/>
          </a:xfrm>
        </p:spPr>
        <p:txBody>
          <a:bodyPr>
            <a:normAutofit/>
          </a:bodyPr>
          <a:lstStyle/>
          <a:p>
            <a:r>
              <a:rPr lang="en-IN" dirty="0" smtClean="0">
                <a:hlinkClick r:id="rId2" action="ppaction://hlinkfile"/>
              </a:rPr>
              <a:t>HIV</a:t>
            </a:r>
            <a:r>
              <a:rPr lang="en-IN" dirty="0" smtClean="0"/>
              <a:t> can be transmitted in three main ways: </a:t>
            </a:r>
          </a:p>
          <a:p>
            <a:r>
              <a:rPr lang="en-IN" dirty="0" smtClean="0"/>
              <a:t>Sexual transmission </a:t>
            </a:r>
          </a:p>
          <a:p>
            <a:r>
              <a:rPr lang="en-IN" dirty="0" smtClean="0"/>
              <a:t>Transmission through blood </a:t>
            </a:r>
          </a:p>
          <a:p>
            <a:r>
              <a:rPr lang="en-IN" dirty="0" smtClean="0"/>
              <a:t>Mother-to-child transmission </a:t>
            </a:r>
          </a:p>
          <a:p>
            <a:endParaRPr lang="en-IN" dirty="0" smtClean="0"/>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860032" y="1988840"/>
            <a:ext cx="3214623" cy="2464544"/>
          </a:xfrm>
          <a:prstGeom prst="rect">
            <a:avLst/>
          </a:prstGeom>
        </p:spPr>
      </p:pic>
    </p:spTree>
    <p:extLst>
      <p:ext uri="{BB962C8B-B14F-4D97-AF65-F5344CB8AC3E}">
        <p14:creationId xmlns:p14="http://schemas.microsoft.com/office/powerpoint/2010/main" xmlns="" val="668328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TRANSMISSIOn</a:t>
            </a:r>
            <a:endParaRPr lang="en-IN" dirty="0"/>
          </a:p>
        </p:txBody>
      </p:sp>
      <p:sp>
        <p:nvSpPr>
          <p:cNvPr id="3" name="Content Placeholder 2"/>
          <p:cNvSpPr>
            <a:spLocks noGrp="1"/>
          </p:cNvSpPr>
          <p:nvPr>
            <p:ph sz="quarter" idx="13"/>
          </p:nvPr>
        </p:nvSpPr>
        <p:spPr/>
        <p:txBody>
          <a:bodyPr/>
          <a:lstStyle/>
          <a:p>
            <a:r>
              <a:rPr lang="en-US" dirty="0" smtClean="0"/>
              <a:t>HIV is transmitted by direct infection of the blood. </a:t>
            </a:r>
          </a:p>
          <a:p>
            <a:r>
              <a:rPr lang="en-US" dirty="0" smtClean="0"/>
              <a:t>Drug users who share needles contaminated with infected blood have a high risk of the disease</a:t>
            </a:r>
          </a:p>
          <a:p>
            <a:r>
              <a:rPr lang="en-US" dirty="0" smtClean="0"/>
              <a:t>Also transmitted sexually by a man and woman, and also homosexuals who practice intercourse</a:t>
            </a:r>
          </a:p>
          <a:p>
            <a:r>
              <a:rPr lang="en-US" dirty="0" smtClean="0"/>
              <a:t>Can also be transmitted by blood donations, organ transplants, and skin grafts.</a:t>
            </a:r>
          </a:p>
          <a:p>
            <a:r>
              <a:rPr lang="en-US" dirty="0" smtClean="0"/>
              <a:t>Also, semen donations for woman who do not want to have intercourse</a:t>
            </a:r>
          </a:p>
          <a:p>
            <a:r>
              <a:rPr lang="en-US" dirty="0" smtClean="0"/>
              <a:t>It can also be hereditary, from a woman with AIDS to the baby during childbirth.</a:t>
            </a:r>
            <a:endParaRPr lang="en-IN" dirty="0" smtClean="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of Attack</a:t>
            </a:r>
            <a:endParaRPr lang="en-US" dirty="0"/>
          </a:p>
        </p:txBody>
      </p:sp>
      <p:sp>
        <p:nvSpPr>
          <p:cNvPr id="3" name="Content Placeholder 2"/>
          <p:cNvSpPr>
            <a:spLocks noGrp="1"/>
          </p:cNvSpPr>
          <p:nvPr>
            <p:ph idx="4294967295"/>
          </p:nvPr>
        </p:nvSpPr>
        <p:spPr>
          <a:xfrm>
            <a:off x="502920" y="530352"/>
            <a:ext cx="8183880" cy="4187952"/>
          </a:xfrm>
          <a:prstGeom prst="rect">
            <a:avLst/>
          </a:prstGeom>
        </p:spPr>
        <p:txBody>
          <a:bodyPr/>
          <a:lstStyle/>
          <a:p>
            <a:endParaRPr lang="en-US" dirty="0" smtClean="0"/>
          </a:p>
          <a:p>
            <a:endParaRPr lang="en-US" dirty="0" smtClean="0"/>
          </a:p>
          <a:p>
            <a:endParaRPr lang="en-US" dirty="0" smtClean="0"/>
          </a:p>
          <a:p>
            <a:endParaRPr lang="en-US" dirty="0" smtClean="0"/>
          </a:p>
          <a:p>
            <a:r>
              <a:rPr lang="en-US" dirty="0" smtClean="0"/>
              <a:t>It </a:t>
            </a:r>
            <a:r>
              <a:rPr lang="en-US" dirty="0" smtClean="0"/>
              <a:t>attacks certain kinds of lymphocytes and weakens the immune responses of the host body</a:t>
            </a:r>
          </a:p>
          <a:p>
            <a:r>
              <a:rPr lang="en-US" dirty="0" smtClean="0"/>
              <a:t>This causes the body to be more prone to diseases, such as blood disorders, skin cancer, and pneumonia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IN" dirty="0"/>
          </a:p>
        </p:txBody>
      </p:sp>
      <p:sp>
        <p:nvSpPr>
          <p:cNvPr id="3" name="Content Placeholder 2"/>
          <p:cNvSpPr>
            <a:spLocks noGrp="1"/>
          </p:cNvSpPr>
          <p:nvPr>
            <p:ph sz="quarter" idx="13"/>
          </p:nvPr>
        </p:nvSpPr>
        <p:spPr>
          <a:xfrm>
            <a:off x="457200" y="1600200"/>
            <a:ext cx="4114800" cy="4525963"/>
          </a:xfrm>
        </p:spPr>
        <p:txBody>
          <a:bodyPr/>
          <a:lstStyle/>
          <a:p>
            <a:pPr marL="0" indent="0">
              <a:buNone/>
            </a:pPr>
            <a:endParaRPr lang="en-US" dirty="0" smtClean="0"/>
          </a:p>
          <a:p>
            <a:endParaRPr lang="en-US" dirty="0" smtClean="0"/>
          </a:p>
          <a:p>
            <a:r>
              <a:rPr lang="en-US" dirty="0" smtClean="0"/>
              <a:t>Years can pass before symptoms develop</a:t>
            </a:r>
          </a:p>
          <a:p>
            <a:r>
              <a:rPr lang="en-US" dirty="0" smtClean="0"/>
              <a:t>Symptoms </a:t>
            </a:r>
            <a:r>
              <a:rPr lang="en-US" dirty="0" smtClean="0"/>
              <a:t>of HIV:</a:t>
            </a:r>
          </a:p>
          <a:p>
            <a:pPr lvl="1"/>
            <a:r>
              <a:rPr lang="en-US" dirty="0" smtClean="0"/>
              <a:t>Fever</a:t>
            </a:r>
          </a:p>
          <a:p>
            <a:pPr lvl="1"/>
            <a:r>
              <a:rPr lang="en-US" dirty="0" smtClean="0"/>
              <a:t>Headaches</a:t>
            </a:r>
          </a:p>
          <a:p>
            <a:pPr lvl="1"/>
            <a:r>
              <a:rPr lang="en-US" dirty="0" smtClean="0"/>
              <a:t>Muscle &amp;</a:t>
            </a:r>
            <a:r>
              <a:rPr lang="en-US" dirty="0"/>
              <a:t> </a:t>
            </a:r>
            <a:r>
              <a:rPr lang="en-US" dirty="0" smtClean="0"/>
              <a:t>Joint Pain</a:t>
            </a:r>
          </a:p>
          <a:p>
            <a:pPr lvl="1"/>
            <a:r>
              <a:rPr lang="en-US" dirty="0" smtClean="0"/>
              <a:t>Sore throat</a:t>
            </a:r>
          </a:p>
          <a:p>
            <a:pPr lvl="1"/>
            <a:r>
              <a:rPr lang="en-US" dirty="0" smtClean="0"/>
              <a:t>Diarrhea</a:t>
            </a:r>
          </a:p>
          <a:p>
            <a:pPr lvl="1"/>
            <a:r>
              <a:rPr lang="en-US" dirty="0" smtClean="0"/>
              <a:t>Rashes</a:t>
            </a:r>
            <a:endParaRPr lang="en-IN" dirty="0"/>
          </a:p>
          <a:p>
            <a:pPr lvl="1"/>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932040" y="1975677"/>
            <a:ext cx="2729483" cy="3228421"/>
          </a:xfrm>
          <a:prstGeom prst="rect">
            <a:avLst/>
          </a:prstGeom>
        </p:spPr>
      </p:pic>
    </p:spTree>
    <p:extLst>
      <p:ext uri="{BB962C8B-B14F-4D97-AF65-F5344CB8AC3E}">
        <p14:creationId xmlns:p14="http://schemas.microsoft.com/office/powerpoint/2010/main" xmlns="" val="3359319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IN" dirty="0"/>
          </a:p>
        </p:txBody>
      </p:sp>
      <p:sp>
        <p:nvSpPr>
          <p:cNvPr id="3" name="Content Placeholder 2"/>
          <p:cNvSpPr>
            <a:spLocks noGrp="1"/>
          </p:cNvSpPr>
          <p:nvPr>
            <p:ph sz="quarter" idx="13"/>
          </p:nvPr>
        </p:nvSpPr>
        <p:spPr/>
        <p:txBody>
          <a:bodyPr>
            <a:normAutofit fontScale="92500" lnSpcReduction="10000"/>
          </a:bodyPr>
          <a:lstStyle/>
          <a:p>
            <a:r>
              <a:rPr lang="en-US" dirty="0" smtClean="0"/>
              <a:t>Symptoms of AIDS:</a:t>
            </a:r>
          </a:p>
          <a:p>
            <a:pPr lvl="1"/>
            <a:r>
              <a:rPr lang="en-US" dirty="0" smtClean="0"/>
              <a:t>Rapid weight loss</a:t>
            </a:r>
          </a:p>
          <a:p>
            <a:pPr lvl="1"/>
            <a:r>
              <a:rPr lang="en-US" dirty="0" smtClean="0"/>
              <a:t>Night sweats</a:t>
            </a:r>
          </a:p>
          <a:p>
            <a:pPr lvl="1"/>
            <a:r>
              <a:rPr lang="en-US" dirty="0" smtClean="0"/>
              <a:t>Unexplained Fatigue</a:t>
            </a:r>
          </a:p>
          <a:p>
            <a:pPr lvl="1"/>
            <a:r>
              <a:rPr lang="en-US" dirty="0" smtClean="0"/>
              <a:t>Swelling glands in the armpits groins and neck</a:t>
            </a:r>
          </a:p>
          <a:p>
            <a:pPr lvl="1"/>
            <a:r>
              <a:rPr lang="en-US" dirty="0" smtClean="0"/>
              <a:t>Diarrhea (for more than a week)</a:t>
            </a:r>
          </a:p>
          <a:p>
            <a:pPr lvl="1"/>
            <a:r>
              <a:rPr lang="en-US" dirty="0" smtClean="0"/>
              <a:t>White spots on the tongue</a:t>
            </a:r>
          </a:p>
          <a:p>
            <a:pPr lvl="1"/>
            <a:r>
              <a:rPr lang="en-US" dirty="0" smtClean="0"/>
              <a:t>Pneumonia</a:t>
            </a:r>
          </a:p>
          <a:p>
            <a:pPr lvl="1"/>
            <a:r>
              <a:rPr lang="en-US" dirty="0" smtClean="0"/>
              <a:t>Red, Brown, Pink or Purplish spots under the skin, inside the mouth, in the nose and in the eyelids</a:t>
            </a:r>
          </a:p>
          <a:p>
            <a:pPr lvl="1"/>
            <a:r>
              <a:rPr lang="en-US" dirty="0" smtClean="0"/>
              <a:t>Memory loss</a:t>
            </a:r>
            <a:br>
              <a:rPr lang="en-US" dirty="0" smtClean="0"/>
            </a:br>
            <a:endParaRPr lang="en-IN" dirty="0"/>
          </a:p>
        </p:txBody>
      </p:sp>
    </p:spTree>
    <p:extLst>
      <p:ext uri="{BB962C8B-B14F-4D97-AF65-F5344CB8AC3E}">
        <p14:creationId xmlns:p14="http://schemas.microsoft.com/office/powerpoint/2010/main" xmlns="" val="464848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4294967295"/>
          </p:nvPr>
        </p:nvSpPr>
        <p:spPr>
          <a:xfrm>
            <a:off x="502920" y="530352"/>
            <a:ext cx="8183880" cy="4187952"/>
          </a:xfrm>
          <a:prstGeom prst="rect">
            <a:avLst/>
          </a:prstGeom>
        </p:spPr>
        <p:txBody>
          <a:bodyPr/>
          <a:lstStyle/>
          <a:p>
            <a:endParaRPr lang="en-US" dirty="0" smtClean="0"/>
          </a:p>
          <a:p>
            <a:endParaRPr lang="en-US" dirty="0" smtClean="0"/>
          </a:p>
          <a:p>
            <a:endParaRPr lang="en-US" dirty="0" smtClean="0"/>
          </a:p>
          <a:p>
            <a:r>
              <a:rPr lang="en-IN" dirty="0" smtClean="0"/>
              <a:t>Abstain from sex or delay first sex </a:t>
            </a:r>
          </a:p>
          <a:p>
            <a:r>
              <a:rPr lang="en-IN" dirty="0" smtClean="0"/>
              <a:t>Be faithful to one partner or have fewer partners </a:t>
            </a:r>
          </a:p>
          <a:p>
            <a:r>
              <a:rPr lang="en-IN" dirty="0" err="1" smtClean="0"/>
              <a:t>Condomise</a:t>
            </a:r>
            <a:r>
              <a:rPr lang="en-IN" dirty="0" smtClean="0"/>
              <a:t>, which means using </a:t>
            </a:r>
            <a:r>
              <a:rPr lang="en-IN" dirty="0" smtClean="0">
                <a:hlinkClick r:id="rId2" action="ppaction://hlinkfile"/>
              </a:rPr>
              <a:t>male condoms</a:t>
            </a:r>
            <a:r>
              <a:rPr lang="en-IN" dirty="0" smtClean="0"/>
              <a:t> or </a:t>
            </a:r>
            <a:r>
              <a:rPr lang="en-IN" dirty="0" smtClean="0">
                <a:hlinkClick r:id="rId3" action="ppaction://hlinkfile"/>
              </a:rPr>
              <a:t>female condoms</a:t>
            </a:r>
            <a:r>
              <a:rPr lang="en-IN" dirty="0" smtClean="0"/>
              <a:t> consistently and correctly </a:t>
            </a:r>
          </a:p>
          <a:p>
            <a:r>
              <a:rPr lang="en-IN" dirty="0" smtClean="0"/>
              <a:t>Comprehensive </a:t>
            </a:r>
            <a:r>
              <a:rPr lang="en-IN" dirty="0" smtClean="0">
                <a:hlinkClick r:id="rId4" action="ppaction://hlinkfile"/>
              </a:rPr>
              <a:t>sex education</a:t>
            </a:r>
            <a:r>
              <a:rPr lang="en-IN" dirty="0" smtClean="0"/>
              <a:t> for young people is an essential part of HIV prevention</a:t>
            </a:r>
            <a:r>
              <a:rPr lang="en-IN" dirty="0" smtClean="0"/>
              <a:t>.</a:t>
            </a:r>
          </a:p>
          <a:p>
            <a:r>
              <a:rPr lang="en-US" dirty="0" smtClean="0"/>
              <a:t>Avoiding </a:t>
            </a:r>
            <a:r>
              <a:rPr lang="en-US" dirty="0" smtClean="0"/>
              <a:t>using the same razor while shaving</a:t>
            </a:r>
          </a:p>
          <a:p>
            <a:r>
              <a:rPr lang="en-US" dirty="0" smtClean="0"/>
              <a:t>Going to legal tattoo parlors and using the same needle used by </a:t>
            </a:r>
            <a:r>
              <a:rPr lang="en-US" dirty="0" smtClean="0"/>
              <a:t>others</a:t>
            </a:r>
          </a:p>
          <a:p>
            <a:r>
              <a:rPr lang="en-IN" dirty="0" smtClean="0"/>
              <a:t>Transfusion of </a:t>
            </a:r>
            <a:r>
              <a:rPr lang="en-IN" dirty="0" smtClean="0">
                <a:hlinkClick r:id="rId5" action="ppaction://hlinkfile"/>
              </a:rPr>
              <a:t>infected blood</a:t>
            </a:r>
            <a:r>
              <a:rPr lang="en-IN" dirty="0" smtClean="0"/>
              <a:t> or blood products is the most efficient of all ways to transmit HIV. However, the chances of this happening can be greatly reduced by screening all blood supplies for the virus, and by heat-treating blood products where possible. In addition, because screening is not quite 100% accurate, it is sensible to place some restrictions on who is eligible to donate</a:t>
            </a:r>
            <a:endParaRPr lang="en-US" dirty="0"/>
          </a:p>
        </p:txBody>
      </p:sp>
      <p:pic>
        <p:nvPicPr>
          <p:cNvPr id="7170" name="Picture 2" descr="http://www.examiner.com/images/blog/EXID24622/images/dreamstime_7511804_stop_AIDS_sign(2).jpg"/>
          <p:cNvPicPr>
            <a:picLocks noChangeAspect="1" noChangeArrowheads="1"/>
          </p:cNvPicPr>
          <p:nvPr/>
        </p:nvPicPr>
        <p:blipFill>
          <a:blip r:embed="rId6" cstate="print"/>
          <a:srcRect/>
          <a:stretch>
            <a:fillRect/>
          </a:stretch>
        </p:blipFill>
        <p:spPr bwMode="auto">
          <a:xfrm>
            <a:off x="7670800" y="0"/>
            <a:ext cx="1473200" cy="2209800"/>
          </a:xfrm>
          <a:prstGeom prst="rect">
            <a:avLst/>
          </a:prstGeom>
          <a:noFill/>
        </p:spPr>
      </p:pic>
    </p:spTree>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65</TotalTime>
  <Words>820</Words>
  <Application>Microsoft Office PowerPoint</Application>
  <PresentationFormat>On-screen Show (4:3)</PresentationFormat>
  <Paragraphs>93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Horizon</vt:lpstr>
      <vt:lpstr>HIV/AIDS</vt:lpstr>
      <vt:lpstr>AIDS</vt:lpstr>
      <vt:lpstr>HIV</vt:lpstr>
      <vt:lpstr>Transmission</vt:lpstr>
      <vt:lpstr>TRANSMISSIOn</vt:lpstr>
      <vt:lpstr>Mode of Attack</vt:lpstr>
      <vt:lpstr>Symptoms</vt:lpstr>
      <vt:lpstr>Symptoms</vt:lpstr>
      <vt:lpstr>Prevention</vt:lpstr>
      <vt:lpstr>Prevent transmission from mother to child</vt:lpstr>
      <vt:lpstr>Tests</vt:lpstr>
      <vt:lpstr>Treatment</vt:lpstr>
      <vt:lpstr>Interesting Facts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HIV/AIDS</dc:title>
  <dc:creator>Arnav Patel</dc:creator>
  <cp:lastModifiedBy>shruthi binish</cp:lastModifiedBy>
  <cp:revision>11</cp:revision>
  <dcterms:created xsi:type="dcterms:W3CDTF">2011-09-22T04:59:11Z</dcterms:created>
  <dcterms:modified xsi:type="dcterms:W3CDTF">2011-10-01T08:00:54Z</dcterms:modified>
</cp:coreProperties>
</file>