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Default Extension="wav" ContentType="audio/wav"/>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 id="2147483656" r:id="rId3"/>
  </p:sldMasterIdLst>
  <p:notesMasterIdLst>
    <p:notesMasterId r:id="rId42"/>
  </p:notesMasterIdLst>
  <p:sldIdLst>
    <p:sldId id="256" r:id="rId4"/>
    <p:sldId id="260" r:id="rId5"/>
    <p:sldId id="257" r:id="rId6"/>
    <p:sldId id="258" r:id="rId7"/>
    <p:sldId id="304" r:id="rId8"/>
    <p:sldId id="306" r:id="rId9"/>
    <p:sldId id="259" r:id="rId10"/>
    <p:sldId id="261" r:id="rId11"/>
    <p:sldId id="262" r:id="rId12"/>
    <p:sldId id="263" r:id="rId13"/>
    <p:sldId id="301" r:id="rId14"/>
    <p:sldId id="264" r:id="rId15"/>
    <p:sldId id="265" r:id="rId16"/>
    <p:sldId id="266" r:id="rId17"/>
    <p:sldId id="267" r:id="rId18"/>
    <p:sldId id="269" r:id="rId19"/>
    <p:sldId id="270" r:id="rId20"/>
    <p:sldId id="272" r:id="rId21"/>
    <p:sldId id="273" r:id="rId22"/>
    <p:sldId id="305" r:id="rId23"/>
    <p:sldId id="271" r:id="rId24"/>
    <p:sldId id="274" r:id="rId25"/>
    <p:sldId id="275" r:id="rId26"/>
    <p:sldId id="276" r:id="rId27"/>
    <p:sldId id="302" r:id="rId28"/>
    <p:sldId id="303" r:id="rId29"/>
    <p:sldId id="277" r:id="rId30"/>
    <p:sldId id="278" r:id="rId31"/>
    <p:sldId id="296" r:id="rId32"/>
    <p:sldId id="279" r:id="rId33"/>
    <p:sldId id="280" r:id="rId34"/>
    <p:sldId id="281" r:id="rId35"/>
    <p:sldId id="282" r:id="rId36"/>
    <p:sldId id="285" r:id="rId37"/>
    <p:sldId id="286" r:id="rId38"/>
    <p:sldId id="298" r:id="rId39"/>
    <p:sldId id="287" r:id="rId40"/>
    <p:sldId id="299"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4E32869-398D-4412-A989-F3AD6302FD7A}" type="slidenum">
              <a:rPr lang="en-GB"/>
              <a:pPr/>
              <a:t>‹#›</a:t>
            </a:fld>
            <a:endParaRPr lang="en-GB"/>
          </a:p>
        </p:txBody>
      </p:sp>
    </p:spTree>
    <p:extLst>
      <p:ext uri="{BB962C8B-B14F-4D97-AF65-F5344CB8AC3E}">
        <p14:creationId xmlns:p14="http://schemas.microsoft.com/office/powerpoint/2010/main" xmlns="" val="158544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CEAE7-D22E-4FBF-8205-31298C2B234F}" type="slidenum">
              <a:rPr lang="en-GB"/>
              <a:pPr/>
              <a:t>1</a:t>
            </a:fld>
            <a:endParaRPr lang="en-GB"/>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1B894-D61A-4940-A806-77AD78261582}" type="slidenum">
              <a:rPr lang="en-GB"/>
              <a:pPr/>
              <a:t>12</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C3E7A-D3CD-414D-8DD9-139E193E56B9}" type="slidenum">
              <a:rPr lang="en-GB"/>
              <a:pPr/>
              <a:t>13</a:t>
            </a:fld>
            <a:endParaRPr lang="en-GB"/>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BA571-A6B6-4667-920E-F45617F8CAA3}" type="slidenum">
              <a:rPr lang="en-GB"/>
              <a:pPr/>
              <a:t>14</a:t>
            </a:fld>
            <a:endParaRPr lang="en-GB"/>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B89A9-1285-4693-8FE7-62E487EA3002}" type="slidenum">
              <a:rPr lang="en-GB"/>
              <a:pPr/>
              <a:t>15</a:t>
            </a:fld>
            <a:endParaRPr lang="en-GB"/>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A878E-EC06-4D29-B4AD-10AAFCEFE879}" type="slidenum">
              <a:rPr lang="en-GB"/>
              <a:pPr/>
              <a:t>16</a:t>
            </a:fld>
            <a:endParaRPr lang="en-GB"/>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44B3F-93D3-4FCF-8C2F-1623447E9623}" type="slidenum">
              <a:rPr lang="en-GB"/>
              <a:pPr/>
              <a:t>17</a:t>
            </a:fld>
            <a:endParaRPr lang="en-GB"/>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5D0D37-1DF7-4EDE-A01A-7ED748DD2907}" type="slidenum">
              <a:rPr lang="en-GB"/>
              <a:pPr/>
              <a:t>18</a:t>
            </a:fld>
            <a:endParaRPr lang="en-GB"/>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2E2F12-85EA-4984-B72F-EB495C79A9B1}" type="slidenum">
              <a:rPr lang="en-GB"/>
              <a:pPr/>
              <a:t>19</a:t>
            </a:fld>
            <a:endParaRPr lang="en-GB"/>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4DBCB-00A4-458F-88C8-B5B04C5B9428}" type="slidenum">
              <a:rPr lang="en-GB"/>
              <a:pPr/>
              <a:t>21</a:t>
            </a:fld>
            <a:endParaRPr lang="en-GB"/>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4F56A7-D2EE-4B2F-B117-1E0C3C321637}" type="slidenum">
              <a:rPr lang="en-GB"/>
              <a:pPr/>
              <a:t>22</a:t>
            </a:fld>
            <a:endParaRPr lang="en-GB"/>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48748-5FC9-41A3-8C37-50E7514E735D}" type="slidenum">
              <a:rPr lang="en-GB"/>
              <a:pPr/>
              <a:t>2</a:t>
            </a:fld>
            <a:endParaRPr lang="en-GB"/>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CB6F57-D4A5-4769-AE63-D8568ABA69EC}" type="slidenum">
              <a:rPr lang="en-GB"/>
              <a:pPr/>
              <a:t>23</a:t>
            </a:fld>
            <a:endParaRPr lang="en-GB"/>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A7412-7212-452D-B3F5-D06F63DC9360}" type="slidenum">
              <a:rPr lang="en-GB"/>
              <a:pPr/>
              <a:t>24</a:t>
            </a:fld>
            <a:endParaRPr lang="en-GB"/>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9819C-53FB-41FC-9859-4EEC23230A73}" type="slidenum">
              <a:rPr lang="en-GB"/>
              <a:pPr/>
              <a:t>25</a:t>
            </a:fld>
            <a:endParaRPr lang="en-GB"/>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41B9E-8632-429E-896E-11CB8492EA50}" type="slidenum">
              <a:rPr lang="en-GB"/>
              <a:pPr/>
              <a:t>26</a:t>
            </a:fld>
            <a:endParaRPr lang="en-GB"/>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BE9B8-8141-4A92-8B19-AD7C134F129E}" type="slidenum">
              <a:rPr lang="en-GB"/>
              <a:pPr/>
              <a:t>27</a:t>
            </a:fld>
            <a:endParaRPr lang="en-GB"/>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419BE-AB33-4F27-A479-25A2FED5F2C9}" type="slidenum">
              <a:rPr lang="en-GB"/>
              <a:pPr/>
              <a:t>28</a:t>
            </a:fld>
            <a:endParaRPr lang="en-GB"/>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FF2D3-490C-4DCE-A865-6B94AFC03340}" type="slidenum">
              <a:rPr lang="en-GB"/>
              <a:pPr/>
              <a:t>29</a:t>
            </a:fld>
            <a:endParaRPr lang="en-GB"/>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AC790-A459-479E-964C-491384032B32}" type="slidenum">
              <a:rPr lang="en-GB"/>
              <a:pPr/>
              <a:t>30</a:t>
            </a:fld>
            <a:endParaRPr lang="en-GB"/>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AB7A4-1F52-4599-9846-25BB9EACAF69}" type="slidenum">
              <a:rPr lang="en-GB"/>
              <a:pPr/>
              <a:t>31</a:t>
            </a:fld>
            <a:endParaRPr lang="en-GB"/>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254ADE-262A-4909-BBE9-C10FFBC4F966}" type="slidenum">
              <a:rPr lang="en-GB"/>
              <a:pPr/>
              <a:t>32</a:t>
            </a:fld>
            <a:endParaRPr lang="en-GB"/>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1F947-7836-4998-AA4A-0DFE3FB487EE}" type="slidenum">
              <a:rPr lang="en-GB"/>
              <a:pPr/>
              <a:t>3</a:t>
            </a:fld>
            <a:endParaRPr lang="en-GB"/>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FC077C-8E01-4FD4-86BB-9133BEBFF9D1}" type="slidenum">
              <a:rPr lang="en-GB"/>
              <a:pPr/>
              <a:t>33</a:t>
            </a:fld>
            <a:endParaRPr lang="en-GB"/>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31571-C2F8-4874-89B1-9025D125A8C2}" type="slidenum">
              <a:rPr lang="en-GB"/>
              <a:pPr/>
              <a:t>34</a:t>
            </a:fld>
            <a:endParaRPr lang="en-GB"/>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7AC30-31AE-4511-8656-BD6A4459DA36}" type="slidenum">
              <a:rPr lang="en-GB"/>
              <a:pPr/>
              <a:t>35</a:t>
            </a:fld>
            <a:endParaRPr lang="en-GB"/>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C66F3-EB3A-4B0F-A5F5-ECAFD4488EF8}" type="slidenum">
              <a:rPr lang="en-GB"/>
              <a:pPr/>
              <a:t>36</a:t>
            </a:fld>
            <a:endParaRPr lang="en-GB"/>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8636D-4BCD-45E3-A863-5BE87107626C}" type="slidenum">
              <a:rPr lang="en-GB"/>
              <a:pPr/>
              <a:t>37</a:t>
            </a:fld>
            <a:endParaRPr lang="en-GB"/>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F377AA-A24F-4371-80C8-82BA2DE38402}" type="slidenum">
              <a:rPr lang="en-GB"/>
              <a:pPr/>
              <a:t>38</a:t>
            </a:fld>
            <a:endParaRPr lang="en-GB"/>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8679BB-71DD-416D-A75D-64F2114EC625}" type="slidenum">
              <a:rPr lang="en-GB"/>
              <a:pPr/>
              <a:t>4</a:t>
            </a:fld>
            <a:endParaRPr lang="en-GB"/>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580EAD-1D2D-4AC7-8D6D-C6A59236894F}" type="slidenum">
              <a:rPr lang="en-GB"/>
              <a:pPr/>
              <a:t>7</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02E62E-5480-4954-8A89-83012B3B924B}" type="slidenum">
              <a:rPr lang="en-GB"/>
              <a:pPr/>
              <a:t>8</a:t>
            </a:fld>
            <a:endParaRPr lang="en-GB"/>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8480D3-064C-4240-97BF-4A03945E7AB2}" type="slidenum">
              <a:rPr lang="en-GB"/>
              <a:pPr/>
              <a:t>9</a:t>
            </a:fld>
            <a:endParaRPr lang="en-GB"/>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479ED-077A-4112-9AF3-D6C7B0B99571}" type="slidenum">
              <a:rPr lang="en-GB"/>
              <a:pPr/>
              <a:t>10</a:t>
            </a:fld>
            <a:endParaRPr lang="en-GB"/>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51B62-736D-493B-8A1A-660AAF5A85D4}" type="slidenum">
              <a:rPr lang="en-GB"/>
              <a:pPr/>
              <a:t>11</a:t>
            </a:fld>
            <a:endParaRPr lang="en-GB"/>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214D8ED1-9EE8-42B7-A08F-37F7A1BAC58F}"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0E5A3B6-B2B6-4EF5-A2A3-722524F086D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E96900D-8498-449B-A40F-B44F7B9FC04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40825" cy="6850063"/>
            <a:chOff x="0" y="0"/>
            <a:chExt cx="5758" cy="4315"/>
          </a:xfrm>
        </p:grpSpPr>
        <p:grpSp>
          <p:nvGrpSpPr>
            <p:cNvPr id="24579" name="Group 3"/>
            <p:cNvGrpSpPr>
              <a:grpSpLocks/>
            </p:cNvGrpSpPr>
            <p:nvPr userDrawn="1"/>
          </p:nvGrpSpPr>
          <p:grpSpPr bwMode="auto">
            <a:xfrm>
              <a:off x="1728" y="2230"/>
              <a:ext cx="4027" cy="2085"/>
              <a:chOff x="1728" y="2230"/>
              <a:chExt cx="4027" cy="2085"/>
            </a:xfrm>
          </p:grpSpPr>
          <p:sp>
            <p:nvSpPr>
              <p:cNvPr id="24580"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24581"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24582"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24583"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24584"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24585"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24586"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2458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458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4589"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24590"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24591" name="Rectangle 15"/>
          <p:cNvSpPr>
            <a:spLocks noGrp="1" noChangeArrowheads="1"/>
          </p:cNvSpPr>
          <p:nvPr>
            <p:ph type="sldNum" sz="quarter" idx="4"/>
          </p:nvPr>
        </p:nvSpPr>
        <p:spPr>
          <a:xfrm>
            <a:off x="6553200" y="6254750"/>
            <a:ext cx="2133600" cy="476250"/>
          </a:xfrm>
        </p:spPr>
        <p:txBody>
          <a:bodyPr/>
          <a:lstStyle>
            <a:lvl1pPr>
              <a:defRPr/>
            </a:lvl1pPr>
          </a:lstStyle>
          <a:p>
            <a:fld id="{F81135B4-3160-4739-901A-9AB7F2F3DA3C}" type="slidenum">
              <a:rPr lang="en-US"/>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56D0440-94CA-41C2-A3BE-8A20F05A4BC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904140A-BA20-41A8-AAD7-E5B6D00EBF5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5BE5060-C891-4704-879E-8B62F6990CC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55578B7E-E2D6-4F67-BCFF-218B8C052D92}"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60C23F40-D982-43F5-8AEC-DD097E309861}"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ABADB63-D9DA-4B1E-8971-05AFF083102B}"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6D73413-BB97-458B-B288-6C0D6AAE4AF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9D1ECC3-E42D-4415-B6A6-E523005584D8}"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24913F0-D24B-4715-B638-3EC6131C614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6BEC1FE-1C8B-487E-9CBC-240D48255CAD}"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E8FE153-27DA-4A00-B740-4962073609C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71573C-4FDC-417A-8326-846A533F9EF8}"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388ECB-A4EF-455E-AC53-F959C887BDEA}"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950380-278A-414A-BB3E-24281A28F7C6}"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6B68A3-9DE4-45FD-8E7B-18EB1FE9EE21}"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9016B7-550C-4B55-8A6B-362A9BC9C35E}"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2913C6-D779-487A-95D2-76FCA26248C9}"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EA93A67-38EA-4770-877D-1A5826F7E72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AFFA36D-AE7E-49A4-AEB7-930EFCAF883B}"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0BB0D0-7082-425E-8837-2939706EAFF8}"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9268EE-36E1-43F6-99F1-43D2D2740A43}"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354372-ABFB-4E2A-8DFF-9ADB4742E247}"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39BE9C-1534-424B-BBA5-7434FA2B2D6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412345E-8525-4681-8324-50C59F5C725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003DBB08-544F-416F-892F-3F1648C1857D}"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5E0E1DF4-BE6F-4FA5-93F1-9ADC0F9C368E}"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D41E666B-DBD7-445E-98FA-446EECCEBA97}"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B7AF442-42E3-4C30-A6E9-6EAC15BD39B8}"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9432392-5537-4BCE-B318-6272B4823F1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4A2A184-2E54-428C-B83E-027250E300E6}" type="slidenum">
              <a:rPr lang="en-US"/>
              <a:pPr/>
              <a:t>‹#›</a:t>
            </a:fld>
            <a:endParaRPr lang="en-US"/>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355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023EDF7-F580-4AB0-A3C5-A4D731B391AF}" type="slidenum">
              <a:rPr lang="en-US"/>
              <a:pPr/>
              <a:t>‹#›</a:t>
            </a:fld>
            <a:endParaRPr lang="en-US"/>
          </a:p>
        </p:txBody>
      </p:sp>
      <p:grpSp>
        <p:nvGrpSpPr>
          <p:cNvPr id="23556" name="Group 4"/>
          <p:cNvGrpSpPr>
            <a:grpSpLocks/>
          </p:cNvGrpSpPr>
          <p:nvPr/>
        </p:nvGrpSpPr>
        <p:grpSpPr bwMode="auto">
          <a:xfrm>
            <a:off x="0" y="0"/>
            <a:ext cx="9140825" cy="6850063"/>
            <a:chOff x="0" y="0"/>
            <a:chExt cx="5758" cy="4315"/>
          </a:xfrm>
        </p:grpSpPr>
        <p:grpSp>
          <p:nvGrpSpPr>
            <p:cNvPr id="23557" name="Group 5"/>
            <p:cNvGrpSpPr>
              <a:grpSpLocks/>
            </p:cNvGrpSpPr>
            <p:nvPr userDrawn="1"/>
          </p:nvGrpSpPr>
          <p:grpSpPr bwMode="auto">
            <a:xfrm>
              <a:off x="1728" y="2230"/>
              <a:ext cx="4027" cy="2085"/>
              <a:chOff x="1728" y="2230"/>
              <a:chExt cx="4027" cy="2085"/>
            </a:xfrm>
          </p:grpSpPr>
          <p:sp>
            <p:nvSpPr>
              <p:cNvPr id="2355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2355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2356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2356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2356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2356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2356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2356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6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2356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3"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FB11F7D-E9DC-4E46-970F-AD564496758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teachersdomain.org/asset/tdc02_int_bodycontrol/" TargetMode="Externa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eachersdomain.org/asset/tdc02_vid_fevervi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t>Homeostasis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GB"/>
              <a:t>Controlling body temperature</a:t>
            </a:r>
            <a:endParaRPr lang="en-US"/>
          </a:p>
        </p:txBody>
      </p:sp>
      <p:sp>
        <p:nvSpPr>
          <p:cNvPr id="13315" name="Text Box 3"/>
          <p:cNvSpPr txBox="1">
            <a:spLocks noChangeArrowheads="1"/>
          </p:cNvSpPr>
          <p:nvPr/>
        </p:nvSpPr>
        <p:spPr bwMode="auto">
          <a:xfrm>
            <a:off x="762000" y="4724400"/>
            <a:ext cx="2819400" cy="366713"/>
          </a:xfrm>
          <a:prstGeom prst="rect">
            <a:avLst/>
          </a:prstGeom>
          <a:noFill/>
          <a:ln w="9525">
            <a:noFill/>
            <a:miter lim="800000"/>
            <a:headEnd/>
            <a:tailEnd/>
          </a:ln>
          <a:effectLst/>
        </p:spPr>
        <p:txBody>
          <a:bodyPr>
            <a:spAutoFit/>
          </a:bodyPr>
          <a:lstStyle/>
          <a:p>
            <a:pPr>
              <a:spcBef>
                <a:spcPct val="50000"/>
              </a:spcBef>
            </a:pPr>
            <a:endParaRPr lang="en-GB"/>
          </a:p>
        </p:txBody>
      </p:sp>
      <p:sp>
        <p:nvSpPr>
          <p:cNvPr id="13316" name="AutoShape 4"/>
          <p:cNvSpPr>
            <a:spLocks noChangeArrowheads="1"/>
          </p:cNvSpPr>
          <p:nvPr/>
        </p:nvSpPr>
        <p:spPr bwMode="auto">
          <a:xfrm>
            <a:off x="1447800" y="1676400"/>
            <a:ext cx="838200" cy="8382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3317" name="AutoShape 5"/>
          <p:cNvSpPr>
            <a:spLocks noChangeArrowheads="1"/>
          </p:cNvSpPr>
          <p:nvPr/>
        </p:nvSpPr>
        <p:spPr bwMode="auto">
          <a:xfrm>
            <a:off x="6096000" y="1600200"/>
            <a:ext cx="838200" cy="8382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3318" name="AutoShape 6"/>
          <p:cNvSpPr>
            <a:spLocks noChangeArrowheads="1"/>
          </p:cNvSpPr>
          <p:nvPr/>
        </p:nvSpPr>
        <p:spPr bwMode="auto">
          <a:xfrm>
            <a:off x="6705600" y="1600200"/>
            <a:ext cx="838200" cy="8382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3319" name="Text Box 7"/>
          <p:cNvSpPr txBox="1">
            <a:spLocks noChangeArrowheads="1"/>
          </p:cNvSpPr>
          <p:nvPr/>
        </p:nvSpPr>
        <p:spPr bwMode="auto">
          <a:xfrm>
            <a:off x="838200" y="2819400"/>
            <a:ext cx="2362200" cy="822325"/>
          </a:xfrm>
          <a:prstGeom prst="rect">
            <a:avLst/>
          </a:prstGeom>
          <a:noFill/>
          <a:ln w="9525">
            <a:noFill/>
            <a:miter lim="800000"/>
            <a:headEnd/>
            <a:tailEnd/>
          </a:ln>
          <a:effectLst/>
        </p:spPr>
        <p:txBody>
          <a:bodyPr>
            <a:spAutoFit/>
          </a:bodyPr>
          <a:lstStyle/>
          <a:p>
            <a:pPr>
              <a:spcBef>
                <a:spcPct val="50000"/>
              </a:spcBef>
            </a:pPr>
            <a:r>
              <a:rPr lang="en-GB" sz="2400"/>
              <a:t>Volume : Surface area ratio = 1:6</a:t>
            </a:r>
          </a:p>
        </p:txBody>
      </p:sp>
      <p:sp>
        <p:nvSpPr>
          <p:cNvPr id="13320" name="Text Box 8"/>
          <p:cNvSpPr txBox="1">
            <a:spLocks noChangeArrowheads="1"/>
          </p:cNvSpPr>
          <p:nvPr/>
        </p:nvSpPr>
        <p:spPr bwMode="auto">
          <a:xfrm>
            <a:off x="5562600" y="2819400"/>
            <a:ext cx="2362200" cy="822325"/>
          </a:xfrm>
          <a:prstGeom prst="rect">
            <a:avLst/>
          </a:prstGeom>
          <a:noFill/>
          <a:ln w="9525">
            <a:noFill/>
            <a:miter lim="800000"/>
            <a:headEnd/>
            <a:tailEnd/>
          </a:ln>
          <a:effectLst/>
        </p:spPr>
        <p:txBody>
          <a:bodyPr>
            <a:spAutoFit/>
          </a:bodyPr>
          <a:lstStyle/>
          <a:p>
            <a:pPr>
              <a:spcBef>
                <a:spcPct val="50000"/>
              </a:spcBef>
            </a:pPr>
            <a:r>
              <a:rPr lang="en-GB" sz="2400"/>
              <a:t>Volume : Surface area ratio = 1:5</a:t>
            </a:r>
          </a:p>
        </p:txBody>
      </p:sp>
      <p:sp>
        <p:nvSpPr>
          <p:cNvPr id="13321" name="Text Box 9"/>
          <p:cNvSpPr txBox="1">
            <a:spLocks noChangeArrowheads="1"/>
          </p:cNvSpPr>
          <p:nvPr/>
        </p:nvSpPr>
        <p:spPr bwMode="auto">
          <a:xfrm>
            <a:off x="762000" y="4114800"/>
            <a:ext cx="7620000" cy="2101850"/>
          </a:xfrm>
          <a:prstGeom prst="rect">
            <a:avLst/>
          </a:prstGeom>
          <a:noFill/>
          <a:ln w="9525">
            <a:noFill/>
            <a:miter lim="800000"/>
            <a:headEnd/>
            <a:tailEnd/>
          </a:ln>
          <a:effectLst/>
        </p:spPr>
        <p:txBody>
          <a:bodyPr>
            <a:spAutoFit/>
          </a:bodyPr>
          <a:lstStyle/>
          <a:p>
            <a:pPr algn="ctr">
              <a:spcBef>
                <a:spcPct val="50000"/>
              </a:spcBef>
            </a:pPr>
            <a:r>
              <a:rPr lang="en-GB" sz="4400" b="1">
                <a:solidFill>
                  <a:schemeClr val="hlink"/>
                </a:solidFill>
              </a:rPr>
              <a:t>The bigger the </a:t>
            </a:r>
            <a:br>
              <a:rPr lang="en-GB" sz="4400" b="1">
                <a:solidFill>
                  <a:schemeClr val="hlink"/>
                </a:solidFill>
              </a:rPr>
            </a:br>
            <a:r>
              <a:rPr lang="en-GB" sz="4400" b="1">
                <a:solidFill>
                  <a:schemeClr val="hlink"/>
                </a:solidFill>
              </a:rPr>
              <a:t>Volume : Surface Area ratio </a:t>
            </a:r>
            <a:br>
              <a:rPr lang="en-GB" sz="4400" b="1">
                <a:solidFill>
                  <a:schemeClr val="hlink"/>
                </a:solidFill>
              </a:rPr>
            </a:br>
            <a:r>
              <a:rPr lang="en-GB" sz="4400" b="1">
                <a:solidFill>
                  <a:schemeClr val="hlink"/>
                </a:solidFill>
              </a:rPr>
              <a:t>is, the faster heat will be lost.</a:t>
            </a:r>
            <a:endParaRPr lang="en-US" sz="4400" b="1">
              <a:solidFill>
                <a:schemeClr val="hlin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1" name="Rectangle 7"/>
          <p:cNvSpPr>
            <a:spLocks noGrp="1" noRot="1" noChangeArrowheads="1"/>
          </p:cNvSpPr>
          <p:nvPr>
            <p:ph type="title"/>
          </p:nvPr>
        </p:nvSpPr>
        <p:spPr/>
        <p:txBody>
          <a:bodyPr/>
          <a:lstStyle/>
          <a:p>
            <a:r>
              <a:rPr lang="en-US"/>
              <a:t>Penguins huddling to keep warm</a:t>
            </a:r>
            <a:endParaRPr lang="en-GB"/>
          </a:p>
        </p:txBody>
      </p:sp>
      <p:pic>
        <p:nvPicPr>
          <p:cNvPr id="113670" name="Picture 6" descr="ml_375235953819444_huddle"/>
          <p:cNvPicPr>
            <a:picLocks noGrp="1" noChangeAspect="1" noChangeArrowheads="1"/>
          </p:cNvPicPr>
          <p:nvPr>
            <p:ph idx="1"/>
          </p:nvPr>
        </p:nvPicPr>
        <p:blipFill>
          <a:blip r:embed="rId3"/>
          <a:srcRect/>
          <a:stretch>
            <a:fillRect/>
          </a:stretch>
        </p:blipFill>
        <p:spPr>
          <a:xfrm>
            <a:off x="381000" y="1219200"/>
            <a:ext cx="8305800" cy="5400675"/>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GB" sz="4000"/>
              <a:t>What mechanisms are there to cool the body down?</a:t>
            </a:r>
            <a:r>
              <a:rPr lang="en-US" sz="4000"/>
              <a:t/>
            </a:r>
            <a:br>
              <a:rPr lang="en-US" sz="4000"/>
            </a:br>
            <a:endParaRPr lang="en-US" sz="4000"/>
          </a:p>
        </p:txBody>
      </p:sp>
      <p:sp>
        <p:nvSpPr>
          <p:cNvPr id="15363" name="Rectangle 3"/>
          <p:cNvSpPr>
            <a:spLocks noGrp="1" noChangeArrowheads="1"/>
          </p:cNvSpPr>
          <p:nvPr>
            <p:ph type="body" idx="1"/>
          </p:nvPr>
        </p:nvSpPr>
        <p:spPr/>
        <p:txBody>
          <a:bodyPr/>
          <a:lstStyle/>
          <a:p>
            <a:pPr marL="609600" indent="-609600">
              <a:buFont typeface="Wingdings" pitchFamily="2" charset="2"/>
              <a:buAutoNum type="arabicPeriod"/>
            </a:pPr>
            <a:r>
              <a:rPr lang="en-GB" sz="4000" u="sng"/>
              <a:t>Sweating</a:t>
            </a:r>
            <a:endParaRPr lang="en-GB" sz="4000"/>
          </a:p>
          <a:p>
            <a:pPr marL="609600" indent="-609600"/>
            <a:r>
              <a:rPr lang="en-GB"/>
              <a:t>When your body is hot, sweat glands are stimulated to release sweat.</a:t>
            </a:r>
          </a:p>
          <a:p>
            <a:pPr marL="609600" indent="-609600"/>
            <a:r>
              <a:rPr lang="en-GB"/>
              <a:t>The liquid sweat turns into a gas (it evaporates)</a:t>
            </a:r>
          </a:p>
          <a:p>
            <a:pPr marL="609600" indent="-609600"/>
            <a:r>
              <a:rPr lang="en-GB"/>
              <a:t>To do this, it needs heat.</a:t>
            </a:r>
          </a:p>
          <a:p>
            <a:pPr marL="609600" indent="-609600"/>
            <a:r>
              <a:rPr lang="en-GB"/>
              <a:t>It gets that heat from your skin.</a:t>
            </a:r>
          </a:p>
          <a:p>
            <a:pPr marL="609600" indent="-609600"/>
            <a:r>
              <a:rPr lang="en-GB"/>
              <a:t>As your skin loses heat, it cools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53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53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 calcmode="lin" valueType="num">
                                      <p:cBhvr>
                                        <p:cTn id="28"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536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 calcmode="lin" valueType="num">
                                      <p:cBhvr>
                                        <p:cTn id="35"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53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 calcmode="lin" valueType="num">
                                      <p:cBhvr>
                                        <p:cTn id="42"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536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GB"/>
              <a:t>Sweating</a:t>
            </a:r>
            <a:endParaRPr lang="en-US"/>
          </a:p>
        </p:txBody>
      </p:sp>
      <p:sp>
        <p:nvSpPr>
          <p:cNvPr id="16389" name="Line 5"/>
          <p:cNvSpPr>
            <a:spLocks noChangeShapeType="1"/>
          </p:cNvSpPr>
          <p:nvPr/>
        </p:nvSpPr>
        <p:spPr bwMode="auto">
          <a:xfrm>
            <a:off x="838200" y="4953000"/>
            <a:ext cx="7543800" cy="0"/>
          </a:xfrm>
          <a:prstGeom prst="line">
            <a:avLst/>
          </a:prstGeom>
          <a:noFill/>
          <a:ln w="9525">
            <a:solidFill>
              <a:schemeClr val="tx1"/>
            </a:solidFill>
            <a:round/>
            <a:headEnd/>
            <a:tailEnd/>
          </a:ln>
          <a:effectLst/>
        </p:spPr>
        <p:txBody>
          <a:bodyPr/>
          <a:lstStyle/>
          <a:p>
            <a:endParaRPr lang="en-US"/>
          </a:p>
        </p:txBody>
      </p:sp>
      <p:sp>
        <p:nvSpPr>
          <p:cNvPr id="16392" name="AutoShape 8"/>
          <p:cNvSpPr>
            <a:spLocks noChangeArrowheads="1"/>
          </p:cNvSpPr>
          <p:nvPr/>
        </p:nvSpPr>
        <p:spPr bwMode="auto">
          <a:xfrm>
            <a:off x="914400" y="4876800"/>
            <a:ext cx="7315200" cy="762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6393" name="AutoShape 9"/>
          <p:cNvSpPr>
            <a:spLocks noChangeArrowheads="1"/>
          </p:cNvSpPr>
          <p:nvPr/>
        </p:nvSpPr>
        <p:spPr bwMode="auto">
          <a:xfrm>
            <a:off x="457200" y="838200"/>
            <a:ext cx="152400" cy="3124200"/>
          </a:xfrm>
          <a:prstGeom prst="roundRect">
            <a:avLst>
              <a:gd name="adj" fmla="val 16667"/>
            </a:avLst>
          </a:prstGeom>
          <a:noFill/>
          <a:ln w="9525">
            <a:solidFill>
              <a:schemeClr val="tx1"/>
            </a:solidFill>
            <a:round/>
            <a:headEnd/>
            <a:tailEnd/>
          </a:ln>
          <a:effectLst/>
        </p:spPr>
        <p:txBody>
          <a:bodyPr wrap="none" anchor="ctr"/>
          <a:lstStyle/>
          <a:p>
            <a:endParaRPr lang="en-US"/>
          </a:p>
        </p:txBody>
      </p:sp>
      <p:sp>
        <p:nvSpPr>
          <p:cNvPr id="16394" name="Line 10"/>
          <p:cNvSpPr>
            <a:spLocks noChangeShapeType="1"/>
          </p:cNvSpPr>
          <p:nvPr/>
        </p:nvSpPr>
        <p:spPr bwMode="auto">
          <a:xfrm>
            <a:off x="533400" y="2819400"/>
            <a:ext cx="0" cy="1143000"/>
          </a:xfrm>
          <a:prstGeom prst="line">
            <a:avLst/>
          </a:prstGeom>
          <a:noFill/>
          <a:ln w="57150">
            <a:solidFill>
              <a:srgbClr val="FF3300"/>
            </a:solidFill>
            <a:round/>
            <a:headEnd/>
            <a:tailEnd/>
          </a:ln>
          <a:effectLst/>
        </p:spPr>
        <p:txBody>
          <a:bodyPr/>
          <a:lstStyle/>
          <a:p>
            <a:endParaRPr lang="en-US"/>
          </a:p>
        </p:txBody>
      </p:sp>
      <p:sp>
        <p:nvSpPr>
          <p:cNvPr id="16395" name="Line 11"/>
          <p:cNvSpPr>
            <a:spLocks noChangeShapeType="1"/>
          </p:cNvSpPr>
          <p:nvPr/>
        </p:nvSpPr>
        <p:spPr bwMode="auto">
          <a:xfrm flipH="1">
            <a:off x="531813" y="1752600"/>
            <a:ext cx="1587" cy="1085850"/>
          </a:xfrm>
          <a:prstGeom prst="line">
            <a:avLst/>
          </a:prstGeom>
          <a:noFill/>
          <a:ln w="57150">
            <a:solidFill>
              <a:srgbClr val="FF3300"/>
            </a:solidFill>
            <a:round/>
            <a:headEnd/>
            <a:tailEnd/>
          </a:ln>
          <a:effectLst/>
        </p:spPr>
        <p:txBody>
          <a:bodyPr/>
          <a:lstStyle/>
          <a:p>
            <a:endParaRPr lang="en-US"/>
          </a:p>
        </p:txBody>
      </p:sp>
      <p:grpSp>
        <p:nvGrpSpPr>
          <p:cNvPr id="16401" name="Group 17"/>
          <p:cNvGrpSpPr>
            <a:grpSpLocks/>
          </p:cNvGrpSpPr>
          <p:nvPr/>
        </p:nvGrpSpPr>
        <p:grpSpPr bwMode="auto">
          <a:xfrm>
            <a:off x="901700" y="5105400"/>
            <a:ext cx="6527800" cy="1084263"/>
            <a:chOff x="568" y="3216"/>
            <a:chExt cx="4112" cy="683"/>
          </a:xfrm>
        </p:grpSpPr>
        <p:sp>
          <p:nvSpPr>
            <p:cNvPr id="16396" name="Freeform 12"/>
            <p:cNvSpPr>
              <a:spLocks/>
            </p:cNvSpPr>
            <p:nvPr/>
          </p:nvSpPr>
          <p:spPr bwMode="auto">
            <a:xfrm>
              <a:off x="568" y="3253"/>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16397" name="Freeform 13"/>
            <p:cNvSpPr>
              <a:spLocks/>
            </p:cNvSpPr>
            <p:nvPr/>
          </p:nvSpPr>
          <p:spPr bwMode="auto">
            <a:xfrm>
              <a:off x="1296"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16398" name="Freeform 14"/>
            <p:cNvSpPr>
              <a:spLocks/>
            </p:cNvSpPr>
            <p:nvPr/>
          </p:nvSpPr>
          <p:spPr bwMode="auto">
            <a:xfrm>
              <a:off x="2304"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16399" name="Freeform 15"/>
            <p:cNvSpPr>
              <a:spLocks/>
            </p:cNvSpPr>
            <p:nvPr/>
          </p:nvSpPr>
          <p:spPr bwMode="auto">
            <a:xfrm>
              <a:off x="3264" y="3216"/>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16400" name="Freeform 16"/>
            <p:cNvSpPr>
              <a:spLocks/>
            </p:cNvSpPr>
            <p:nvPr/>
          </p:nvSpPr>
          <p:spPr bwMode="auto">
            <a:xfrm>
              <a:off x="4368"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grpSp>
      <p:grpSp>
        <p:nvGrpSpPr>
          <p:cNvPr id="16414" name="Group 30"/>
          <p:cNvGrpSpPr>
            <a:grpSpLocks/>
          </p:cNvGrpSpPr>
          <p:nvPr/>
        </p:nvGrpSpPr>
        <p:grpSpPr bwMode="auto">
          <a:xfrm>
            <a:off x="1676400" y="1981200"/>
            <a:ext cx="5181600" cy="2667000"/>
            <a:chOff x="1056" y="1248"/>
            <a:chExt cx="3264" cy="1680"/>
          </a:xfrm>
        </p:grpSpPr>
        <p:sp>
          <p:nvSpPr>
            <p:cNvPr id="16390" name="Oval 6"/>
            <p:cNvSpPr>
              <a:spLocks noChangeArrowheads="1"/>
            </p:cNvSpPr>
            <p:nvPr/>
          </p:nvSpPr>
          <p:spPr bwMode="auto">
            <a:xfrm>
              <a:off x="1056" y="264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2" name="Oval 18"/>
            <p:cNvSpPr>
              <a:spLocks noChangeArrowheads="1"/>
            </p:cNvSpPr>
            <p:nvPr/>
          </p:nvSpPr>
          <p:spPr bwMode="auto">
            <a:xfrm>
              <a:off x="1776" y="283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3" name="Oval 19"/>
            <p:cNvSpPr>
              <a:spLocks noChangeArrowheads="1"/>
            </p:cNvSpPr>
            <p:nvPr/>
          </p:nvSpPr>
          <p:spPr bwMode="auto">
            <a:xfrm>
              <a:off x="1056" y="124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4" name="Oval 20"/>
            <p:cNvSpPr>
              <a:spLocks noChangeArrowheads="1"/>
            </p:cNvSpPr>
            <p:nvPr/>
          </p:nvSpPr>
          <p:spPr bwMode="auto">
            <a:xfrm>
              <a:off x="3888" y="1296"/>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5" name="Oval 21"/>
            <p:cNvSpPr>
              <a:spLocks noChangeArrowheads="1"/>
            </p:cNvSpPr>
            <p:nvPr/>
          </p:nvSpPr>
          <p:spPr bwMode="auto">
            <a:xfrm>
              <a:off x="3312" y="244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6" name="Oval 22"/>
            <p:cNvSpPr>
              <a:spLocks noChangeArrowheads="1"/>
            </p:cNvSpPr>
            <p:nvPr/>
          </p:nvSpPr>
          <p:spPr bwMode="auto">
            <a:xfrm>
              <a:off x="1824" y="163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7" name="Oval 23"/>
            <p:cNvSpPr>
              <a:spLocks noChangeArrowheads="1"/>
            </p:cNvSpPr>
            <p:nvPr/>
          </p:nvSpPr>
          <p:spPr bwMode="auto">
            <a:xfrm>
              <a:off x="1248" y="206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8" name="Oval 24"/>
            <p:cNvSpPr>
              <a:spLocks noChangeArrowheads="1"/>
            </p:cNvSpPr>
            <p:nvPr/>
          </p:nvSpPr>
          <p:spPr bwMode="auto">
            <a:xfrm>
              <a:off x="2496" y="254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09" name="Oval 25"/>
            <p:cNvSpPr>
              <a:spLocks noChangeArrowheads="1"/>
            </p:cNvSpPr>
            <p:nvPr/>
          </p:nvSpPr>
          <p:spPr bwMode="auto">
            <a:xfrm>
              <a:off x="4224" y="259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10" name="Oval 26"/>
            <p:cNvSpPr>
              <a:spLocks noChangeArrowheads="1"/>
            </p:cNvSpPr>
            <p:nvPr/>
          </p:nvSpPr>
          <p:spPr bwMode="auto">
            <a:xfrm>
              <a:off x="1968" y="211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11" name="Oval 27"/>
            <p:cNvSpPr>
              <a:spLocks noChangeArrowheads="1"/>
            </p:cNvSpPr>
            <p:nvPr/>
          </p:nvSpPr>
          <p:spPr bwMode="auto">
            <a:xfrm>
              <a:off x="2736" y="211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12" name="Oval 28"/>
            <p:cNvSpPr>
              <a:spLocks noChangeArrowheads="1"/>
            </p:cNvSpPr>
            <p:nvPr/>
          </p:nvSpPr>
          <p:spPr bwMode="auto">
            <a:xfrm>
              <a:off x="3168" y="168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13" name="Oval 29"/>
            <p:cNvSpPr>
              <a:spLocks noChangeArrowheads="1"/>
            </p:cNvSpPr>
            <p:nvPr/>
          </p:nvSpPr>
          <p:spPr bwMode="auto">
            <a:xfrm>
              <a:off x="3936" y="230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16415" name="Text Box 31"/>
          <p:cNvSpPr txBox="1">
            <a:spLocks noChangeArrowheads="1"/>
          </p:cNvSpPr>
          <p:nvPr/>
        </p:nvSpPr>
        <p:spPr bwMode="auto">
          <a:xfrm>
            <a:off x="7772400" y="3048000"/>
            <a:ext cx="1219200" cy="822325"/>
          </a:xfrm>
          <a:prstGeom prst="rect">
            <a:avLst/>
          </a:prstGeom>
          <a:noFill/>
          <a:ln w="9525">
            <a:noFill/>
            <a:miter lim="800000"/>
            <a:headEnd/>
            <a:tailEnd/>
          </a:ln>
          <a:effectLst/>
        </p:spPr>
        <p:txBody>
          <a:bodyPr>
            <a:spAutoFit/>
          </a:bodyPr>
          <a:lstStyle/>
          <a:p>
            <a:pPr>
              <a:spcBef>
                <a:spcPct val="50000"/>
              </a:spcBef>
            </a:pPr>
            <a:r>
              <a:rPr lang="en-GB" sz="2400">
                <a:latin typeface="Kristen ITC" pitchFamily="66" charset="0"/>
              </a:rPr>
              <a:t>The skin</a:t>
            </a:r>
            <a:endParaRPr lang="en-US" sz="2400">
              <a:latin typeface="Kristen ITC" pitchFamily="66" charset="0"/>
            </a:endParaRPr>
          </a:p>
        </p:txBody>
      </p:sp>
      <p:sp>
        <p:nvSpPr>
          <p:cNvPr id="16416" name="Line 32"/>
          <p:cNvSpPr>
            <a:spLocks noChangeShapeType="1"/>
          </p:cNvSpPr>
          <p:nvPr/>
        </p:nvSpPr>
        <p:spPr bwMode="auto">
          <a:xfrm flipH="1">
            <a:off x="8001000" y="4038600"/>
            <a:ext cx="228600" cy="914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wipe(down)">
                                      <p:cBhvr>
                                        <p:cTn id="7" dur="500"/>
                                        <p:tgtEl>
                                          <p:spTgt spid="1639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92"/>
                                        </p:tgtEl>
                                        <p:attrNameLst>
                                          <p:attrName>style.visibility</p:attrName>
                                        </p:attrNameLst>
                                      </p:cBhvr>
                                      <p:to>
                                        <p:strVal val="visible"/>
                                      </p:to>
                                    </p:set>
                                    <p:animEffect transition="in" filter="slide(fromBottom)">
                                      <p:cBhvr>
                                        <p:cTn id="12" dur="500"/>
                                        <p:tgtEl>
                                          <p:spTgt spid="1639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401"/>
                                        </p:tgtEl>
                                        <p:attrNameLst>
                                          <p:attrName>style.visibility</p:attrName>
                                        </p:attrNameLst>
                                      </p:cBhvr>
                                      <p:to>
                                        <p:strVal val="visible"/>
                                      </p:to>
                                    </p:set>
                                    <p:animEffect transition="in" filter="wipe(down)">
                                      <p:cBhvr>
                                        <p:cTn id="17" dur="500"/>
                                        <p:tgtEl>
                                          <p:spTgt spid="1640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6414"/>
                                        </p:tgtEl>
                                        <p:attrNameLst>
                                          <p:attrName>style.visibility</p:attrName>
                                        </p:attrNameLst>
                                      </p:cBhvr>
                                      <p:to>
                                        <p:strVal val="visible"/>
                                      </p:to>
                                    </p:set>
                                    <p:animEffect transition="in" filter="wipe(down)">
                                      <p:cBhvr>
                                        <p:cTn id="22" dur="2000"/>
                                        <p:tgtEl>
                                          <p:spTgt spid="164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1" fill="hold" grpId="1" nodeType="clickEffect">
                                  <p:stCondLst>
                                    <p:cond delay="0"/>
                                  </p:stCondLst>
                                  <p:childTnLst>
                                    <p:animEffect transition="out" filter="wipe(up)">
                                      <p:cBhvr>
                                        <p:cTn id="26" dur="500"/>
                                        <p:tgtEl>
                                          <p:spTgt spid="16395"/>
                                        </p:tgtEl>
                                      </p:cBhvr>
                                    </p:animEffect>
                                    <p:set>
                                      <p:cBhvr>
                                        <p:cTn id="27" dur="1" fill="hold">
                                          <p:stCondLst>
                                            <p:cond delay="499"/>
                                          </p:stCondLst>
                                        </p:cTn>
                                        <p:tgtEl>
                                          <p:spTgt spid="1639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nodeType="clickEffect">
                                  <p:stCondLst>
                                    <p:cond delay="0"/>
                                  </p:stCondLst>
                                  <p:childTnLst>
                                    <p:animEffect transition="out" filter="dissolve">
                                      <p:cBhvr>
                                        <p:cTn id="31" dur="500"/>
                                        <p:tgtEl>
                                          <p:spTgt spid="16401"/>
                                        </p:tgtEl>
                                      </p:cBhvr>
                                    </p:animEffect>
                                    <p:set>
                                      <p:cBhvr>
                                        <p:cTn id="32" dur="1" fill="hold">
                                          <p:stCondLst>
                                            <p:cond delay="499"/>
                                          </p:stCondLst>
                                        </p:cTn>
                                        <p:tgtEl>
                                          <p:spTgt spid="1640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1" fill="hold" grpId="1" nodeType="clickEffect">
                                  <p:stCondLst>
                                    <p:cond delay="0"/>
                                  </p:stCondLst>
                                  <p:childTnLst>
                                    <p:animEffect transition="out" filter="wipe(up)">
                                      <p:cBhvr>
                                        <p:cTn id="36" dur="500"/>
                                        <p:tgtEl>
                                          <p:spTgt spid="16392"/>
                                        </p:tgtEl>
                                      </p:cBhvr>
                                    </p:animEffect>
                                    <p:set>
                                      <p:cBhvr>
                                        <p:cTn id="37" dur="1" fill="hold">
                                          <p:stCondLst>
                                            <p:cond delay="499"/>
                                          </p:stCondLst>
                                        </p:cTn>
                                        <p:tgtEl>
                                          <p:spTgt spid="163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P spid="16392" grpId="1" animBg="1"/>
      <p:bldP spid="16395" grpId="0" animBg="1"/>
      <p:bldP spid="1639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609600" y="427038"/>
            <a:ext cx="8229600" cy="1143000"/>
          </a:xfrm>
          <a:prstGeom prst="rect">
            <a:avLst/>
          </a:prstGeom>
          <a:noFill/>
          <a:ln w="9525">
            <a:noFill/>
            <a:miter lim="800000"/>
            <a:headEnd/>
            <a:tailEnd/>
          </a:ln>
          <a:effectLst/>
        </p:spPr>
        <p:txBody>
          <a:bodyPr anchor="ctr"/>
          <a:lstStyle/>
          <a:p>
            <a:pPr algn="ctr"/>
            <a:r>
              <a:rPr lang="en-GB" sz="4000" b="1">
                <a:solidFill>
                  <a:schemeClr val="tx2"/>
                </a:solidFill>
                <a:effectLst>
                  <a:outerShdw blurRad="38100" dist="38100" dir="2700000" algn="tl">
                    <a:srgbClr val="000000"/>
                  </a:outerShdw>
                </a:effectLst>
              </a:rPr>
              <a:t>What mechanisms are there to </a:t>
            </a:r>
            <a:r>
              <a:rPr lang="en-GB" sz="4000" b="1">
                <a:solidFill>
                  <a:schemeClr val="accent1"/>
                </a:solidFill>
                <a:effectLst>
                  <a:outerShdw blurRad="38100" dist="38100" dir="2700000" algn="tl">
                    <a:srgbClr val="000000"/>
                  </a:outerShdw>
                </a:effectLst>
              </a:rPr>
              <a:t>cool</a:t>
            </a:r>
            <a:r>
              <a:rPr lang="en-GB" sz="4000" b="1">
                <a:solidFill>
                  <a:schemeClr val="tx2"/>
                </a:solidFill>
                <a:effectLst>
                  <a:outerShdw blurRad="38100" dist="38100" dir="2700000" algn="tl">
                    <a:srgbClr val="000000"/>
                  </a:outerShdw>
                </a:effectLst>
              </a:rPr>
              <a:t> the body down?</a:t>
            </a:r>
            <a:endParaRPr lang="en-US" sz="4000" b="1">
              <a:solidFill>
                <a:schemeClr val="tx2"/>
              </a:solidFill>
              <a:effectLst>
                <a:outerShdw blurRad="38100" dist="38100" dir="2700000" algn="tl">
                  <a:srgbClr val="000000"/>
                </a:outerShdw>
              </a:effectLst>
            </a:endParaRPr>
          </a:p>
        </p:txBody>
      </p:sp>
      <p:sp>
        <p:nvSpPr>
          <p:cNvPr id="21509" name="Rectangle 5"/>
          <p:cNvSpPr>
            <a:spLocks noChangeArrowheads="1"/>
          </p:cNvSpPr>
          <p:nvPr/>
        </p:nvSpPr>
        <p:spPr bwMode="auto">
          <a:xfrm>
            <a:off x="457200" y="1676400"/>
            <a:ext cx="8229600" cy="4525963"/>
          </a:xfrm>
          <a:prstGeom prst="rect">
            <a:avLst/>
          </a:prstGeom>
          <a:noFill/>
          <a:ln w="9525">
            <a:noFill/>
            <a:miter lim="800000"/>
            <a:headEnd/>
            <a:tailEnd/>
          </a:ln>
          <a:effectLst/>
        </p:spPr>
        <p:txBody>
          <a:bodyPr/>
          <a:lstStyle/>
          <a:p>
            <a:pPr marL="609600" indent="-609600">
              <a:spcBef>
                <a:spcPct val="20000"/>
              </a:spcBef>
              <a:buClr>
                <a:schemeClr val="hlink"/>
              </a:buClr>
              <a:buSzPct val="70000"/>
              <a:buFont typeface="Wingdings" pitchFamily="2" charset="2"/>
              <a:buAutoNum type="arabicPeriod" startAt="2"/>
            </a:pPr>
            <a:r>
              <a:rPr lang="en-GB" sz="4000" u="sng">
                <a:effectLst>
                  <a:outerShdw blurRad="38100" dist="38100" dir="2700000" algn="tl">
                    <a:srgbClr val="000000"/>
                  </a:outerShdw>
                </a:effectLst>
              </a:rPr>
              <a:t>Vasodilation</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Your blood carries most of the heat energy around your body.</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There are capillaries underneath your skin that can be filled with blood if you get too hot.</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This brings the blood closer to the surface of the skin so more heat can be lost.</a:t>
            </a:r>
          </a:p>
          <a:p>
            <a:pPr marL="990600" lvl="1" indent="-533400">
              <a:spcBef>
                <a:spcPct val="20000"/>
              </a:spcBef>
              <a:buClr>
                <a:schemeClr val="accent2"/>
              </a:buClr>
              <a:buSzPct val="70000"/>
              <a:buFont typeface="Wingdings" pitchFamily="2" charset="2"/>
              <a:buChar char="n"/>
            </a:pPr>
            <a:r>
              <a:rPr lang="en-GB" sz="2800">
                <a:effectLst>
                  <a:outerShdw blurRad="38100" dist="38100" dir="2700000" algn="tl">
                    <a:srgbClr val="000000"/>
                  </a:outerShdw>
                </a:effectLst>
              </a:rPr>
              <a:t>This is why you look red when you are hot!</a:t>
            </a:r>
          </a:p>
          <a:p>
            <a:pPr marL="609600" indent="-609600">
              <a:spcBef>
                <a:spcPct val="20000"/>
              </a:spcBef>
              <a:buClr>
                <a:schemeClr val="hlink"/>
              </a:buClr>
              <a:buSzPct val="70000"/>
              <a:buFont typeface="Wingdings" pitchFamily="2" charset="2"/>
              <a:buNone/>
            </a:pPr>
            <a:endParaRPr lang="en-GB" sz="320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 calcmode="lin" valueType="num">
                                      <p:cBhvr>
                                        <p:cTn id="7" dur="500" fill="hold"/>
                                        <p:tgtEl>
                                          <p:spTgt spid="2150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50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50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1509">
                                            <p:txEl>
                                              <p:pRg st="1" end="1"/>
                                            </p:txEl>
                                          </p:spTgt>
                                        </p:tgtEl>
                                        <p:attrNameLst>
                                          <p:attrName>style.visibility</p:attrName>
                                        </p:attrNameLst>
                                      </p:cBhvr>
                                      <p:to>
                                        <p:strVal val="visible"/>
                                      </p:to>
                                    </p:set>
                                    <p:anim calcmode="lin" valueType="num">
                                      <p:cBhvr>
                                        <p:cTn id="14" dur="500" fill="hold"/>
                                        <p:tgtEl>
                                          <p:spTgt spid="2150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150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150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1509">
                                            <p:txEl>
                                              <p:pRg st="2" end="2"/>
                                            </p:txEl>
                                          </p:spTgt>
                                        </p:tgtEl>
                                        <p:attrNameLst>
                                          <p:attrName>style.visibility</p:attrName>
                                        </p:attrNameLst>
                                      </p:cBhvr>
                                      <p:to>
                                        <p:strVal val="visible"/>
                                      </p:to>
                                    </p:set>
                                    <p:anim calcmode="lin" valueType="num">
                                      <p:cBhvr>
                                        <p:cTn id="21" dur="500" fill="hold"/>
                                        <p:tgtEl>
                                          <p:spTgt spid="2150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150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150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1509">
                                            <p:txEl>
                                              <p:pRg st="3" end="3"/>
                                            </p:txEl>
                                          </p:spTgt>
                                        </p:tgtEl>
                                        <p:attrNameLst>
                                          <p:attrName>style.visibility</p:attrName>
                                        </p:attrNameLst>
                                      </p:cBhvr>
                                      <p:to>
                                        <p:strVal val="visible"/>
                                      </p:to>
                                    </p:set>
                                    <p:anim calcmode="lin" valueType="num">
                                      <p:cBhvr>
                                        <p:cTn id="28" dur="500" fill="hold"/>
                                        <p:tgtEl>
                                          <p:spTgt spid="2150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150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1509">
                                            <p:txEl>
                                              <p:pRg st="3" end="3"/>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1509">
                                            <p:txEl>
                                              <p:pRg st="4" end="4"/>
                                            </p:txEl>
                                          </p:spTgt>
                                        </p:tgtEl>
                                        <p:attrNameLst>
                                          <p:attrName>style.visibility</p:attrName>
                                        </p:attrNameLst>
                                      </p:cBhvr>
                                      <p:to>
                                        <p:strVal val="visible"/>
                                      </p:to>
                                    </p:set>
                                    <p:anim calcmode="lin" valueType="num">
                                      <p:cBhvr>
                                        <p:cTn id="33" dur="500" fill="hold"/>
                                        <p:tgtEl>
                                          <p:spTgt spid="2150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1509">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AutoShape 4"/>
          <p:cNvSpPr>
            <a:spLocks noChangeArrowheads="1"/>
          </p:cNvSpPr>
          <p:nvPr/>
        </p:nvSpPr>
        <p:spPr bwMode="auto">
          <a:xfrm rot="5400000">
            <a:off x="5145088" y="1873250"/>
            <a:ext cx="381000" cy="6553200"/>
          </a:xfrm>
          <a:prstGeom prst="can">
            <a:avLst>
              <a:gd name="adj" fmla="val 47380"/>
            </a:avLst>
          </a:prstGeom>
          <a:solidFill>
            <a:srgbClr val="FF3300"/>
          </a:solidFill>
          <a:ln w="9525">
            <a:solidFill>
              <a:schemeClr val="tx1"/>
            </a:solidFill>
            <a:round/>
            <a:headEnd/>
            <a:tailEnd/>
          </a:ln>
          <a:effectLst/>
        </p:spPr>
        <p:txBody>
          <a:bodyPr wrap="none" anchor="ctr"/>
          <a:lstStyle/>
          <a:p>
            <a:endParaRPr lang="en-US"/>
          </a:p>
        </p:txBody>
      </p:sp>
      <p:sp>
        <p:nvSpPr>
          <p:cNvPr id="33797" name="Line 5"/>
          <p:cNvSpPr>
            <a:spLocks noChangeShapeType="1"/>
          </p:cNvSpPr>
          <p:nvPr/>
        </p:nvSpPr>
        <p:spPr bwMode="auto">
          <a:xfrm>
            <a:off x="1677988" y="2444750"/>
            <a:ext cx="7467600" cy="0"/>
          </a:xfrm>
          <a:prstGeom prst="line">
            <a:avLst/>
          </a:prstGeom>
          <a:noFill/>
          <a:ln w="9525">
            <a:solidFill>
              <a:schemeClr val="tx1"/>
            </a:solidFill>
            <a:round/>
            <a:headEnd/>
            <a:tailEnd/>
          </a:ln>
          <a:effectLst/>
        </p:spPr>
        <p:txBody>
          <a:bodyPr/>
          <a:lstStyle/>
          <a:p>
            <a:endParaRPr lang="en-US"/>
          </a:p>
        </p:txBody>
      </p:sp>
      <p:sp>
        <p:nvSpPr>
          <p:cNvPr id="33798" name="AutoShape 6"/>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ffectLst/>
        </p:spPr>
        <p:txBody>
          <a:bodyPr wrap="none" anchor="ctr"/>
          <a:lstStyle/>
          <a:p>
            <a:endParaRPr lang="en-US"/>
          </a:p>
        </p:txBody>
      </p:sp>
      <p:sp>
        <p:nvSpPr>
          <p:cNvPr id="33799" name="Line 7"/>
          <p:cNvSpPr>
            <a:spLocks noChangeShapeType="1"/>
          </p:cNvSpPr>
          <p:nvPr/>
        </p:nvSpPr>
        <p:spPr bwMode="auto">
          <a:xfrm>
            <a:off x="304800" y="1981200"/>
            <a:ext cx="0" cy="1143000"/>
          </a:xfrm>
          <a:prstGeom prst="line">
            <a:avLst/>
          </a:prstGeom>
          <a:noFill/>
          <a:ln w="57150">
            <a:solidFill>
              <a:srgbClr val="FF3300"/>
            </a:solidFill>
            <a:round/>
            <a:headEnd/>
            <a:tailEnd/>
          </a:ln>
          <a:effectLst/>
        </p:spPr>
        <p:txBody>
          <a:bodyPr/>
          <a:lstStyle/>
          <a:p>
            <a:endParaRPr lang="en-US"/>
          </a:p>
        </p:txBody>
      </p:sp>
      <p:sp>
        <p:nvSpPr>
          <p:cNvPr id="33800" name="Line 8"/>
          <p:cNvSpPr>
            <a:spLocks noChangeShapeType="1"/>
          </p:cNvSpPr>
          <p:nvPr/>
        </p:nvSpPr>
        <p:spPr bwMode="auto">
          <a:xfrm flipH="1">
            <a:off x="303213" y="914400"/>
            <a:ext cx="1587" cy="1085850"/>
          </a:xfrm>
          <a:prstGeom prst="line">
            <a:avLst/>
          </a:prstGeom>
          <a:noFill/>
          <a:ln w="57150">
            <a:solidFill>
              <a:srgbClr val="FF3300"/>
            </a:solidFill>
            <a:round/>
            <a:headEnd/>
            <a:tailEnd/>
          </a:ln>
          <a:effectLst/>
        </p:spPr>
        <p:txBody>
          <a:bodyPr/>
          <a:lstStyle/>
          <a:p>
            <a:endParaRPr lang="en-US"/>
          </a:p>
        </p:txBody>
      </p:sp>
      <p:sp>
        <p:nvSpPr>
          <p:cNvPr id="33801" name="Freeform 9"/>
          <p:cNvSpPr>
            <a:spLocks/>
          </p:cNvSpPr>
          <p:nvPr/>
        </p:nvSpPr>
        <p:spPr bwMode="auto">
          <a:xfrm>
            <a:off x="2819400" y="2438400"/>
            <a:ext cx="4832350" cy="2684463"/>
          </a:xfrm>
          <a:custGeom>
            <a:avLst/>
            <a:gdLst/>
            <a:ahLst/>
            <a:cxnLst>
              <a:cxn ang="0">
                <a:pos x="20" y="1567"/>
              </a:cxn>
              <a:cxn ang="0">
                <a:pos x="20" y="1471"/>
              </a:cxn>
              <a:cxn ang="0">
                <a:pos x="95" y="245"/>
              </a:cxn>
              <a:cxn ang="0">
                <a:pos x="590" y="197"/>
              </a:cxn>
              <a:cxn ang="0">
                <a:pos x="692" y="1279"/>
              </a:cxn>
              <a:cxn ang="0">
                <a:pos x="1231" y="1219"/>
              </a:cxn>
              <a:cxn ang="0">
                <a:pos x="1328" y="172"/>
              </a:cxn>
              <a:cxn ang="0">
                <a:pos x="1823" y="189"/>
              </a:cxn>
              <a:cxn ang="0">
                <a:pos x="1920" y="1284"/>
              </a:cxn>
              <a:cxn ang="0">
                <a:pos x="2324" y="1279"/>
              </a:cxn>
              <a:cxn ang="0">
                <a:pos x="2372" y="271"/>
              </a:cxn>
              <a:cxn ang="0">
                <a:pos x="2708" y="31"/>
              </a:cxn>
              <a:cxn ang="0">
                <a:pos x="2996" y="319"/>
              </a:cxn>
              <a:cxn ang="0">
                <a:pos x="2996" y="1327"/>
              </a:cxn>
              <a:cxn ang="0">
                <a:pos x="2999" y="1584"/>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28575" cmpd="sng">
            <a:solidFill>
              <a:srgbClr val="FF3300"/>
            </a:solidFill>
            <a:round/>
            <a:headEnd/>
            <a:tailEnd/>
          </a:ln>
          <a:effectLst/>
        </p:spPr>
        <p:txBody>
          <a:bodyPr/>
          <a:lstStyle/>
          <a:p>
            <a:endParaRPr lang="en-US"/>
          </a:p>
        </p:txBody>
      </p:sp>
      <p:sp>
        <p:nvSpPr>
          <p:cNvPr id="33802" name="Freeform 10"/>
          <p:cNvSpPr>
            <a:spLocks/>
          </p:cNvSpPr>
          <p:nvPr/>
        </p:nvSpPr>
        <p:spPr bwMode="auto">
          <a:xfrm>
            <a:off x="2819400" y="2438400"/>
            <a:ext cx="4832350" cy="2684463"/>
          </a:xfrm>
          <a:custGeom>
            <a:avLst/>
            <a:gdLst/>
            <a:ahLst/>
            <a:cxnLst>
              <a:cxn ang="0">
                <a:pos x="20" y="1567"/>
              </a:cxn>
              <a:cxn ang="0">
                <a:pos x="20" y="1471"/>
              </a:cxn>
              <a:cxn ang="0">
                <a:pos x="95" y="245"/>
              </a:cxn>
              <a:cxn ang="0">
                <a:pos x="590" y="197"/>
              </a:cxn>
              <a:cxn ang="0">
                <a:pos x="692" y="1279"/>
              </a:cxn>
              <a:cxn ang="0">
                <a:pos x="1231" y="1219"/>
              </a:cxn>
              <a:cxn ang="0">
                <a:pos x="1328" y="172"/>
              </a:cxn>
              <a:cxn ang="0">
                <a:pos x="1823" y="189"/>
              </a:cxn>
              <a:cxn ang="0">
                <a:pos x="1920" y="1284"/>
              </a:cxn>
              <a:cxn ang="0">
                <a:pos x="2324" y="1279"/>
              </a:cxn>
              <a:cxn ang="0">
                <a:pos x="2372" y="271"/>
              </a:cxn>
              <a:cxn ang="0">
                <a:pos x="2708" y="31"/>
              </a:cxn>
              <a:cxn ang="0">
                <a:pos x="2996" y="319"/>
              </a:cxn>
              <a:cxn ang="0">
                <a:pos x="2996" y="1327"/>
              </a:cxn>
              <a:cxn ang="0">
                <a:pos x="2999" y="1584"/>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114300" cmpd="sng">
            <a:solidFill>
              <a:srgbClr val="FF3300"/>
            </a:solidFill>
            <a:round/>
            <a:headEnd/>
            <a:tailEnd/>
          </a:ln>
          <a:effectLst/>
        </p:spPr>
        <p:txBody>
          <a:bodyPr/>
          <a:lstStyle/>
          <a:p>
            <a:endParaRPr lang="en-US"/>
          </a:p>
        </p:txBody>
      </p:sp>
      <p:grpSp>
        <p:nvGrpSpPr>
          <p:cNvPr id="33803" name="Group 11"/>
          <p:cNvGrpSpPr>
            <a:grpSpLocks/>
          </p:cNvGrpSpPr>
          <p:nvPr/>
        </p:nvGrpSpPr>
        <p:grpSpPr bwMode="auto">
          <a:xfrm>
            <a:off x="2286000" y="1295400"/>
            <a:ext cx="6527800" cy="1084263"/>
            <a:chOff x="568" y="3216"/>
            <a:chExt cx="4112" cy="683"/>
          </a:xfrm>
        </p:grpSpPr>
        <p:sp>
          <p:nvSpPr>
            <p:cNvPr id="33804" name="Freeform 12"/>
            <p:cNvSpPr>
              <a:spLocks/>
            </p:cNvSpPr>
            <p:nvPr/>
          </p:nvSpPr>
          <p:spPr bwMode="auto">
            <a:xfrm>
              <a:off x="568" y="3253"/>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3805" name="Freeform 13"/>
            <p:cNvSpPr>
              <a:spLocks/>
            </p:cNvSpPr>
            <p:nvPr/>
          </p:nvSpPr>
          <p:spPr bwMode="auto">
            <a:xfrm>
              <a:off x="1296"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3806" name="Freeform 14"/>
            <p:cNvSpPr>
              <a:spLocks/>
            </p:cNvSpPr>
            <p:nvPr/>
          </p:nvSpPr>
          <p:spPr bwMode="auto">
            <a:xfrm>
              <a:off x="2304"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3807" name="Freeform 15"/>
            <p:cNvSpPr>
              <a:spLocks/>
            </p:cNvSpPr>
            <p:nvPr/>
          </p:nvSpPr>
          <p:spPr bwMode="auto">
            <a:xfrm>
              <a:off x="3264" y="3216"/>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3808" name="Freeform 16"/>
            <p:cNvSpPr>
              <a:spLocks/>
            </p:cNvSpPr>
            <p:nvPr/>
          </p:nvSpPr>
          <p:spPr bwMode="auto">
            <a:xfrm>
              <a:off x="4368"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grpSp>
      <p:sp>
        <p:nvSpPr>
          <p:cNvPr id="33809" name="Text Box 17"/>
          <p:cNvSpPr txBox="1">
            <a:spLocks noChangeArrowheads="1"/>
          </p:cNvSpPr>
          <p:nvPr/>
        </p:nvSpPr>
        <p:spPr bwMode="auto">
          <a:xfrm>
            <a:off x="228600" y="3200400"/>
            <a:ext cx="2514600" cy="1552575"/>
          </a:xfrm>
          <a:prstGeom prst="rect">
            <a:avLst/>
          </a:prstGeom>
          <a:noFill/>
          <a:ln w="9525">
            <a:noFill/>
            <a:miter lim="800000"/>
            <a:headEnd/>
            <a:tailEnd/>
          </a:ln>
          <a:effectLst/>
        </p:spPr>
        <p:txBody>
          <a:bodyPr>
            <a:spAutoFit/>
          </a:bodyPr>
          <a:lstStyle/>
          <a:p>
            <a:pPr>
              <a:spcBef>
                <a:spcPct val="50000"/>
              </a:spcBef>
            </a:pPr>
            <a:r>
              <a:rPr lang="en-GB" sz="2400"/>
              <a:t>If the temperature rises, the blood vessel dilates (gets bigger).</a:t>
            </a:r>
            <a:endParaRPr lang="en-US" sz="2400"/>
          </a:p>
        </p:txBody>
      </p:sp>
      <p:sp>
        <p:nvSpPr>
          <p:cNvPr id="33810" name="Text Box 18"/>
          <p:cNvSpPr txBox="1">
            <a:spLocks noChangeArrowheads="1"/>
          </p:cNvSpPr>
          <p:nvPr/>
        </p:nvSpPr>
        <p:spPr bwMode="auto">
          <a:xfrm>
            <a:off x="1524000" y="457200"/>
            <a:ext cx="7315200" cy="457200"/>
          </a:xfrm>
          <a:prstGeom prst="rect">
            <a:avLst/>
          </a:prstGeom>
          <a:noFill/>
          <a:ln w="9525">
            <a:noFill/>
            <a:miter lim="800000"/>
            <a:headEnd/>
            <a:tailEnd/>
          </a:ln>
          <a:effectLst/>
        </p:spPr>
        <p:txBody>
          <a:bodyPr>
            <a:spAutoFit/>
          </a:bodyPr>
          <a:lstStyle/>
          <a:p>
            <a:pPr>
              <a:spcBef>
                <a:spcPct val="50000"/>
              </a:spcBef>
            </a:pPr>
            <a:r>
              <a:rPr lang="en-GB" sz="2400"/>
              <a:t>This means more heat is lost from the surface of the skin</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wipe(down)">
                                      <p:cBhvr>
                                        <p:cTn id="7" dur="500"/>
                                        <p:tgtEl>
                                          <p:spTgt spid="3380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3809">
                                            <p:txEl>
                                              <p:pRg st="0" end="0"/>
                                            </p:txEl>
                                          </p:spTgt>
                                        </p:tgtEl>
                                        <p:attrNameLst>
                                          <p:attrName>style.visibility</p:attrName>
                                        </p:attrNameLst>
                                      </p:cBhvr>
                                      <p:to>
                                        <p:strVal val="visible"/>
                                      </p:to>
                                    </p:set>
                                    <p:anim calcmode="lin" valueType="num">
                                      <p:cBhvr>
                                        <p:cTn id="12" dur="500" fill="hold"/>
                                        <p:tgtEl>
                                          <p:spTgt spid="3380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380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380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3802"/>
                                        </p:tgtEl>
                                        <p:attrNameLst>
                                          <p:attrName>style.visibility</p:attrName>
                                        </p:attrNameLst>
                                      </p:cBhvr>
                                      <p:to>
                                        <p:strVal val="visible"/>
                                      </p:to>
                                    </p:set>
                                    <p:animEffect transition="in" filter="wipe(left)">
                                      <p:cBhvr>
                                        <p:cTn id="19" dur="500"/>
                                        <p:tgtEl>
                                          <p:spTgt spid="3380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3810"/>
                                        </p:tgtEl>
                                        <p:attrNameLst>
                                          <p:attrName>style.visibility</p:attrName>
                                        </p:attrNameLst>
                                      </p:cBhvr>
                                      <p:to>
                                        <p:strVal val="visible"/>
                                      </p:to>
                                    </p:set>
                                    <p:anim calcmode="lin" valueType="num">
                                      <p:cBhvr>
                                        <p:cTn id="24" dur="500" fill="hold"/>
                                        <p:tgtEl>
                                          <p:spTgt spid="33810"/>
                                        </p:tgtEl>
                                        <p:attrNameLst>
                                          <p:attrName>ppt_w</p:attrName>
                                        </p:attrNameLst>
                                      </p:cBhvr>
                                      <p:tavLst>
                                        <p:tav tm="0">
                                          <p:val>
                                            <p:fltVal val="0"/>
                                          </p:val>
                                        </p:tav>
                                        <p:tav tm="100000">
                                          <p:val>
                                            <p:strVal val="#ppt_w"/>
                                          </p:val>
                                        </p:tav>
                                      </p:tavLst>
                                    </p:anim>
                                    <p:anim calcmode="lin" valueType="num">
                                      <p:cBhvr>
                                        <p:cTn id="25" dur="500" fill="hold"/>
                                        <p:tgtEl>
                                          <p:spTgt spid="33810"/>
                                        </p:tgtEl>
                                        <p:attrNameLst>
                                          <p:attrName>ppt_h</p:attrName>
                                        </p:attrNameLst>
                                      </p:cBhvr>
                                      <p:tavLst>
                                        <p:tav tm="0">
                                          <p:val>
                                            <p:fltVal val="0"/>
                                          </p:val>
                                        </p:tav>
                                        <p:tav tm="100000">
                                          <p:val>
                                            <p:strVal val="#ppt_h"/>
                                          </p:val>
                                        </p:tav>
                                      </p:tavLst>
                                    </p:anim>
                                    <p:animEffect transition="in" filter="fade">
                                      <p:cBhvr>
                                        <p:cTn id="26" dur="500"/>
                                        <p:tgtEl>
                                          <p:spTgt spid="338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3803"/>
                                        </p:tgtEl>
                                        <p:attrNameLst>
                                          <p:attrName>style.visibility</p:attrName>
                                        </p:attrNameLst>
                                      </p:cBhvr>
                                      <p:to>
                                        <p:strVal val="visible"/>
                                      </p:to>
                                    </p:set>
                                    <p:animEffect transition="in" filter="wipe(down)">
                                      <p:cBhvr>
                                        <p:cTn id="31" dur="500"/>
                                        <p:tgtEl>
                                          <p:spTgt spid="3380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xit" presetSubtype="1" fill="hold" grpId="1" nodeType="clickEffect">
                                  <p:stCondLst>
                                    <p:cond delay="0"/>
                                  </p:stCondLst>
                                  <p:childTnLst>
                                    <p:animEffect transition="out" filter="wipe(up)">
                                      <p:cBhvr>
                                        <p:cTn id="35" dur="500"/>
                                        <p:tgtEl>
                                          <p:spTgt spid="33800"/>
                                        </p:tgtEl>
                                      </p:cBhvr>
                                    </p:animEffect>
                                    <p:set>
                                      <p:cBhvr>
                                        <p:cTn id="36" dur="1" fill="hold">
                                          <p:stCondLst>
                                            <p:cond delay="499"/>
                                          </p:stCondLst>
                                        </p:cTn>
                                        <p:tgtEl>
                                          <p:spTgt spid="338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animBg="1"/>
      <p:bldP spid="33800" grpId="1" animBg="1"/>
      <p:bldP spid="33802" grpId="0" animBg="1"/>
      <p:bldP spid="338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GB" sz="3600"/>
              <a:t>What mechanisms are there to </a:t>
            </a:r>
            <a:r>
              <a:rPr lang="en-GB" sz="3600">
                <a:solidFill>
                  <a:srgbClr val="FF3300"/>
                </a:solidFill>
              </a:rPr>
              <a:t>warm</a:t>
            </a:r>
            <a:r>
              <a:rPr lang="en-GB" sz="3600"/>
              <a:t> the body up?</a:t>
            </a:r>
            <a:endParaRPr lang="en-US" sz="3600"/>
          </a:p>
        </p:txBody>
      </p:sp>
      <p:sp>
        <p:nvSpPr>
          <p:cNvPr id="36868" name="Rectangle 4"/>
          <p:cNvSpPr>
            <a:spLocks noChangeArrowheads="1"/>
          </p:cNvSpPr>
          <p:nvPr/>
        </p:nvSpPr>
        <p:spPr bwMode="auto">
          <a:xfrm>
            <a:off x="457200" y="1676400"/>
            <a:ext cx="8229600" cy="4525963"/>
          </a:xfrm>
          <a:prstGeom prst="rect">
            <a:avLst/>
          </a:prstGeom>
          <a:noFill/>
          <a:ln w="9525">
            <a:noFill/>
            <a:miter lim="800000"/>
            <a:headEnd/>
            <a:tailEnd/>
          </a:ln>
          <a:effectLst/>
        </p:spPr>
        <p:txBody>
          <a:bodyPr/>
          <a:lstStyle/>
          <a:p>
            <a:pPr marL="609600" indent="-609600">
              <a:spcBef>
                <a:spcPct val="20000"/>
              </a:spcBef>
              <a:buClr>
                <a:schemeClr val="hlink"/>
              </a:buClr>
              <a:buSzPct val="70000"/>
              <a:buFont typeface="Wingdings" pitchFamily="2" charset="2"/>
              <a:buAutoNum type="arabicPeriod"/>
            </a:pPr>
            <a:r>
              <a:rPr lang="en-GB" sz="4000" u="sng">
                <a:effectLst>
                  <a:outerShdw blurRad="38100" dist="38100" dir="2700000" algn="tl">
                    <a:srgbClr val="000000"/>
                  </a:outerShdw>
                </a:effectLst>
              </a:rPr>
              <a:t>Vasoconstriction</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This is the opposite of vasodilation</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The capillaries underneath your skin get constricted (shut off).</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This takes the blood away from the surface of the skin so less heat can be lost.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 calcmode="lin" valueType="num">
                                      <p:cBhvr>
                                        <p:cTn id="7" dur="500" fill="hold"/>
                                        <p:tgtEl>
                                          <p:spTgt spid="3686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6868">
                                            <p:txEl>
                                              <p:pRg st="1" end="1"/>
                                            </p:txEl>
                                          </p:spTgt>
                                        </p:tgtEl>
                                        <p:attrNameLst>
                                          <p:attrName>style.visibility</p:attrName>
                                        </p:attrNameLst>
                                      </p:cBhvr>
                                      <p:to>
                                        <p:strVal val="visible"/>
                                      </p:to>
                                    </p:set>
                                    <p:anim calcmode="lin" valueType="num">
                                      <p:cBhvr>
                                        <p:cTn id="14" dur="500" fill="hold"/>
                                        <p:tgtEl>
                                          <p:spTgt spid="3686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686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686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6868">
                                            <p:txEl>
                                              <p:pRg st="2" end="2"/>
                                            </p:txEl>
                                          </p:spTgt>
                                        </p:tgtEl>
                                        <p:attrNameLst>
                                          <p:attrName>style.visibility</p:attrName>
                                        </p:attrNameLst>
                                      </p:cBhvr>
                                      <p:to>
                                        <p:strVal val="visible"/>
                                      </p:to>
                                    </p:set>
                                    <p:anim calcmode="lin" valueType="num">
                                      <p:cBhvr>
                                        <p:cTn id="21" dur="500" fill="hold"/>
                                        <p:tgtEl>
                                          <p:spTgt spid="3686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686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686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6868">
                                            <p:txEl>
                                              <p:pRg st="3" end="3"/>
                                            </p:txEl>
                                          </p:spTgt>
                                        </p:tgtEl>
                                        <p:attrNameLst>
                                          <p:attrName>style.visibility</p:attrName>
                                        </p:attrNameLst>
                                      </p:cBhvr>
                                      <p:to>
                                        <p:strVal val="visible"/>
                                      </p:to>
                                    </p:set>
                                    <p:anim calcmode="lin" valueType="num">
                                      <p:cBhvr>
                                        <p:cTn id="28" dur="500" fill="hold"/>
                                        <p:tgtEl>
                                          <p:spTgt spid="3686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686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68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rot="5400000">
            <a:off x="5145088" y="1873250"/>
            <a:ext cx="381000" cy="6553200"/>
          </a:xfrm>
          <a:prstGeom prst="can">
            <a:avLst>
              <a:gd name="adj" fmla="val 47380"/>
            </a:avLst>
          </a:prstGeom>
          <a:solidFill>
            <a:srgbClr val="FF3300"/>
          </a:solidFill>
          <a:ln w="9525">
            <a:solidFill>
              <a:schemeClr val="tx1"/>
            </a:solidFill>
            <a:round/>
            <a:headEnd/>
            <a:tailEnd/>
          </a:ln>
          <a:effectLst/>
        </p:spPr>
        <p:txBody>
          <a:bodyPr wrap="none" anchor="ctr"/>
          <a:lstStyle/>
          <a:p>
            <a:endParaRPr lang="en-US"/>
          </a:p>
        </p:txBody>
      </p:sp>
      <p:sp>
        <p:nvSpPr>
          <p:cNvPr id="37891" name="Line 3"/>
          <p:cNvSpPr>
            <a:spLocks noChangeShapeType="1"/>
          </p:cNvSpPr>
          <p:nvPr/>
        </p:nvSpPr>
        <p:spPr bwMode="auto">
          <a:xfrm>
            <a:off x="1677988" y="2444750"/>
            <a:ext cx="7467600" cy="0"/>
          </a:xfrm>
          <a:prstGeom prst="line">
            <a:avLst/>
          </a:prstGeom>
          <a:noFill/>
          <a:ln w="9525">
            <a:solidFill>
              <a:schemeClr val="tx1"/>
            </a:solidFill>
            <a:round/>
            <a:headEnd/>
            <a:tailEnd/>
          </a:ln>
          <a:effectLst/>
        </p:spPr>
        <p:txBody>
          <a:bodyPr/>
          <a:lstStyle/>
          <a:p>
            <a:endParaRPr lang="en-US"/>
          </a:p>
        </p:txBody>
      </p:sp>
      <p:sp>
        <p:nvSpPr>
          <p:cNvPr id="37892" name="AutoShape 4"/>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ffectLst/>
        </p:spPr>
        <p:txBody>
          <a:bodyPr wrap="none" anchor="ctr"/>
          <a:lstStyle/>
          <a:p>
            <a:endParaRPr lang="en-US"/>
          </a:p>
        </p:txBody>
      </p:sp>
      <p:sp>
        <p:nvSpPr>
          <p:cNvPr id="37893" name="Line 5"/>
          <p:cNvSpPr>
            <a:spLocks noChangeShapeType="1"/>
          </p:cNvSpPr>
          <p:nvPr/>
        </p:nvSpPr>
        <p:spPr bwMode="auto">
          <a:xfrm>
            <a:off x="304800" y="2362200"/>
            <a:ext cx="0" cy="762000"/>
          </a:xfrm>
          <a:prstGeom prst="line">
            <a:avLst/>
          </a:prstGeom>
          <a:noFill/>
          <a:ln w="57150">
            <a:solidFill>
              <a:srgbClr val="FF3300"/>
            </a:solidFill>
            <a:round/>
            <a:headEnd/>
            <a:tailEnd/>
          </a:ln>
          <a:effectLst/>
        </p:spPr>
        <p:txBody>
          <a:bodyPr/>
          <a:lstStyle/>
          <a:p>
            <a:endParaRPr lang="en-US"/>
          </a:p>
        </p:txBody>
      </p:sp>
      <p:sp>
        <p:nvSpPr>
          <p:cNvPr id="37894" name="Line 6"/>
          <p:cNvSpPr>
            <a:spLocks noChangeShapeType="1"/>
          </p:cNvSpPr>
          <p:nvPr/>
        </p:nvSpPr>
        <p:spPr bwMode="auto">
          <a:xfrm flipH="1">
            <a:off x="304800" y="1524000"/>
            <a:ext cx="0" cy="857250"/>
          </a:xfrm>
          <a:prstGeom prst="line">
            <a:avLst/>
          </a:prstGeom>
          <a:noFill/>
          <a:ln w="57150">
            <a:solidFill>
              <a:srgbClr val="FF3300"/>
            </a:solidFill>
            <a:round/>
            <a:headEnd/>
            <a:tailEnd/>
          </a:ln>
          <a:effectLst/>
        </p:spPr>
        <p:txBody>
          <a:bodyPr/>
          <a:lstStyle/>
          <a:p>
            <a:endParaRPr lang="en-US"/>
          </a:p>
        </p:txBody>
      </p:sp>
      <p:sp>
        <p:nvSpPr>
          <p:cNvPr id="37895" name="Freeform 7"/>
          <p:cNvSpPr>
            <a:spLocks/>
          </p:cNvSpPr>
          <p:nvPr/>
        </p:nvSpPr>
        <p:spPr bwMode="auto">
          <a:xfrm>
            <a:off x="2819400" y="2438400"/>
            <a:ext cx="4832350" cy="2684463"/>
          </a:xfrm>
          <a:custGeom>
            <a:avLst/>
            <a:gdLst/>
            <a:ahLst/>
            <a:cxnLst>
              <a:cxn ang="0">
                <a:pos x="20" y="1567"/>
              </a:cxn>
              <a:cxn ang="0">
                <a:pos x="20" y="1471"/>
              </a:cxn>
              <a:cxn ang="0">
                <a:pos x="95" y="245"/>
              </a:cxn>
              <a:cxn ang="0">
                <a:pos x="590" y="197"/>
              </a:cxn>
              <a:cxn ang="0">
                <a:pos x="692" y="1279"/>
              </a:cxn>
              <a:cxn ang="0">
                <a:pos x="1231" y="1219"/>
              </a:cxn>
              <a:cxn ang="0">
                <a:pos x="1328" y="172"/>
              </a:cxn>
              <a:cxn ang="0">
                <a:pos x="1823" y="189"/>
              </a:cxn>
              <a:cxn ang="0">
                <a:pos x="1920" y="1284"/>
              </a:cxn>
              <a:cxn ang="0">
                <a:pos x="2324" y="1279"/>
              </a:cxn>
              <a:cxn ang="0">
                <a:pos x="2372" y="271"/>
              </a:cxn>
              <a:cxn ang="0">
                <a:pos x="2708" y="31"/>
              </a:cxn>
              <a:cxn ang="0">
                <a:pos x="2996" y="319"/>
              </a:cxn>
              <a:cxn ang="0">
                <a:pos x="2996" y="1327"/>
              </a:cxn>
              <a:cxn ang="0">
                <a:pos x="2999" y="1584"/>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28575" cmpd="sng">
            <a:solidFill>
              <a:srgbClr val="FF3300"/>
            </a:solidFill>
            <a:round/>
            <a:headEnd/>
            <a:tailEnd/>
          </a:ln>
          <a:effectLst/>
        </p:spPr>
        <p:txBody>
          <a:bodyPr/>
          <a:lstStyle/>
          <a:p>
            <a:endParaRPr lang="en-US"/>
          </a:p>
        </p:txBody>
      </p:sp>
      <p:sp>
        <p:nvSpPr>
          <p:cNvPr id="37896" name="Freeform 8"/>
          <p:cNvSpPr>
            <a:spLocks/>
          </p:cNvSpPr>
          <p:nvPr/>
        </p:nvSpPr>
        <p:spPr bwMode="auto">
          <a:xfrm>
            <a:off x="2819400" y="2438400"/>
            <a:ext cx="4832350" cy="2684463"/>
          </a:xfrm>
          <a:custGeom>
            <a:avLst/>
            <a:gdLst/>
            <a:ahLst/>
            <a:cxnLst>
              <a:cxn ang="0">
                <a:pos x="20" y="1567"/>
              </a:cxn>
              <a:cxn ang="0">
                <a:pos x="20" y="1471"/>
              </a:cxn>
              <a:cxn ang="0">
                <a:pos x="95" y="245"/>
              </a:cxn>
              <a:cxn ang="0">
                <a:pos x="590" y="197"/>
              </a:cxn>
              <a:cxn ang="0">
                <a:pos x="692" y="1279"/>
              </a:cxn>
              <a:cxn ang="0">
                <a:pos x="1231" y="1219"/>
              </a:cxn>
              <a:cxn ang="0">
                <a:pos x="1328" y="172"/>
              </a:cxn>
              <a:cxn ang="0">
                <a:pos x="1823" y="189"/>
              </a:cxn>
              <a:cxn ang="0">
                <a:pos x="1920" y="1284"/>
              </a:cxn>
              <a:cxn ang="0">
                <a:pos x="2324" y="1279"/>
              </a:cxn>
              <a:cxn ang="0">
                <a:pos x="2372" y="271"/>
              </a:cxn>
              <a:cxn ang="0">
                <a:pos x="2708" y="31"/>
              </a:cxn>
              <a:cxn ang="0">
                <a:pos x="2996" y="319"/>
              </a:cxn>
              <a:cxn ang="0">
                <a:pos x="2996" y="1327"/>
              </a:cxn>
              <a:cxn ang="0">
                <a:pos x="2999" y="1584"/>
              </a:cxn>
            </a:cxnLst>
            <a:rect l="0" t="0" r="r" b="b"/>
            <a:pathLst>
              <a:path w="3044" h="1691">
                <a:moveTo>
                  <a:pt x="20" y="1567"/>
                </a:moveTo>
                <a:cubicBezTo>
                  <a:pt x="8" y="1651"/>
                  <a:pt x="8" y="1691"/>
                  <a:pt x="20" y="1471"/>
                </a:cubicBezTo>
                <a:cubicBezTo>
                  <a:pt x="32" y="1251"/>
                  <a:pt x="0" y="457"/>
                  <a:pt x="95" y="245"/>
                </a:cubicBezTo>
                <a:cubicBezTo>
                  <a:pt x="190" y="33"/>
                  <a:pt x="490" y="25"/>
                  <a:pt x="590" y="197"/>
                </a:cubicBezTo>
                <a:cubicBezTo>
                  <a:pt x="690" y="369"/>
                  <a:pt x="585" y="1109"/>
                  <a:pt x="692" y="1279"/>
                </a:cubicBezTo>
                <a:cubicBezTo>
                  <a:pt x="799" y="1449"/>
                  <a:pt x="1125" y="1403"/>
                  <a:pt x="1231" y="1219"/>
                </a:cubicBezTo>
                <a:cubicBezTo>
                  <a:pt x="1337" y="1035"/>
                  <a:pt x="1229" y="344"/>
                  <a:pt x="1328" y="172"/>
                </a:cubicBezTo>
                <a:cubicBezTo>
                  <a:pt x="1427" y="0"/>
                  <a:pt x="1724" y="4"/>
                  <a:pt x="1823" y="189"/>
                </a:cubicBezTo>
                <a:cubicBezTo>
                  <a:pt x="1922" y="374"/>
                  <a:pt x="1837" y="1102"/>
                  <a:pt x="1920" y="1284"/>
                </a:cubicBezTo>
                <a:cubicBezTo>
                  <a:pt x="2003" y="1466"/>
                  <a:pt x="2249" y="1448"/>
                  <a:pt x="2324" y="1279"/>
                </a:cubicBezTo>
                <a:cubicBezTo>
                  <a:pt x="2399" y="1110"/>
                  <a:pt x="2308" y="479"/>
                  <a:pt x="2372" y="271"/>
                </a:cubicBezTo>
                <a:cubicBezTo>
                  <a:pt x="2436" y="63"/>
                  <a:pt x="2604" y="23"/>
                  <a:pt x="2708" y="31"/>
                </a:cubicBezTo>
                <a:cubicBezTo>
                  <a:pt x="2812" y="39"/>
                  <a:pt x="2948" y="103"/>
                  <a:pt x="2996" y="319"/>
                </a:cubicBezTo>
                <a:cubicBezTo>
                  <a:pt x="3044" y="535"/>
                  <a:pt x="2996" y="1116"/>
                  <a:pt x="2996" y="1327"/>
                </a:cubicBezTo>
                <a:cubicBezTo>
                  <a:pt x="2996" y="1538"/>
                  <a:pt x="2999" y="1531"/>
                  <a:pt x="2999" y="1584"/>
                </a:cubicBezTo>
              </a:path>
            </a:pathLst>
          </a:custGeom>
          <a:noFill/>
          <a:ln w="114300" cmpd="sng">
            <a:solidFill>
              <a:srgbClr val="FF3300"/>
            </a:solidFill>
            <a:round/>
            <a:headEnd/>
            <a:tailEnd/>
          </a:ln>
          <a:effectLst/>
        </p:spPr>
        <p:txBody>
          <a:bodyPr/>
          <a:lstStyle/>
          <a:p>
            <a:endParaRPr lang="en-US"/>
          </a:p>
        </p:txBody>
      </p:sp>
      <p:grpSp>
        <p:nvGrpSpPr>
          <p:cNvPr id="37897" name="Group 9"/>
          <p:cNvGrpSpPr>
            <a:grpSpLocks/>
          </p:cNvGrpSpPr>
          <p:nvPr/>
        </p:nvGrpSpPr>
        <p:grpSpPr bwMode="auto">
          <a:xfrm>
            <a:off x="2286000" y="1295400"/>
            <a:ext cx="6527800" cy="1084263"/>
            <a:chOff x="568" y="3216"/>
            <a:chExt cx="4112" cy="683"/>
          </a:xfrm>
        </p:grpSpPr>
        <p:sp>
          <p:nvSpPr>
            <p:cNvPr id="37898" name="Freeform 10"/>
            <p:cNvSpPr>
              <a:spLocks/>
            </p:cNvSpPr>
            <p:nvPr/>
          </p:nvSpPr>
          <p:spPr bwMode="auto">
            <a:xfrm>
              <a:off x="568" y="3253"/>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7899" name="Freeform 11"/>
            <p:cNvSpPr>
              <a:spLocks/>
            </p:cNvSpPr>
            <p:nvPr/>
          </p:nvSpPr>
          <p:spPr bwMode="auto">
            <a:xfrm>
              <a:off x="1296"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7900" name="Freeform 12"/>
            <p:cNvSpPr>
              <a:spLocks/>
            </p:cNvSpPr>
            <p:nvPr/>
          </p:nvSpPr>
          <p:spPr bwMode="auto">
            <a:xfrm>
              <a:off x="2304"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7901" name="Freeform 13"/>
            <p:cNvSpPr>
              <a:spLocks/>
            </p:cNvSpPr>
            <p:nvPr/>
          </p:nvSpPr>
          <p:spPr bwMode="auto">
            <a:xfrm>
              <a:off x="3264" y="3216"/>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sp>
          <p:nvSpPr>
            <p:cNvPr id="37902" name="Freeform 14"/>
            <p:cNvSpPr>
              <a:spLocks/>
            </p:cNvSpPr>
            <p:nvPr/>
          </p:nvSpPr>
          <p:spPr bwMode="auto">
            <a:xfrm>
              <a:off x="4368" y="3264"/>
              <a:ext cx="312" cy="635"/>
            </a:xfrm>
            <a:custGeom>
              <a:avLst/>
              <a:gdLst/>
              <a:ahLst/>
              <a:cxnLst>
                <a:cxn ang="0">
                  <a:pos x="104" y="635"/>
                </a:cxn>
                <a:cxn ang="0">
                  <a:pos x="296" y="491"/>
                </a:cxn>
                <a:cxn ang="0">
                  <a:pos x="8" y="347"/>
                </a:cxn>
                <a:cxn ang="0">
                  <a:pos x="248" y="155"/>
                </a:cxn>
                <a:cxn ang="0">
                  <a:pos x="268" y="0"/>
                </a:cxn>
              </a:cxnLst>
              <a:rect l="0" t="0" r="r" b="b"/>
              <a:pathLst>
                <a:path w="312" h="635">
                  <a:moveTo>
                    <a:pt x="104" y="635"/>
                  </a:moveTo>
                  <a:cubicBezTo>
                    <a:pt x="208" y="587"/>
                    <a:pt x="312" y="539"/>
                    <a:pt x="296" y="491"/>
                  </a:cubicBezTo>
                  <a:cubicBezTo>
                    <a:pt x="280" y="443"/>
                    <a:pt x="16" y="403"/>
                    <a:pt x="8" y="347"/>
                  </a:cubicBezTo>
                  <a:cubicBezTo>
                    <a:pt x="0" y="291"/>
                    <a:pt x="205" y="213"/>
                    <a:pt x="248" y="155"/>
                  </a:cubicBezTo>
                  <a:cubicBezTo>
                    <a:pt x="291" y="97"/>
                    <a:pt x="264" y="32"/>
                    <a:pt x="268" y="0"/>
                  </a:cubicBezTo>
                </a:path>
              </a:pathLst>
            </a:custGeom>
            <a:noFill/>
            <a:ln w="57150" cmpd="sng">
              <a:solidFill>
                <a:srgbClr val="FF3300"/>
              </a:solidFill>
              <a:round/>
              <a:headEnd type="none" w="med" len="med"/>
              <a:tailEnd type="triangle" w="med" len="med"/>
            </a:ln>
            <a:effectLst/>
          </p:spPr>
          <p:txBody>
            <a:bodyPr/>
            <a:lstStyle/>
            <a:p>
              <a:endParaRPr lang="en-US"/>
            </a:p>
          </p:txBody>
        </p:sp>
      </p:grpSp>
      <p:sp>
        <p:nvSpPr>
          <p:cNvPr id="37903" name="Text Box 15"/>
          <p:cNvSpPr txBox="1">
            <a:spLocks noChangeArrowheads="1"/>
          </p:cNvSpPr>
          <p:nvPr/>
        </p:nvSpPr>
        <p:spPr bwMode="auto">
          <a:xfrm>
            <a:off x="228600" y="3200400"/>
            <a:ext cx="2514600" cy="1552575"/>
          </a:xfrm>
          <a:prstGeom prst="rect">
            <a:avLst/>
          </a:prstGeom>
          <a:noFill/>
          <a:ln w="9525">
            <a:noFill/>
            <a:miter lim="800000"/>
            <a:headEnd/>
            <a:tailEnd/>
          </a:ln>
          <a:effectLst/>
        </p:spPr>
        <p:txBody>
          <a:bodyPr>
            <a:spAutoFit/>
          </a:bodyPr>
          <a:lstStyle/>
          <a:p>
            <a:pPr>
              <a:spcBef>
                <a:spcPct val="50000"/>
              </a:spcBef>
            </a:pPr>
            <a:r>
              <a:rPr lang="en-GB" sz="2400"/>
              <a:t>If the temperature falls, the blood vessel constricts (gets shut off).</a:t>
            </a:r>
            <a:endParaRPr lang="en-US" sz="2400"/>
          </a:p>
        </p:txBody>
      </p:sp>
      <p:sp>
        <p:nvSpPr>
          <p:cNvPr id="37904" name="Text Box 16"/>
          <p:cNvSpPr txBox="1">
            <a:spLocks noChangeArrowheads="1"/>
          </p:cNvSpPr>
          <p:nvPr/>
        </p:nvSpPr>
        <p:spPr bwMode="auto">
          <a:xfrm>
            <a:off x="1524000" y="457200"/>
            <a:ext cx="7315200" cy="457200"/>
          </a:xfrm>
          <a:prstGeom prst="rect">
            <a:avLst/>
          </a:prstGeom>
          <a:noFill/>
          <a:ln w="9525">
            <a:noFill/>
            <a:miter lim="800000"/>
            <a:headEnd/>
            <a:tailEnd/>
          </a:ln>
          <a:effectLst/>
        </p:spPr>
        <p:txBody>
          <a:bodyPr>
            <a:spAutoFit/>
          </a:bodyPr>
          <a:lstStyle/>
          <a:p>
            <a:pPr>
              <a:spcBef>
                <a:spcPct val="50000"/>
              </a:spcBef>
            </a:pPr>
            <a:r>
              <a:rPr lang="en-GB" sz="2400"/>
              <a:t>This means less heat is lost from the surface of the skin</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500"/>
                                        <p:tgtEl>
                                          <p:spTgt spid="37894"/>
                                        </p:tgtEl>
                                      </p:cBhvr>
                                    </p:animEffect>
                                    <p:set>
                                      <p:cBhvr>
                                        <p:cTn id="7" dur="1" fill="hold">
                                          <p:stCondLst>
                                            <p:cond delay="499"/>
                                          </p:stCondLst>
                                        </p:cTn>
                                        <p:tgtEl>
                                          <p:spTgt spid="3789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7903">
                                            <p:txEl>
                                              <p:pRg st="0" end="0"/>
                                            </p:txEl>
                                          </p:spTgt>
                                        </p:tgtEl>
                                        <p:attrNameLst>
                                          <p:attrName>style.visibility</p:attrName>
                                        </p:attrNameLst>
                                      </p:cBhvr>
                                      <p:to>
                                        <p:strVal val="visible"/>
                                      </p:to>
                                    </p:set>
                                    <p:anim calcmode="lin" valueType="num">
                                      <p:cBhvr>
                                        <p:cTn id="12" dur="500" fill="hold"/>
                                        <p:tgtEl>
                                          <p:spTgt spid="3790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790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790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xit" presetSubtype="8" fill="hold" grpId="0" nodeType="clickEffect">
                                  <p:stCondLst>
                                    <p:cond delay="0"/>
                                  </p:stCondLst>
                                  <p:childTnLst>
                                    <p:animEffect transition="out" filter="wipe(left)">
                                      <p:cBhvr>
                                        <p:cTn id="18" dur="2000"/>
                                        <p:tgtEl>
                                          <p:spTgt spid="37896"/>
                                        </p:tgtEl>
                                      </p:cBhvr>
                                    </p:animEffect>
                                    <p:set>
                                      <p:cBhvr>
                                        <p:cTn id="19" dur="1" fill="hold">
                                          <p:stCondLst>
                                            <p:cond delay="1999"/>
                                          </p:stCondLst>
                                        </p:cTn>
                                        <p:tgtEl>
                                          <p:spTgt spid="3789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7904"/>
                                        </p:tgtEl>
                                        <p:attrNameLst>
                                          <p:attrName>style.visibility</p:attrName>
                                        </p:attrNameLst>
                                      </p:cBhvr>
                                      <p:to>
                                        <p:strVal val="visible"/>
                                      </p:to>
                                    </p:set>
                                    <p:anim calcmode="lin" valueType="num">
                                      <p:cBhvr>
                                        <p:cTn id="24" dur="500" fill="hold"/>
                                        <p:tgtEl>
                                          <p:spTgt spid="37904"/>
                                        </p:tgtEl>
                                        <p:attrNameLst>
                                          <p:attrName>ppt_w</p:attrName>
                                        </p:attrNameLst>
                                      </p:cBhvr>
                                      <p:tavLst>
                                        <p:tav tm="0">
                                          <p:val>
                                            <p:fltVal val="0"/>
                                          </p:val>
                                        </p:tav>
                                        <p:tav tm="100000">
                                          <p:val>
                                            <p:strVal val="#ppt_w"/>
                                          </p:val>
                                        </p:tav>
                                      </p:tavLst>
                                    </p:anim>
                                    <p:anim calcmode="lin" valueType="num">
                                      <p:cBhvr>
                                        <p:cTn id="25" dur="500" fill="hold"/>
                                        <p:tgtEl>
                                          <p:spTgt spid="37904"/>
                                        </p:tgtEl>
                                        <p:attrNameLst>
                                          <p:attrName>ppt_h</p:attrName>
                                        </p:attrNameLst>
                                      </p:cBhvr>
                                      <p:tavLst>
                                        <p:tav tm="0">
                                          <p:val>
                                            <p:fltVal val="0"/>
                                          </p:val>
                                        </p:tav>
                                        <p:tav tm="100000">
                                          <p:val>
                                            <p:strVal val="#ppt_h"/>
                                          </p:val>
                                        </p:tav>
                                      </p:tavLst>
                                    </p:anim>
                                    <p:animEffect transition="in" filter="fade">
                                      <p:cBhvr>
                                        <p:cTn id="26" dur="500"/>
                                        <p:tgtEl>
                                          <p:spTgt spid="3790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xit" presetSubtype="0" fill="hold" nodeType="clickEffect">
                                  <p:stCondLst>
                                    <p:cond delay="0"/>
                                  </p:stCondLst>
                                  <p:childTnLst>
                                    <p:animEffect transition="out" filter="dissolve">
                                      <p:cBhvr>
                                        <p:cTn id="30" dur="500"/>
                                        <p:tgtEl>
                                          <p:spTgt spid="37897"/>
                                        </p:tgtEl>
                                      </p:cBhvr>
                                    </p:animEffect>
                                    <p:set>
                                      <p:cBhvr>
                                        <p:cTn id="31" dur="1" fill="hold">
                                          <p:stCondLst>
                                            <p:cond delay="499"/>
                                          </p:stCondLst>
                                        </p:cTn>
                                        <p:tgtEl>
                                          <p:spTgt spid="378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P spid="37896" grpId="0" animBg="1"/>
      <p:bldP spid="379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GB" sz="3600"/>
              <a:t>What mechanisms are there to warm the body up?</a:t>
            </a:r>
            <a:endParaRPr lang="en-US" sz="3600"/>
          </a:p>
        </p:txBody>
      </p:sp>
      <p:sp>
        <p:nvSpPr>
          <p:cNvPr id="39939" name="Rectangle 3"/>
          <p:cNvSpPr>
            <a:spLocks noChangeArrowheads="1"/>
          </p:cNvSpPr>
          <p:nvPr/>
        </p:nvSpPr>
        <p:spPr bwMode="auto">
          <a:xfrm>
            <a:off x="457200" y="1676400"/>
            <a:ext cx="8229600" cy="4525963"/>
          </a:xfrm>
          <a:prstGeom prst="rect">
            <a:avLst/>
          </a:prstGeom>
          <a:noFill/>
          <a:ln w="9525">
            <a:noFill/>
            <a:miter lim="800000"/>
            <a:headEnd/>
            <a:tailEnd/>
          </a:ln>
          <a:effectLst/>
        </p:spPr>
        <p:txBody>
          <a:bodyPr/>
          <a:lstStyle/>
          <a:p>
            <a:pPr marL="609600" indent="-609600">
              <a:spcBef>
                <a:spcPct val="20000"/>
              </a:spcBef>
              <a:buClr>
                <a:schemeClr val="hlink"/>
              </a:buClr>
              <a:buSzPct val="70000"/>
              <a:buFont typeface="Wingdings" pitchFamily="2" charset="2"/>
              <a:buAutoNum type="arabicPeriod" startAt="2"/>
            </a:pPr>
            <a:r>
              <a:rPr lang="en-GB" sz="4000" u="sng">
                <a:effectLst>
                  <a:outerShdw blurRad="38100" dist="38100" dir="2700000" algn="tl">
                    <a:srgbClr val="000000"/>
                  </a:outerShdw>
                </a:effectLst>
              </a:rPr>
              <a:t>Piloerection</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This is when the hairs on your skin “stand  up” .</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It is sometimes called “goose bumps” or “chicken skin”!</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The hairs trap a layer of air next to the skin which is then warmed by the body heat</a:t>
            </a:r>
          </a:p>
          <a:p>
            <a:pPr marL="609600" indent="-609600">
              <a:spcBef>
                <a:spcPct val="20000"/>
              </a:spcBef>
              <a:buClr>
                <a:schemeClr val="hlink"/>
              </a:buClr>
              <a:buSzPct val="70000"/>
              <a:buFont typeface="Wingdings" pitchFamily="2" charset="2"/>
              <a:buChar char="n"/>
            </a:pPr>
            <a:r>
              <a:rPr lang="en-GB" sz="3200">
                <a:effectLst>
                  <a:outerShdw blurRad="38100" dist="38100" dir="2700000" algn="tl">
                    <a:srgbClr val="000000"/>
                  </a:outerShdw>
                </a:effectLst>
              </a:rPr>
              <a:t>The air becomes an insulating layer.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5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9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 calcmode="lin" valueType="num">
                                      <p:cBhvr>
                                        <p:cTn id="14" dur="5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993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99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 calcmode="lin" valueType="num">
                                      <p:cBhvr>
                                        <p:cTn id="21" dur="500" fill="hold"/>
                                        <p:tgtEl>
                                          <p:spTgt spid="3993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993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99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9939">
                                            <p:txEl>
                                              <p:pRg st="3" end="3"/>
                                            </p:txEl>
                                          </p:spTgt>
                                        </p:tgtEl>
                                        <p:attrNameLst>
                                          <p:attrName>style.visibility</p:attrName>
                                        </p:attrNameLst>
                                      </p:cBhvr>
                                      <p:to>
                                        <p:strVal val="visible"/>
                                      </p:to>
                                    </p:set>
                                    <p:anim calcmode="lin" valueType="num">
                                      <p:cBhvr>
                                        <p:cTn id="28" dur="500" fill="hold"/>
                                        <p:tgtEl>
                                          <p:spTgt spid="3993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993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99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9939">
                                            <p:txEl>
                                              <p:pRg st="4" end="4"/>
                                            </p:txEl>
                                          </p:spTgt>
                                        </p:tgtEl>
                                        <p:attrNameLst>
                                          <p:attrName>style.visibility</p:attrName>
                                        </p:attrNameLst>
                                      </p:cBhvr>
                                      <p:to>
                                        <p:strVal val="visible"/>
                                      </p:to>
                                    </p:set>
                                    <p:anim calcmode="lin" valueType="num">
                                      <p:cBhvr>
                                        <p:cTn id="35" dur="500" fill="hold"/>
                                        <p:tgtEl>
                                          <p:spTgt spid="3993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993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Line 3"/>
          <p:cNvSpPr>
            <a:spLocks noChangeShapeType="1"/>
          </p:cNvSpPr>
          <p:nvPr/>
        </p:nvSpPr>
        <p:spPr bwMode="auto">
          <a:xfrm>
            <a:off x="1295400" y="4343400"/>
            <a:ext cx="7467600" cy="0"/>
          </a:xfrm>
          <a:prstGeom prst="line">
            <a:avLst/>
          </a:prstGeom>
          <a:noFill/>
          <a:ln w="9525">
            <a:solidFill>
              <a:schemeClr val="tx1"/>
            </a:solidFill>
            <a:round/>
            <a:headEnd/>
            <a:tailEnd/>
          </a:ln>
          <a:effectLst/>
        </p:spPr>
        <p:txBody>
          <a:bodyPr/>
          <a:lstStyle/>
          <a:p>
            <a:endParaRPr lang="en-US"/>
          </a:p>
        </p:txBody>
      </p:sp>
      <p:sp>
        <p:nvSpPr>
          <p:cNvPr id="40964" name="AutoShape 4"/>
          <p:cNvSpPr>
            <a:spLocks noChangeArrowheads="1"/>
          </p:cNvSpPr>
          <p:nvPr/>
        </p:nvSpPr>
        <p:spPr bwMode="auto">
          <a:xfrm>
            <a:off x="228600" y="0"/>
            <a:ext cx="152400" cy="3124200"/>
          </a:xfrm>
          <a:prstGeom prst="roundRect">
            <a:avLst>
              <a:gd name="adj" fmla="val 16667"/>
            </a:avLst>
          </a:prstGeom>
          <a:noFill/>
          <a:ln w="9525">
            <a:solidFill>
              <a:schemeClr val="tx1"/>
            </a:solidFill>
            <a:round/>
            <a:headEnd/>
            <a:tailEnd/>
          </a:ln>
          <a:effectLst/>
        </p:spPr>
        <p:txBody>
          <a:bodyPr wrap="none" anchor="ctr"/>
          <a:lstStyle/>
          <a:p>
            <a:endParaRPr lang="en-US"/>
          </a:p>
        </p:txBody>
      </p:sp>
      <p:sp>
        <p:nvSpPr>
          <p:cNvPr id="40965" name="Line 5"/>
          <p:cNvSpPr>
            <a:spLocks noChangeShapeType="1"/>
          </p:cNvSpPr>
          <p:nvPr/>
        </p:nvSpPr>
        <p:spPr bwMode="auto">
          <a:xfrm>
            <a:off x="304800" y="2362200"/>
            <a:ext cx="0" cy="762000"/>
          </a:xfrm>
          <a:prstGeom prst="line">
            <a:avLst/>
          </a:prstGeom>
          <a:noFill/>
          <a:ln w="57150">
            <a:solidFill>
              <a:srgbClr val="FF3300"/>
            </a:solidFill>
            <a:round/>
            <a:headEnd/>
            <a:tailEnd/>
          </a:ln>
          <a:effectLst/>
        </p:spPr>
        <p:txBody>
          <a:bodyPr/>
          <a:lstStyle/>
          <a:p>
            <a:endParaRPr lang="en-US"/>
          </a:p>
        </p:txBody>
      </p:sp>
      <p:sp>
        <p:nvSpPr>
          <p:cNvPr id="40966" name="Line 6"/>
          <p:cNvSpPr>
            <a:spLocks noChangeShapeType="1"/>
          </p:cNvSpPr>
          <p:nvPr/>
        </p:nvSpPr>
        <p:spPr bwMode="auto">
          <a:xfrm flipH="1">
            <a:off x="304800" y="1524000"/>
            <a:ext cx="0" cy="857250"/>
          </a:xfrm>
          <a:prstGeom prst="line">
            <a:avLst/>
          </a:prstGeom>
          <a:noFill/>
          <a:ln w="57150">
            <a:solidFill>
              <a:srgbClr val="FF3300"/>
            </a:solidFill>
            <a:round/>
            <a:headEnd/>
            <a:tailEnd/>
          </a:ln>
          <a:effectLst/>
        </p:spPr>
        <p:txBody>
          <a:bodyPr/>
          <a:lstStyle/>
          <a:p>
            <a:endParaRPr lang="en-US"/>
          </a:p>
        </p:txBody>
      </p:sp>
      <p:sp>
        <p:nvSpPr>
          <p:cNvPr id="40977" name="Freeform 17"/>
          <p:cNvSpPr>
            <a:spLocks/>
          </p:cNvSpPr>
          <p:nvPr/>
        </p:nvSpPr>
        <p:spPr bwMode="auto">
          <a:xfrm>
            <a:off x="1549400" y="3937000"/>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78" name="Freeform 18"/>
          <p:cNvSpPr>
            <a:spLocks/>
          </p:cNvSpPr>
          <p:nvPr/>
        </p:nvSpPr>
        <p:spPr bwMode="auto">
          <a:xfrm>
            <a:off x="3043238" y="3911600"/>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79" name="Freeform 19"/>
          <p:cNvSpPr>
            <a:spLocks/>
          </p:cNvSpPr>
          <p:nvPr/>
        </p:nvSpPr>
        <p:spPr bwMode="auto">
          <a:xfrm>
            <a:off x="4457700" y="3937000"/>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80" name="Freeform 20"/>
          <p:cNvSpPr>
            <a:spLocks/>
          </p:cNvSpPr>
          <p:nvPr/>
        </p:nvSpPr>
        <p:spPr bwMode="auto">
          <a:xfrm>
            <a:off x="5967413" y="3930650"/>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83" name="Freeform 23"/>
          <p:cNvSpPr>
            <a:spLocks/>
          </p:cNvSpPr>
          <p:nvPr/>
        </p:nvSpPr>
        <p:spPr bwMode="auto">
          <a:xfrm rot="-1831783">
            <a:off x="1317625" y="3489325"/>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84" name="Freeform 24"/>
          <p:cNvSpPr>
            <a:spLocks/>
          </p:cNvSpPr>
          <p:nvPr/>
        </p:nvSpPr>
        <p:spPr bwMode="auto">
          <a:xfrm rot="-1831783">
            <a:off x="2811463" y="3463925"/>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85" name="Freeform 25"/>
          <p:cNvSpPr>
            <a:spLocks/>
          </p:cNvSpPr>
          <p:nvPr/>
        </p:nvSpPr>
        <p:spPr bwMode="auto">
          <a:xfrm rot="-1831783">
            <a:off x="4225925" y="3489325"/>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86" name="Freeform 26"/>
          <p:cNvSpPr>
            <a:spLocks/>
          </p:cNvSpPr>
          <p:nvPr/>
        </p:nvSpPr>
        <p:spPr bwMode="auto">
          <a:xfrm rot="-1831783">
            <a:off x="5735638" y="3482975"/>
            <a:ext cx="2082800" cy="406400"/>
          </a:xfrm>
          <a:custGeom>
            <a:avLst/>
            <a:gdLst/>
            <a:ahLst/>
            <a:cxnLst>
              <a:cxn ang="0">
                <a:pos x="80" y="256"/>
              </a:cxn>
              <a:cxn ang="0">
                <a:pos x="176" y="112"/>
              </a:cxn>
              <a:cxn ang="0">
                <a:pos x="1136" y="16"/>
              </a:cxn>
              <a:cxn ang="0">
                <a:pos x="1232" y="16"/>
              </a:cxn>
            </a:cxnLst>
            <a:rect l="0" t="0" r="r" b="b"/>
            <a:pathLst>
              <a:path w="1312" h="256">
                <a:moveTo>
                  <a:pt x="80" y="256"/>
                </a:moveTo>
                <a:cubicBezTo>
                  <a:pt x="40" y="204"/>
                  <a:pt x="0" y="152"/>
                  <a:pt x="176" y="112"/>
                </a:cubicBezTo>
                <a:cubicBezTo>
                  <a:pt x="352" y="72"/>
                  <a:pt x="960" y="32"/>
                  <a:pt x="1136" y="16"/>
                </a:cubicBezTo>
                <a:cubicBezTo>
                  <a:pt x="1312" y="0"/>
                  <a:pt x="1272" y="8"/>
                  <a:pt x="1232" y="16"/>
                </a:cubicBezTo>
              </a:path>
            </a:pathLst>
          </a:custGeom>
          <a:noFill/>
          <a:ln w="38100" cmpd="sng">
            <a:solidFill>
              <a:schemeClr val="folHlink"/>
            </a:solidFill>
            <a:round/>
            <a:headEnd/>
            <a:tailEnd/>
          </a:ln>
          <a:effectLst/>
        </p:spPr>
        <p:txBody>
          <a:bodyPr/>
          <a:lstStyle/>
          <a:p>
            <a:endParaRPr lang="en-US"/>
          </a:p>
        </p:txBody>
      </p:sp>
      <p:sp>
        <p:nvSpPr>
          <p:cNvPr id="40988" name="AutoShape 28"/>
          <p:cNvSpPr>
            <a:spLocks noChangeArrowheads="1"/>
          </p:cNvSpPr>
          <p:nvPr/>
        </p:nvSpPr>
        <p:spPr bwMode="auto">
          <a:xfrm>
            <a:off x="1676400" y="3429000"/>
            <a:ext cx="5867400" cy="914400"/>
          </a:xfrm>
          <a:prstGeom prst="roundRect">
            <a:avLst>
              <a:gd name="adj" fmla="val 16667"/>
            </a:avLst>
          </a:prstGeom>
          <a:gradFill rotWithShape="1">
            <a:gsLst>
              <a:gs pos="0">
                <a:schemeClr val="tx2">
                  <a:alpha val="17000"/>
                </a:schemeClr>
              </a:gs>
              <a:gs pos="100000">
                <a:schemeClr val="tx2">
                  <a:gamma/>
                  <a:shade val="46275"/>
                  <a:invGamma/>
                </a:schemeClr>
              </a:gs>
            </a:gsLst>
            <a:lin ang="5400000" scaled="1"/>
          </a:gradFill>
          <a:ln w="9525">
            <a:no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500"/>
                                        <p:tgtEl>
                                          <p:spTgt spid="40966"/>
                                        </p:tgtEl>
                                      </p:cBhvr>
                                    </p:animEffect>
                                    <p:set>
                                      <p:cBhvr>
                                        <p:cTn id="7" dur="1" fill="hold">
                                          <p:stCondLst>
                                            <p:cond delay="499"/>
                                          </p:stCondLst>
                                        </p:cTn>
                                        <p:tgtEl>
                                          <p:spTgt spid="4096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1" fill="hold" grpId="0" nodeType="clickEffect">
                                  <p:stCondLst>
                                    <p:cond delay="0"/>
                                  </p:stCondLst>
                                  <p:childTnLst>
                                    <p:animEffect transition="out" filter="wipe(up)">
                                      <p:cBhvr>
                                        <p:cTn id="11" dur="500"/>
                                        <p:tgtEl>
                                          <p:spTgt spid="40980"/>
                                        </p:tgtEl>
                                      </p:cBhvr>
                                    </p:animEffect>
                                    <p:set>
                                      <p:cBhvr>
                                        <p:cTn id="12" dur="1" fill="hold">
                                          <p:stCondLst>
                                            <p:cond delay="499"/>
                                          </p:stCondLst>
                                        </p:cTn>
                                        <p:tgtEl>
                                          <p:spTgt spid="40980"/>
                                        </p:tgtEl>
                                        <p:attrNameLst>
                                          <p:attrName>style.visibility</p:attrName>
                                        </p:attrNameLst>
                                      </p:cBhvr>
                                      <p:to>
                                        <p:strVal val="hidden"/>
                                      </p:to>
                                    </p:set>
                                  </p:childTnLst>
                                </p:cTn>
                              </p:par>
                              <p:par>
                                <p:cTn id="13" presetID="22" presetClass="exit" presetSubtype="1" fill="hold" grpId="0" nodeType="withEffect">
                                  <p:stCondLst>
                                    <p:cond delay="0"/>
                                  </p:stCondLst>
                                  <p:childTnLst>
                                    <p:animEffect transition="out" filter="wipe(up)">
                                      <p:cBhvr>
                                        <p:cTn id="14" dur="500"/>
                                        <p:tgtEl>
                                          <p:spTgt spid="40979"/>
                                        </p:tgtEl>
                                      </p:cBhvr>
                                    </p:animEffect>
                                    <p:set>
                                      <p:cBhvr>
                                        <p:cTn id="15" dur="1" fill="hold">
                                          <p:stCondLst>
                                            <p:cond delay="499"/>
                                          </p:stCondLst>
                                        </p:cTn>
                                        <p:tgtEl>
                                          <p:spTgt spid="40979"/>
                                        </p:tgtEl>
                                        <p:attrNameLst>
                                          <p:attrName>style.visibility</p:attrName>
                                        </p:attrNameLst>
                                      </p:cBhvr>
                                      <p:to>
                                        <p:strVal val="hidden"/>
                                      </p:to>
                                    </p:set>
                                  </p:childTnLst>
                                </p:cTn>
                              </p:par>
                              <p:par>
                                <p:cTn id="16" presetID="22" presetClass="exit" presetSubtype="1" fill="hold" grpId="0" nodeType="withEffect">
                                  <p:stCondLst>
                                    <p:cond delay="0"/>
                                  </p:stCondLst>
                                  <p:childTnLst>
                                    <p:animEffect transition="out" filter="wipe(up)">
                                      <p:cBhvr>
                                        <p:cTn id="17" dur="500"/>
                                        <p:tgtEl>
                                          <p:spTgt spid="40978"/>
                                        </p:tgtEl>
                                      </p:cBhvr>
                                    </p:animEffect>
                                    <p:set>
                                      <p:cBhvr>
                                        <p:cTn id="18" dur="1" fill="hold">
                                          <p:stCondLst>
                                            <p:cond delay="499"/>
                                          </p:stCondLst>
                                        </p:cTn>
                                        <p:tgtEl>
                                          <p:spTgt spid="40978"/>
                                        </p:tgtEl>
                                        <p:attrNameLst>
                                          <p:attrName>style.visibility</p:attrName>
                                        </p:attrNameLst>
                                      </p:cBhvr>
                                      <p:to>
                                        <p:strVal val="hidden"/>
                                      </p:to>
                                    </p:set>
                                  </p:childTnLst>
                                </p:cTn>
                              </p:par>
                              <p:par>
                                <p:cTn id="19" presetID="22" presetClass="exit" presetSubtype="1" fill="hold" grpId="0" nodeType="withEffect">
                                  <p:stCondLst>
                                    <p:cond delay="0"/>
                                  </p:stCondLst>
                                  <p:childTnLst>
                                    <p:animEffect transition="out" filter="wipe(up)">
                                      <p:cBhvr>
                                        <p:cTn id="20" dur="500"/>
                                        <p:tgtEl>
                                          <p:spTgt spid="40977"/>
                                        </p:tgtEl>
                                      </p:cBhvr>
                                    </p:animEffect>
                                    <p:set>
                                      <p:cBhvr>
                                        <p:cTn id="21" dur="1" fill="hold">
                                          <p:stCondLst>
                                            <p:cond delay="499"/>
                                          </p:stCondLst>
                                        </p:cTn>
                                        <p:tgtEl>
                                          <p:spTgt spid="40977"/>
                                        </p:tgtEl>
                                        <p:attrNameLst>
                                          <p:attrName>style.visibility</p:attrName>
                                        </p:attrNameLst>
                                      </p:cBhvr>
                                      <p:to>
                                        <p:strVal val="hidden"/>
                                      </p:to>
                                    </p:set>
                                  </p:childTnLst>
                                </p:cTn>
                              </p:par>
                              <p:par>
                                <p:cTn id="22" presetID="22" presetClass="entr" presetSubtype="4" fill="hold" grpId="0" nodeType="withEffect">
                                  <p:stCondLst>
                                    <p:cond delay="0"/>
                                  </p:stCondLst>
                                  <p:childTnLst>
                                    <p:set>
                                      <p:cBhvr>
                                        <p:cTn id="23" dur="1" fill="hold">
                                          <p:stCondLst>
                                            <p:cond delay="0"/>
                                          </p:stCondLst>
                                        </p:cTn>
                                        <p:tgtEl>
                                          <p:spTgt spid="40986"/>
                                        </p:tgtEl>
                                        <p:attrNameLst>
                                          <p:attrName>style.visibility</p:attrName>
                                        </p:attrNameLst>
                                      </p:cBhvr>
                                      <p:to>
                                        <p:strVal val="visible"/>
                                      </p:to>
                                    </p:set>
                                    <p:animEffect transition="in" filter="wipe(down)">
                                      <p:cBhvr>
                                        <p:cTn id="24" dur="500"/>
                                        <p:tgtEl>
                                          <p:spTgt spid="4098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0985"/>
                                        </p:tgtEl>
                                        <p:attrNameLst>
                                          <p:attrName>style.visibility</p:attrName>
                                        </p:attrNameLst>
                                      </p:cBhvr>
                                      <p:to>
                                        <p:strVal val="visible"/>
                                      </p:to>
                                    </p:set>
                                    <p:animEffect transition="in" filter="wipe(down)">
                                      <p:cBhvr>
                                        <p:cTn id="27" dur="500"/>
                                        <p:tgtEl>
                                          <p:spTgt spid="40985"/>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0984"/>
                                        </p:tgtEl>
                                        <p:attrNameLst>
                                          <p:attrName>style.visibility</p:attrName>
                                        </p:attrNameLst>
                                      </p:cBhvr>
                                      <p:to>
                                        <p:strVal val="visible"/>
                                      </p:to>
                                    </p:set>
                                    <p:animEffect transition="in" filter="wipe(down)">
                                      <p:cBhvr>
                                        <p:cTn id="30" dur="500"/>
                                        <p:tgtEl>
                                          <p:spTgt spid="4098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0983"/>
                                        </p:tgtEl>
                                        <p:attrNameLst>
                                          <p:attrName>style.visibility</p:attrName>
                                        </p:attrNameLst>
                                      </p:cBhvr>
                                      <p:to>
                                        <p:strVal val="visible"/>
                                      </p:to>
                                    </p:set>
                                    <p:animEffect transition="in" filter="wipe(down)">
                                      <p:cBhvr>
                                        <p:cTn id="33" dur="500"/>
                                        <p:tgtEl>
                                          <p:spTgt spid="40983"/>
                                        </p:tgtEl>
                                      </p:cBhvr>
                                    </p:animEffect>
                                  </p:childTnLst>
                                </p:cTn>
                              </p:par>
                            </p:childTnLst>
                          </p:cTn>
                        </p:par>
                        <p:par>
                          <p:cTn id="34" fill="hold">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40988"/>
                                        </p:tgtEl>
                                        <p:attrNameLst>
                                          <p:attrName>style.visibility</p:attrName>
                                        </p:attrNameLst>
                                      </p:cBhvr>
                                      <p:to>
                                        <p:strVal val="visible"/>
                                      </p:to>
                                    </p:set>
                                    <p:animEffect transition="in" filter="slide(fromBottom)">
                                      <p:cBhvr>
                                        <p:cTn id="37" dur="500"/>
                                        <p:tgtEl>
                                          <p:spTgt spid="40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P spid="40977" grpId="0" animBg="1"/>
      <p:bldP spid="40978" grpId="0" animBg="1"/>
      <p:bldP spid="40979" grpId="0" animBg="1"/>
      <p:bldP spid="40980" grpId="0" animBg="1"/>
      <p:bldP spid="40983" grpId="0" animBg="1"/>
      <p:bldP spid="40984" grpId="0" animBg="1"/>
      <p:bldP spid="40985" grpId="0" animBg="1"/>
      <p:bldP spid="40986" grpId="0" animBg="1"/>
      <p:bldP spid="409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GB"/>
              <a:t>Glossary</a:t>
            </a:r>
            <a:endParaRPr lang="en-US"/>
          </a:p>
        </p:txBody>
      </p:sp>
      <p:sp>
        <p:nvSpPr>
          <p:cNvPr id="10243" name="Rectangle 3"/>
          <p:cNvSpPr>
            <a:spLocks noGrp="1" noChangeArrowheads="1"/>
          </p:cNvSpPr>
          <p:nvPr>
            <p:ph type="body" idx="1"/>
          </p:nvPr>
        </p:nvSpPr>
        <p:spPr/>
        <p:txBody>
          <a:bodyPr/>
          <a:lstStyle/>
          <a:p>
            <a:r>
              <a:rPr lang="en-GB"/>
              <a:t>Maintain – keep up.</a:t>
            </a:r>
          </a:p>
          <a:p>
            <a:r>
              <a:rPr lang="en-GB"/>
              <a:t>Constant – the same.</a:t>
            </a:r>
          </a:p>
          <a:p>
            <a:r>
              <a:rPr lang="en-GB"/>
              <a:t>Internal – inside the body.</a:t>
            </a:r>
          </a:p>
          <a:p>
            <a:r>
              <a:rPr lang="en-GB"/>
              <a:t>Environment – surroundings of the body.</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Game on homeostasis</a:t>
            </a:r>
            <a:endParaRPr lang="en-IN" dirty="0"/>
          </a:p>
        </p:txBody>
      </p:sp>
      <p:sp>
        <p:nvSpPr>
          <p:cNvPr id="6" name="Content Placeholder 5"/>
          <p:cNvSpPr>
            <a:spLocks noGrp="1"/>
          </p:cNvSpPr>
          <p:nvPr>
            <p:ph idx="1"/>
          </p:nvPr>
        </p:nvSpPr>
        <p:spPr>
          <a:xfrm>
            <a:off x="457200" y="1600200"/>
            <a:ext cx="8229600" cy="3859518"/>
          </a:xfrm>
          <a:prstGeom prst="rect">
            <a:avLst/>
          </a:prstGeom>
        </p:spPr>
        <p:txBody>
          <a:bodyPr>
            <a:spAutoFit/>
          </a:bodyPr>
          <a:lstStyle/>
          <a:p>
            <a:r>
              <a:rPr lang="en-US" sz="3600" u="sng" dirty="0">
                <a:hlinkClick r:id="rId2"/>
              </a:rPr>
              <a:t>http://www.teachersdomain.org/asset/tdc02_int_bodycontrol</a:t>
            </a:r>
            <a:r>
              <a:rPr lang="en-US" sz="3600" u="sng" dirty="0" smtClean="0">
                <a:hlinkClick r:id="rId2"/>
              </a:rPr>
              <a:t>/</a:t>
            </a:r>
            <a:endParaRPr lang="en-US" sz="3600" u="sng" dirty="0" smtClean="0"/>
          </a:p>
          <a:p>
            <a:endParaRPr lang="en-US" sz="3600" u="sng" dirty="0"/>
          </a:p>
          <a:p>
            <a:endParaRPr lang="en-US" sz="3600" u="sng" dirty="0" smtClean="0"/>
          </a:p>
          <a:p>
            <a:endParaRPr lang="en-US" sz="3600" u="sng" dirty="0"/>
          </a:p>
          <a:p>
            <a:r>
              <a:rPr lang="en-US" sz="3600" dirty="0" smtClean="0"/>
              <a:t>Read the instructions carefully !!!!</a:t>
            </a:r>
            <a:endParaRPr lang="en-IN" sz="3600" dirty="0"/>
          </a:p>
        </p:txBody>
      </p:sp>
    </p:spTree>
    <p:extLst>
      <p:ext uri="{BB962C8B-B14F-4D97-AF65-F5344CB8AC3E}">
        <p14:creationId xmlns:p14="http://schemas.microsoft.com/office/powerpoint/2010/main" xmlns="" val="232276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GB"/>
              <a:t>Controlling Glucose levels</a:t>
            </a:r>
            <a:endParaRPr lang="en-US"/>
          </a:p>
        </p:txBody>
      </p:sp>
      <p:sp>
        <p:nvSpPr>
          <p:cNvPr id="38915" name="Rectangle 3"/>
          <p:cNvSpPr>
            <a:spLocks noGrp="1" noChangeArrowheads="1"/>
          </p:cNvSpPr>
          <p:nvPr>
            <p:ph type="body" idx="1"/>
          </p:nvPr>
        </p:nvSpPr>
        <p:spPr/>
        <p:txBody>
          <a:bodyPr/>
          <a:lstStyle/>
          <a:p>
            <a:pPr>
              <a:lnSpc>
                <a:spcPct val="90000"/>
              </a:lnSpc>
            </a:pPr>
            <a:r>
              <a:rPr lang="en-GB"/>
              <a:t>Your cells also need an exact level of glucose in the blood.  </a:t>
            </a:r>
          </a:p>
          <a:p>
            <a:pPr>
              <a:lnSpc>
                <a:spcPct val="90000"/>
              </a:lnSpc>
            </a:pPr>
            <a:r>
              <a:rPr lang="en-GB"/>
              <a:t>Excess glucose gets turned into glycogen in the liver</a:t>
            </a:r>
          </a:p>
          <a:p>
            <a:pPr>
              <a:lnSpc>
                <a:spcPct val="90000"/>
              </a:lnSpc>
            </a:pPr>
            <a:r>
              <a:rPr lang="en-GB"/>
              <a:t>This is regulated by 2 hormones (chemicals) from the </a:t>
            </a:r>
            <a:r>
              <a:rPr lang="en-GB" b="1" u="sng"/>
              <a:t>pancreas</a:t>
            </a:r>
            <a:r>
              <a:rPr lang="en-GB"/>
              <a:t> called:</a:t>
            </a:r>
          </a:p>
          <a:p>
            <a:pPr algn="ctr">
              <a:lnSpc>
                <a:spcPct val="90000"/>
              </a:lnSpc>
              <a:buFont typeface="Wingdings" pitchFamily="2" charset="2"/>
              <a:buNone/>
            </a:pPr>
            <a:r>
              <a:rPr lang="en-GB" sz="4800" b="1">
                <a:solidFill>
                  <a:schemeClr val="hlink"/>
                </a:solidFill>
              </a:rPr>
              <a:t>Insulin</a:t>
            </a:r>
          </a:p>
          <a:p>
            <a:pPr algn="ctr">
              <a:lnSpc>
                <a:spcPct val="90000"/>
              </a:lnSpc>
              <a:buFont typeface="Wingdings" pitchFamily="2" charset="2"/>
              <a:buNone/>
            </a:pPr>
            <a:r>
              <a:rPr lang="en-GB" sz="4800" b="1">
                <a:solidFill>
                  <a:schemeClr val="hlink"/>
                </a:solidFill>
              </a:rPr>
              <a:t>Glucagon</a:t>
            </a:r>
            <a:endParaRPr lang="en-US" sz="4800" b="1">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89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 calcmode="lin" valueType="num">
                                      <p:cBhvr>
                                        <p:cTn id="14"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89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89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8915">
                                            <p:txEl>
                                              <p:pRg st="1" end="1"/>
                                            </p:txEl>
                                          </p:spTgt>
                                        </p:tgtEl>
                                        <p:attrNameLst>
                                          <p:attrName>style.visibility</p:attrName>
                                        </p:attrNameLst>
                                      </p:cBhvr>
                                      <p:to>
                                        <p:strVal val="visible"/>
                                      </p:to>
                                    </p:set>
                                    <p:anim calcmode="lin" valueType="num">
                                      <p:cBhvr>
                                        <p:cTn id="21"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891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891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8915">
                                            <p:txEl>
                                              <p:pRg st="2" end="2"/>
                                            </p:txEl>
                                          </p:spTgt>
                                        </p:tgtEl>
                                        <p:attrNameLst>
                                          <p:attrName>style.visibility</p:attrName>
                                        </p:attrNameLst>
                                      </p:cBhvr>
                                      <p:to>
                                        <p:strVal val="visible"/>
                                      </p:to>
                                    </p:set>
                                    <p:anim calcmode="lin" valueType="num">
                                      <p:cBhvr>
                                        <p:cTn id="28"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891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891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8915">
                                            <p:txEl>
                                              <p:pRg st="3" end="3"/>
                                            </p:txEl>
                                          </p:spTgt>
                                        </p:tgtEl>
                                        <p:attrNameLst>
                                          <p:attrName>style.visibility</p:attrName>
                                        </p:attrNameLst>
                                      </p:cBhvr>
                                      <p:to>
                                        <p:strVal val="visible"/>
                                      </p:to>
                                    </p:set>
                                    <p:anim calcmode="lin" valueType="num">
                                      <p:cBhvr>
                                        <p:cTn id="35"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891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891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8915">
                                            <p:txEl>
                                              <p:pRg st="4" end="4"/>
                                            </p:txEl>
                                          </p:spTgt>
                                        </p:tgtEl>
                                        <p:attrNameLst>
                                          <p:attrName>style.visibility</p:attrName>
                                        </p:attrNameLst>
                                      </p:cBhvr>
                                      <p:to>
                                        <p:strVal val="visible"/>
                                      </p:to>
                                    </p:set>
                                    <p:anim calcmode="lin" valueType="num">
                                      <p:cBhvr>
                                        <p:cTn id="42"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891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Freeform 5"/>
          <p:cNvSpPr>
            <a:spLocks/>
          </p:cNvSpPr>
          <p:nvPr/>
        </p:nvSpPr>
        <p:spPr bwMode="auto">
          <a:xfrm>
            <a:off x="571500" y="736600"/>
            <a:ext cx="6261100" cy="2717800"/>
          </a:xfrm>
          <a:custGeom>
            <a:avLst/>
            <a:gdLst/>
            <a:ahLst/>
            <a:cxnLst>
              <a:cxn ang="0">
                <a:pos x="72" y="784"/>
              </a:cxn>
              <a:cxn ang="0">
                <a:pos x="120" y="256"/>
              </a:cxn>
              <a:cxn ang="0">
                <a:pos x="504" y="64"/>
              </a:cxn>
              <a:cxn ang="0">
                <a:pos x="1368" y="16"/>
              </a:cxn>
              <a:cxn ang="0">
                <a:pos x="2712" y="64"/>
              </a:cxn>
              <a:cxn ang="0">
                <a:pos x="3720" y="400"/>
              </a:cxn>
              <a:cxn ang="0">
                <a:pos x="3816" y="1168"/>
              </a:cxn>
              <a:cxn ang="0">
                <a:pos x="2952" y="1264"/>
              </a:cxn>
              <a:cxn ang="0">
                <a:pos x="1752" y="1024"/>
              </a:cxn>
              <a:cxn ang="0">
                <a:pos x="792" y="1456"/>
              </a:cxn>
              <a:cxn ang="0">
                <a:pos x="120" y="1600"/>
              </a:cxn>
              <a:cxn ang="0">
                <a:pos x="72" y="784"/>
              </a:cxn>
            </a:cxnLst>
            <a:rect l="0" t="0" r="r" b="b"/>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a:effectLst/>
        </p:spPr>
        <p:txBody>
          <a:bodyPr/>
          <a:lstStyle/>
          <a:p>
            <a:endParaRPr lang="en-US"/>
          </a:p>
        </p:txBody>
      </p:sp>
      <p:sp>
        <p:nvSpPr>
          <p:cNvPr id="41997" name="Line 13"/>
          <p:cNvSpPr>
            <a:spLocks noChangeShapeType="1"/>
          </p:cNvSpPr>
          <p:nvPr/>
        </p:nvSpPr>
        <p:spPr bwMode="auto">
          <a:xfrm>
            <a:off x="1828800" y="1524000"/>
            <a:ext cx="914400" cy="0"/>
          </a:xfrm>
          <a:prstGeom prst="line">
            <a:avLst/>
          </a:prstGeom>
          <a:noFill/>
          <a:ln w="9525">
            <a:solidFill>
              <a:schemeClr val="tx1"/>
            </a:solidFill>
            <a:round/>
            <a:headEnd/>
            <a:tailEnd/>
          </a:ln>
          <a:effectLst/>
        </p:spPr>
        <p:txBody>
          <a:bodyPr/>
          <a:lstStyle/>
          <a:p>
            <a:endParaRPr lang="en-US"/>
          </a:p>
        </p:txBody>
      </p:sp>
      <p:sp>
        <p:nvSpPr>
          <p:cNvPr id="41990" name="Oval 6"/>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991" name="Oval 7"/>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992" name="Oval 8"/>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993" name="Oval 9"/>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998" name="AutoShape 14"/>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a:effectLst/>
        </p:spPr>
        <p:txBody>
          <a:bodyPr wrap="none" anchor="ctr"/>
          <a:lstStyle/>
          <a:p>
            <a:endParaRPr lang="en-US"/>
          </a:p>
        </p:txBody>
      </p:sp>
      <p:sp>
        <p:nvSpPr>
          <p:cNvPr id="41999" name="Oval 15"/>
          <p:cNvSpPr>
            <a:spLocks noChangeArrowheads="1"/>
          </p:cNvSpPr>
          <p:nvPr/>
        </p:nvSpPr>
        <p:spPr bwMode="auto">
          <a:xfrm>
            <a:off x="5181600" y="518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00" name="Oval 16"/>
          <p:cNvSpPr>
            <a:spLocks noChangeArrowheads="1"/>
          </p:cNvSpPr>
          <p:nvPr/>
        </p:nvSpPr>
        <p:spPr bwMode="auto">
          <a:xfrm>
            <a:off x="38100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01" name="Oval 17"/>
          <p:cNvSpPr>
            <a:spLocks noChangeArrowheads="1"/>
          </p:cNvSpPr>
          <p:nvPr/>
        </p:nvSpPr>
        <p:spPr bwMode="auto">
          <a:xfrm>
            <a:off x="27432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04" name="Oval 20"/>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05" name="Text Box 21"/>
          <p:cNvSpPr txBox="1">
            <a:spLocks noChangeArrowheads="1"/>
          </p:cNvSpPr>
          <p:nvPr/>
        </p:nvSpPr>
        <p:spPr bwMode="auto">
          <a:xfrm>
            <a:off x="6400800" y="1295400"/>
            <a:ext cx="2590800" cy="2654300"/>
          </a:xfrm>
          <a:prstGeom prst="rect">
            <a:avLst/>
          </a:prstGeom>
          <a:noFill/>
          <a:ln w="9525">
            <a:noFill/>
            <a:miter lim="800000"/>
            <a:headEnd/>
            <a:tailEnd/>
          </a:ln>
          <a:effectLst/>
        </p:spPr>
        <p:txBody>
          <a:bodyPr>
            <a:spAutoFit/>
          </a:bodyPr>
          <a:lstStyle/>
          <a:p>
            <a:pPr>
              <a:spcBef>
                <a:spcPct val="50000"/>
              </a:spcBef>
            </a:pPr>
            <a:r>
              <a:rPr lang="en-GB" sz="2800"/>
              <a:t>If there is too much glucose in the blood, Insulin converts some of it to glycogen</a:t>
            </a:r>
            <a:endParaRPr lang="en-US" sz="2800"/>
          </a:p>
        </p:txBody>
      </p:sp>
      <p:grpSp>
        <p:nvGrpSpPr>
          <p:cNvPr id="42020" name="Group 36"/>
          <p:cNvGrpSpPr>
            <a:grpSpLocks/>
          </p:cNvGrpSpPr>
          <p:nvPr/>
        </p:nvGrpSpPr>
        <p:grpSpPr bwMode="auto">
          <a:xfrm>
            <a:off x="1905000" y="5029200"/>
            <a:ext cx="4038600" cy="533400"/>
            <a:chOff x="1200" y="3168"/>
            <a:chExt cx="2544" cy="336"/>
          </a:xfrm>
        </p:grpSpPr>
        <p:sp>
          <p:nvSpPr>
            <p:cNvPr id="42002" name="Oval 18"/>
            <p:cNvSpPr>
              <a:spLocks noChangeArrowheads="1"/>
            </p:cNvSpPr>
            <p:nvPr/>
          </p:nvSpPr>
          <p:spPr bwMode="auto">
            <a:xfrm>
              <a:off x="1200" y="3168"/>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03" name="Oval 19"/>
            <p:cNvSpPr>
              <a:spLocks noChangeArrowheads="1"/>
            </p:cNvSpPr>
            <p:nvPr/>
          </p:nvSpPr>
          <p:spPr bwMode="auto">
            <a:xfrm>
              <a:off x="3600" y="32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06" name="Oval 22"/>
            <p:cNvSpPr>
              <a:spLocks noChangeArrowheads="1"/>
            </p:cNvSpPr>
            <p:nvPr/>
          </p:nvSpPr>
          <p:spPr bwMode="auto">
            <a:xfrm>
              <a:off x="2736" y="32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07" name="Oval 23"/>
            <p:cNvSpPr>
              <a:spLocks noChangeArrowheads="1"/>
            </p:cNvSpPr>
            <p:nvPr/>
          </p:nvSpPr>
          <p:spPr bwMode="auto">
            <a:xfrm>
              <a:off x="2064" y="3312"/>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42008" name="Text Box 24"/>
          <p:cNvSpPr txBox="1">
            <a:spLocks noChangeArrowheads="1"/>
          </p:cNvSpPr>
          <p:nvPr/>
        </p:nvSpPr>
        <p:spPr bwMode="auto">
          <a:xfrm>
            <a:off x="1524000" y="838200"/>
            <a:ext cx="1981200" cy="457200"/>
          </a:xfrm>
          <a:prstGeom prst="rect">
            <a:avLst/>
          </a:prstGeom>
          <a:noFill/>
          <a:ln w="9525">
            <a:noFill/>
            <a:miter lim="800000"/>
            <a:headEnd/>
            <a:tailEnd/>
          </a:ln>
          <a:effectLst/>
        </p:spPr>
        <p:txBody>
          <a:bodyPr>
            <a:spAutoFit/>
          </a:bodyPr>
          <a:lstStyle/>
          <a:p>
            <a:pPr>
              <a:spcBef>
                <a:spcPct val="50000"/>
              </a:spcBef>
            </a:pPr>
            <a:r>
              <a:rPr lang="en-GB" sz="2400" b="1">
                <a:solidFill>
                  <a:schemeClr val="folHlink"/>
                </a:solidFill>
              </a:rPr>
              <a:t>Glycogen</a:t>
            </a:r>
            <a:endParaRPr lang="en-US" sz="2400" b="1">
              <a:solidFill>
                <a:schemeClr val="folHlink"/>
              </a:solidFill>
            </a:endParaRPr>
          </a:p>
        </p:txBody>
      </p:sp>
      <p:sp>
        <p:nvSpPr>
          <p:cNvPr id="42009" name="AutoShape 25"/>
          <p:cNvSpPr>
            <a:spLocks noChangeArrowheads="1"/>
          </p:cNvSpPr>
          <p:nvPr/>
        </p:nvSpPr>
        <p:spPr bwMode="auto">
          <a:xfrm rot="-5976834">
            <a:off x="2497931" y="2653507"/>
            <a:ext cx="3179763" cy="1219200"/>
          </a:xfrm>
          <a:prstGeom prst="curvedUpArrow">
            <a:avLst>
              <a:gd name="adj1" fmla="val 52161"/>
              <a:gd name="adj2" fmla="val 104323"/>
              <a:gd name="adj3" fmla="val 33333"/>
            </a:avLst>
          </a:prstGeom>
          <a:solidFill>
            <a:schemeClr val="hlink"/>
          </a:solidFill>
          <a:ln w="9525">
            <a:solidFill>
              <a:schemeClr val="tx1"/>
            </a:solidFill>
            <a:miter lim="800000"/>
            <a:headEnd/>
            <a:tailEnd/>
          </a:ln>
          <a:effectLst/>
        </p:spPr>
        <p:txBody>
          <a:bodyPr vert="eaVert" wrap="none" anchor="ctr"/>
          <a:lstStyle/>
          <a:p>
            <a:pPr algn="ctr"/>
            <a:r>
              <a:rPr lang="en-GB" sz="3200">
                <a:solidFill>
                  <a:schemeClr val="hlink"/>
                </a:solidFill>
              </a:rPr>
              <a:t>Insulin</a:t>
            </a:r>
            <a:endParaRPr lang="en-US" sz="3200">
              <a:solidFill>
                <a:schemeClr val="hlink"/>
              </a:solidFill>
            </a:endParaRPr>
          </a:p>
        </p:txBody>
      </p:sp>
      <p:grpSp>
        <p:nvGrpSpPr>
          <p:cNvPr id="42019" name="Group 35"/>
          <p:cNvGrpSpPr>
            <a:grpSpLocks/>
          </p:cNvGrpSpPr>
          <p:nvPr/>
        </p:nvGrpSpPr>
        <p:grpSpPr bwMode="auto">
          <a:xfrm>
            <a:off x="2971800" y="1371600"/>
            <a:ext cx="1447800" cy="304800"/>
            <a:chOff x="1872" y="864"/>
            <a:chExt cx="912" cy="192"/>
          </a:xfrm>
        </p:grpSpPr>
        <p:sp>
          <p:nvSpPr>
            <p:cNvPr id="42014" name="Line 30"/>
            <p:cNvSpPr>
              <a:spLocks noChangeShapeType="1"/>
            </p:cNvSpPr>
            <p:nvPr/>
          </p:nvSpPr>
          <p:spPr bwMode="auto">
            <a:xfrm>
              <a:off x="1872" y="960"/>
              <a:ext cx="768" cy="0"/>
            </a:xfrm>
            <a:prstGeom prst="line">
              <a:avLst/>
            </a:prstGeom>
            <a:noFill/>
            <a:ln w="9525">
              <a:solidFill>
                <a:schemeClr val="tx1"/>
              </a:solidFill>
              <a:round/>
              <a:headEnd/>
              <a:tailEnd/>
            </a:ln>
            <a:effectLst/>
          </p:spPr>
          <p:txBody>
            <a:bodyPr/>
            <a:lstStyle/>
            <a:p>
              <a:endParaRPr lang="en-US"/>
            </a:p>
          </p:txBody>
        </p:sp>
        <p:sp>
          <p:nvSpPr>
            <p:cNvPr id="42015" name="Oval 31"/>
            <p:cNvSpPr>
              <a:spLocks noChangeArrowheads="1"/>
            </p:cNvSpPr>
            <p:nvPr/>
          </p:nvSpPr>
          <p:spPr bwMode="auto">
            <a:xfrm>
              <a:off x="192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16" name="Oval 32"/>
            <p:cNvSpPr>
              <a:spLocks noChangeArrowheads="1"/>
            </p:cNvSpPr>
            <p:nvPr/>
          </p:nvSpPr>
          <p:spPr bwMode="auto">
            <a:xfrm>
              <a:off x="216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17" name="Oval 33"/>
            <p:cNvSpPr>
              <a:spLocks noChangeArrowheads="1"/>
            </p:cNvSpPr>
            <p:nvPr/>
          </p:nvSpPr>
          <p:spPr bwMode="auto">
            <a:xfrm>
              <a:off x="240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018" name="Oval 34"/>
            <p:cNvSpPr>
              <a:spLocks noChangeArrowheads="1"/>
            </p:cNvSpPr>
            <p:nvPr/>
          </p:nvSpPr>
          <p:spPr bwMode="auto">
            <a:xfrm>
              <a:off x="264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42021" name="Text Box 37"/>
          <p:cNvSpPr txBox="1">
            <a:spLocks noChangeArrowheads="1"/>
          </p:cNvSpPr>
          <p:nvPr/>
        </p:nvSpPr>
        <p:spPr bwMode="auto">
          <a:xfrm>
            <a:off x="2895600" y="5867400"/>
            <a:ext cx="3657600" cy="457200"/>
          </a:xfrm>
          <a:prstGeom prst="rect">
            <a:avLst/>
          </a:prstGeom>
          <a:noFill/>
          <a:ln w="9525">
            <a:noFill/>
            <a:miter lim="800000"/>
            <a:headEnd/>
            <a:tailEnd/>
          </a:ln>
          <a:effectLst/>
        </p:spPr>
        <p:txBody>
          <a:bodyPr>
            <a:spAutoFit/>
          </a:bodyPr>
          <a:lstStyle/>
          <a:p>
            <a:pPr>
              <a:spcBef>
                <a:spcPct val="50000"/>
              </a:spcBef>
            </a:pPr>
            <a:r>
              <a:rPr lang="en-GB" sz="2400" b="1">
                <a:solidFill>
                  <a:schemeClr val="folHlink"/>
                </a:solidFill>
              </a:rPr>
              <a:t>Glucose in the blood</a:t>
            </a:r>
            <a:endParaRPr 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42020"/>
                                        </p:tgtEl>
                                      </p:cBhvr>
                                    </p:animEffect>
                                    <p:set>
                                      <p:cBhvr>
                                        <p:cTn id="7" dur="1" fill="hold">
                                          <p:stCondLst>
                                            <p:cond delay="499"/>
                                          </p:stCondLst>
                                        </p:cTn>
                                        <p:tgtEl>
                                          <p:spTgt spid="4202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2009"/>
                                        </p:tgtEl>
                                        <p:attrNameLst>
                                          <p:attrName>style.visibility</p:attrName>
                                        </p:attrNameLst>
                                      </p:cBhvr>
                                      <p:to>
                                        <p:strVal val="visible"/>
                                      </p:to>
                                    </p:set>
                                    <p:animEffect transition="in" filter="wipe(down)">
                                      <p:cBhvr>
                                        <p:cTn id="12" dur="500"/>
                                        <p:tgtEl>
                                          <p:spTgt spid="420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2019"/>
                                        </p:tgtEl>
                                        <p:attrNameLst>
                                          <p:attrName>style.visibility</p:attrName>
                                        </p:attrNameLst>
                                      </p:cBhvr>
                                      <p:to>
                                        <p:strVal val="visible"/>
                                      </p:to>
                                    </p:set>
                                    <p:animEffect transition="in" filter="wipe(left)">
                                      <p:cBhvr>
                                        <p:cTn id="17" dur="1000"/>
                                        <p:tgtEl>
                                          <p:spTgt spid="42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reeform 2"/>
          <p:cNvSpPr>
            <a:spLocks/>
          </p:cNvSpPr>
          <p:nvPr/>
        </p:nvSpPr>
        <p:spPr bwMode="auto">
          <a:xfrm>
            <a:off x="571500" y="736600"/>
            <a:ext cx="6261100" cy="2717800"/>
          </a:xfrm>
          <a:custGeom>
            <a:avLst/>
            <a:gdLst/>
            <a:ahLst/>
            <a:cxnLst>
              <a:cxn ang="0">
                <a:pos x="72" y="784"/>
              </a:cxn>
              <a:cxn ang="0">
                <a:pos x="120" y="256"/>
              </a:cxn>
              <a:cxn ang="0">
                <a:pos x="504" y="64"/>
              </a:cxn>
              <a:cxn ang="0">
                <a:pos x="1368" y="16"/>
              </a:cxn>
              <a:cxn ang="0">
                <a:pos x="2712" y="64"/>
              </a:cxn>
              <a:cxn ang="0">
                <a:pos x="3720" y="400"/>
              </a:cxn>
              <a:cxn ang="0">
                <a:pos x="3816" y="1168"/>
              </a:cxn>
              <a:cxn ang="0">
                <a:pos x="2952" y="1264"/>
              </a:cxn>
              <a:cxn ang="0">
                <a:pos x="1752" y="1024"/>
              </a:cxn>
              <a:cxn ang="0">
                <a:pos x="792" y="1456"/>
              </a:cxn>
              <a:cxn ang="0">
                <a:pos x="120" y="1600"/>
              </a:cxn>
              <a:cxn ang="0">
                <a:pos x="72" y="784"/>
              </a:cxn>
            </a:cxnLst>
            <a:rect l="0" t="0" r="r" b="b"/>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a:effectLst/>
        </p:spPr>
        <p:txBody>
          <a:bodyPr/>
          <a:lstStyle/>
          <a:p>
            <a:endParaRPr lang="en-US"/>
          </a:p>
        </p:txBody>
      </p:sp>
      <p:sp>
        <p:nvSpPr>
          <p:cNvPr id="43011" name="Line 3"/>
          <p:cNvSpPr>
            <a:spLocks noChangeShapeType="1"/>
          </p:cNvSpPr>
          <p:nvPr/>
        </p:nvSpPr>
        <p:spPr bwMode="auto">
          <a:xfrm>
            <a:off x="1828800" y="1524000"/>
            <a:ext cx="914400" cy="0"/>
          </a:xfrm>
          <a:prstGeom prst="line">
            <a:avLst/>
          </a:prstGeom>
          <a:noFill/>
          <a:ln w="9525">
            <a:solidFill>
              <a:schemeClr val="tx1"/>
            </a:solidFill>
            <a:round/>
            <a:headEnd/>
            <a:tailEnd/>
          </a:ln>
          <a:effectLst/>
        </p:spPr>
        <p:txBody>
          <a:bodyPr/>
          <a:lstStyle/>
          <a:p>
            <a:endParaRPr lang="en-US"/>
          </a:p>
        </p:txBody>
      </p:sp>
      <p:sp>
        <p:nvSpPr>
          <p:cNvPr id="43012" name="Oval 4"/>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3" name="Oval 5"/>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4" name="Oval 6"/>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5" name="Oval 7"/>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6" name="AutoShape 8"/>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a:effectLst/>
        </p:spPr>
        <p:txBody>
          <a:bodyPr wrap="none" anchor="ctr"/>
          <a:lstStyle/>
          <a:p>
            <a:endParaRPr lang="en-US"/>
          </a:p>
        </p:txBody>
      </p:sp>
      <p:sp>
        <p:nvSpPr>
          <p:cNvPr id="43020" name="Oval 12"/>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21" name="Text Box 13"/>
          <p:cNvSpPr txBox="1">
            <a:spLocks noChangeArrowheads="1"/>
          </p:cNvSpPr>
          <p:nvPr/>
        </p:nvSpPr>
        <p:spPr bwMode="auto">
          <a:xfrm>
            <a:off x="6553200" y="1295400"/>
            <a:ext cx="2590800" cy="3081338"/>
          </a:xfrm>
          <a:prstGeom prst="rect">
            <a:avLst/>
          </a:prstGeom>
          <a:noFill/>
          <a:ln w="9525">
            <a:noFill/>
            <a:miter lim="800000"/>
            <a:headEnd/>
            <a:tailEnd/>
          </a:ln>
          <a:effectLst/>
        </p:spPr>
        <p:txBody>
          <a:bodyPr>
            <a:spAutoFit/>
          </a:bodyPr>
          <a:lstStyle/>
          <a:p>
            <a:pPr>
              <a:spcBef>
                <a:spcPct val="50000"/>
              </a:spcBef>
            </a:pPr>
            <a:r>
              <a:rPr lang="en-GB" sz="2800"/>
              <a:t>If there is not enough glucose in the blood, Glucagon converts some glycogen into glucose.</a:t>
            </a:r>
            <a:endParaRPr lang="en-US" sz="2800"/>
          </a:p>
        </p:txBody>
      </p:sp>
      <p:sp>
        <p:nvSpPr>
          <p:cNvPr id="43027" name="Text Box 19"/>
          <p:cNvSpPr txBox="1">
            <a:spLocks noChangeArrowheads="1"/>
          </p:cNvSpPr>
          <p:nvPr/>
        </p:nvSpPr>
        <p:spPr bwMode="auto">
          <a:xfrm>
            <a:off x="1524000" y="838200"/>
            <a:ext cx="1981200" cy="457200"/>
          </a:xfrm>
          <a:prstGeom prst="rect">
            <a:avLst/>
          </a:prstGeom>
          <a:noFill/>
          <a:ln w="9525">
            <a:noFill/>
            <a:miter lim="800000"/>
            <a:headEnd/>
            <a:tailEnd/>
          </a:ln>
          <a:effectLst/>
        </p:spPr>
        <p:txBody>
          <a:bodyPr>
            <a:spAutoFit/>
          </a:bodyPr>
          <a:lstStyle/>
          <a:p>
            <a:pPr>
              <a:spcBef>
                <a:spcPct val="50000"/>
              </a:spcBef>
            </a:pPr>
            <a:r>
              <a:rPr lang="en-GB" sz="2400" b="1">
                <a:solidFill>
                  <a:schemeClr val="folHlink"/>
                </a:solidFill>
              </a:rPr>
              <a:t>Glycogen</a:t>
            </a:r>
            <a:endParaRPr lang="en-US" sz="2400" b="1">
              <a:solidFill>
                <a:schemeClr val="folHlink"/>
              </a:solidFill>
            </a:endParaRPr>
          </a:p>
        </p:txBody>
      </p:sp>
      <p:grpSp>
        <p:nvGrpSpPr>
          <p:cNvPr id="43029" name="Group 21"/>
          <p:cNvGrpSpPr>
            <a:grpSpLocks/>
          </p:cNvGrpSpPr>
          <p:nvPr/>
        </p:nvGrpSpPr>
        <p:grpSpPr bwMode="auto">
          <a:xfrm>
            <a:off x="2971800" y="1371600"/>
            <a:ext cx="1447800" cy="304800"/>
            <a:chOff x="1872" y="864"/>
            <a:chExt cx="912" cy="192"/>
          </a:xfrm>
        </p:grpSpPr>
        <p:sp>
          <p:nvSpPr>
            <p:cNvPr id="43030" name="Line 22"/>
            <p:cNvSpPr>
              <a:spLocks noChangeShapeType="1"/>
            </p:cNvSpPr>
            <p:nvPr/>
          </p:nvSpPr>
          <p:spPr bwMode="auto">
            <a:xfrm>
              <a:off x="1872" y="960"/>
              <a:ext cx="768" cy="0"/>
            </a:xfrm>
            <a:prstGeom prst="line">
              <a:avLst/>
            </a:prstGeom>
            <a:noFill/>
            <a:ln w="9525">
              <a:solidFill>
                <a:schemeClr val="tx1"/>
              </a:solidFill>
              <a:round/>
              <a:headEnd/>
              <a:tailEnd/>
            </a:ln>
            <a:effectLst/>
          </p:spPr>
          <p:txBody>
            <a:bodyPr/>
            <a:lstStyle/>
            <a:p>
              <a:endParaRPr lang="en-US"/>
            </a:p>
          </p:txBody>
        </p:sp>
        <p:sp>
          <p:nvSpPr>
            <p:cNvPr id="43031" name="Oval 23"/>
            <p:cNvSpPr>
              <a:spLocks noChangeArrowheads="1"/>
            </p:cNvSpPr>
            <p:nvPr/>
          </p:nvSpPr>
          <p:spPr bwMode="auto">
            <a:xfrm>
              <a:off x="192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32" name="Oval 24"/>
            <p:cNvSpPr>
              <a:spLocks noChangeArrowheads="1"/>
            </p:cNvSpPr>
            <p:nvPr/>
          </p:nvSpPr>
          <p:spPr bwMode="auto">
            <a:xfrm>
              <a:off x="216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33" name="Oval 25"/>
            <p:cNvSpPr>
              <a:spLocks noChangeArrowheads="1"/>
            </p:cNvSpPr>
            <p:nvPr/>
          </p:nvSpPr>
          <p:spPr bwMode="auto">
            <a:xfrm>
              <a:off x="240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34" name="Oval 26"/>
            <p:cNvSpPr>
              <a:spLocks noChangeArrowheads="1"/>
            </p:cNvSpPr>
            <p:nvPr/>
          </p:nvSpPr>
          <p:spPr bwMode="auto">
            <a:xfrm>
              <a:off x="2640" y="864"/>
              <a:ext cx="144" cy="192"/>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43036" name="AutoShape 28"/>
          <p:cNvSpPr>
            <a:spLocks noChangeArrowheads="1"/>
          </p:cNvSpPr>
          <p:nvPr/>
        </p:nvSpPr>
        <p:spPr bwMode="auto">
          <a:xfrm rot="5254234">
            <a:off x="1236663" y="3121025"/>
            <a:ext cx="3200400" cy="1219200"/>
          </a:xfrm>
          <a:prstGeom prst="curvedUpArrow">
            <a:avLst>
              <a:gd name="adj1" fmla="val 52500"/>
              <a:gd name="adj2" fmla="val 105000"/>
              <a:gd name="adj3" fmla="val 33333"/>
            </a:avLst>
          </a:prstGeom>
          <a:solidFill>
            <a:schemeClr val="folHlink"/>
          </a:solidFill>
          <a:ln w="9525">
            <a:solidFill>
              <a:schemeClr val="tx1"/>
            </a:solidFill>
            <a:miter lim="800000"/>
            <a:headEnd/>
            <a:tailEnd/>
          </a:ln>
          <a:effectLst/>
        </p:spPr>
        <p:txBody>
          <a:bodyPr rot="10800000" vert="eaVert" wrap="none" anchor="ctr"/>
          <a:lstStyle/>
          <a:p>
            <a:pPr algn="ctr"/>
            <a:r>
              <a:rPr lang="en-GB" sz="3200" b="1">
                <a:solidFill>
                  <a:schemeClr val="accent2"/>
                </a:solidFill>
              </a:rPr>
              <a:t>     </a:t>
            </a:r>
            <a:r>
              <a:rPr lang="en-GB" sz="3200" b="1">
                <a:solidFill>
                  <a:schemeClr val="folHlink"/>
                </a:solidFill>
              </a:rPr>
              <a:t>Glucagon</a:t>
            </a:r>
            <a:endParaRPr lang="en-US" sz="3200" b="1">
              <a:solidFill>
                <a:schemeClr val="folHlink"/>
              </a:solidFill>
            </a:endParaRPr>
          </a:p>
        </p:txBody>
      </p:sp>
      <p:sp>
        <p:nvSpPr>
          <p:cNvPr id="43037" name="Oval 29"/>
          <p:cNvSpPr>
            <a:spLocks noChangeArrowheads="1"/>
          </p:cNvSpPr>
          <p:nvPr/>
        </p:nvSpPr>
        <p:spPr bwMode="auto">
          <a:xfrm>
            <a:off x="3886200" y="518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38" name="Oval 30"/>
          <p:cNvSpPr>
            <a:spLocks noChangeArrowheads="1"/>
          </p:cNvSpPr>
          <p:nvPr/>
        </p:nvSpPr>
        <p:spPr bwMode="auto">
          <a:xfrm>
            <a:off x="6934200" y="518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39" name="Oval 31"/>
          <p:cNvSpPr>
            <a:spLocks noChangeArrowheads="1"/>
          </p:cNvSpPr>
          <p:nvPr/>
        </p:nvSpPr>
        <p:spPr bwMode="auto">
          <a:xfrm>
            <a:off x="5181600" y="51054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40" name="Oval 32"/>
          <p:cNvSpPr>
            <a:spLocks noChangeArrowheads="1"/>
          </p:cNvSpPr>
          <p:nvPr/>
        </p:nvSpPr>
        <p:spPr bwMode="auto">
          <a:xfrm>
            <a:off x="2133600" y="51054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41" name="Text Box 33"/>
          <p:cNvSpPr txBox="1">
            <a:spLocks noChangeArrowheads="1"/>
          </p:cNvSpPr>
          <p:nvPr/>
        </p:nvSpPr>
        <p:spPr bwMode="auto">
          <a:xfrm>
            <a:off x="2895600" y="5867400"/>
            <a:ext cx="3657600" cy="457200"/>
          </a:xfrm>
          <a:prstGeom prst="rect">
            <a:avLst/>
          </a:prstGeom>
          <a:noFill/>
          <a:ln w="9525">
            <a:noFill/>
            <a:miter lim="800000"/>
            <a:headEnd/>
            <a:tailEnd/>
          </a:ln>
          <a:effectLst/>
        </p:spPr>
        <p:txBody>
          <a:bodyPr>
            <a:spAutoFit/>
          </a:bodyPr>
          <a:lstStyle/>
          <a:p>
            <a:pPr>
              <a:spcBef>
                <a:spcPct val="50000"/>
              </a:spcBef>
            </a:pPr>
            <a:r>
              <a:rPr lang="en-GB" sz="2400" b="1">
                <a:solidFill>
                  <a:schemeClr val="folHlink"/>
                </a:solidFill>
              </a:rPr>
              <a:t>Glucose in the blood</a:t>
            </a:r>
            <a:endParaRPr 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43029"/>
                                        </p:tgtEl>
                                      </p:cBhvr>
                                    </p:animEffect>
                                    <p:set>
                                      <p:cBhvr>
                                        <p:cTn id="7" dur="1" fill="hold">
                                          <p:stCondLst>
                                            <p:cond delay="499"/>
                                          </p:stCondLst>
                                        </p:cTn>
                                        <p:tgtEl>
                                          <p:spTgt spid="4302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036"/>
                                        </p:tgtEl>
                                        <p:attrNameLst>
                                          <p:attrName>style.visibility</p:attrName>
                                        </p:attrNameLst>
                                      </p:cBhvr>
                                      <p:to>
                                        <p:strVal val="visible"/>
                                      </p:to>
                                    </p:set>
                                    <p:animEffect transition="in" filter="wipe(up)">
                                      <p:cBhvr>
                                        <p:cTn id="12" dur="500"/>
                                        <p:tgtEl>
                                          <p:spTgt spid="430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38"/>
                                        </p:tgtEl>
                                        <p:attrNameLst>
                                          <p:attrName>style.visibility</p:attrName>
                                        </p:attrNameLst>
                                      </p:cBhvr>
                                      <p:to>
                                        <p:strVal val="visible"/>
                                      </p:to>
                                    </p:set>
                                    <p:animEffect transition="in" filter="dissolve">
                                      <p:cBhvr>
                                        <p:cTn id="17" dur="500"/>
                                        <p:tgtEl>
                                          <p:spTgt spid="43038"/>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43039"/>
                                        </p:tgtEl>
                                        <p:attrNameLst>
                                          <p:attrName>style.visibility</p:attrName>
                                        </p:attrNameLst>
                                      </p:cBhvr>
                                      <p:to>
                                        <p:strVal val="visible"/>
                                      </p:to>
                                    </p:set>
                                    <p:animEffect transition="in" filter="dissolve">
                                      <p:cBhvr>
                                        <p:cTn id="20" dur="500"/>
                                        <p:tgtEl>
                                          <p:spTgt spid="43039"/>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3037"/>
                                        </p:tgtEl>
                                        <p:attrNameLst>
                                          <p:attrName>style.visibility</p:attrName>
                                        </p:attrNameLst>
                                      </p:cBhvr>
                                      <p:to>
                                        <p:strVal val="visible"/>
                                      </p:to>
                                    </p:set>
                                    <p:animEffect transition="in" filter="dissolve">
                                      <p:cBhvr>
                                        <p:cTn id="23" dur="500"/>
                                        <p:tgtEl>
                                          <p:spTgt spid="4303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3040"/>
                                        </p:tgtEl>
                                        <p:attrNameLst>
                                          <p:attrName>style.visibility</p:attrName>
                                        </p:attrNameLst>
                                      </p:cBhvr>
                                      <p:to>
                                        <p:strVal val="visible"/>
                                      </p:to>
                                    </p:set>
                                    <p:animEffect transition="in" filter="dissolve">
                                      <p:cBhvr>
                                        <p:cTn id="26" dur="500"/>
                                        <p:tgtEl>
                                          <p:spTgt spid="43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6" grpId="0" animBg="1"/>
      <p:bldP spid="43037" grpId="0" animBg="1"/>
      <p:bldP spid="43038" grpId="0" animBg="1"/>
      <p:bldP spid="43039" grpId="0" animBg="1"/>
      <p:bldP spid="4304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GB"/>
              <a:t>Diabetes</a:t>
            </a:r>
            <a:endParaRPr lang="en-US"/>
          </a:p>
        </p:txBody>
      </p:sp>
      <p:sp>
        <p:nvSpPr>
          <p:cNvPr id="44035" name="Rectangle 3"/>
          <p:cNvSpPr>
            <a:spLocks noGrp="1" noChangeArrowheads="1"/>
          </p:cNvSpPr>
          <p:nvPr>
            <p:ph type="body" idx="1"/>
          </p:nvPr>
        </p:nvSpPr>
        <p:spPr/>
        <p:txBody>
          <a:bodyPr/>
          <a:lstStyle/>
          <a:p>
            <a:r>
              <a:rPr lang="en-GB"/>
              <a:t>Some people do not produce enough insulin.</a:t>
            </a:r>
          </a:p>
          <a:p>
            <a:r>
              <a:rPr lang="en-GB"/>
              <a:t>When they eat food, the glucose levels in their blood cannot be reduced.</a:t>
            </a:r>
          </a:p>
          <a:p>
            <a:r>
              <a:rPr lang="en-GB"/>
              <a:t>This condition is known as DIABETES.</a:t>
            </a:r>
          </a:p>
          <a:p>
            <a:r>
              <a:rPr lang="en-GB"/>
              <a:t>Diabetics sometimes have to inject insulin into their blood.  They have to be careful of their diet.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40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40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 calcmode="lin" valueType="num">
                                      <p:cBhvr>
                                        <p:cTn id="14"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40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 calcmode="lin" valueType="num">
                                      <p:cBhvr>
                                        <p:cTn id="21"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403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40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 calcmode="lin" valueType="num">
                                      <p:cBhvr>
                                        <p:cTn id="28"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403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Line 4"/>
          <p:cNvSpPr>
            <a:spLocks noChangeShapeType="1"/>
          </p:cNvSpPr>
          <p:nvPr/>
        </p:nvSpPr>
        <p:spPr bwMode="auto">
          <a:xfrm>
            <a:off x="2133600" y="476250"/>
            <a:ext cx="0" cy="4114800"/>
          </a:xfrm>
          <a:prstGeom prst="line">
            <a:avLst/>
          </a:prstGeom>
          <a:noFill/>
          <a:ln w="38100">
            <a:solidFill>
              <a:schemeClr val="tx1"/>
            </a:solidFill>
            <a:round/>
            <a:headEnd/>
            <a:tailEnd/>
          </a:ln>
          <a:effectLst/>
        </p:spPr>
        <p:txBody>
          <a:bodyPr/>
          <a:lstStyle/>
          <a:p>
            <a:endParaRPr lang="en-US"/>
          </a:p>
        </p:txBody>
      </p:sp>
      <p:sp>
        <p:nvSpPr>
          <p:cNvPr id="118789" name="Line 5"/>
          <p:cNvSpPr>
            <a:spLocks noChangeShapeType="1"/>
          </p:cNvSpPr>
          <p:nvPr/>
        </p:nvSpPr>
        <p:spPr bwMode="auto">
          <a:xfrm>
            <a:off x="2133600" y="4591050"/>
            <a:ext cx="6324600" cy="0"/>
          </a:xfrm>
          <a:prstGeom prst="line">
            <a:avLst/>
          </a:prstGeom>
          <a:noFill/>
          <a:ln w="38100">
            <a:solidFill>
              <a:schemeClr val="tx1"/>
            </a:solidFill>
            <a:round/>
            <a:headEnd/>
            <a:tailEnd/>
          </a:ln>
          <a:effectLst/>
        </p:spPr>
        <p:txBody>
          <a:bodyPr/>
          <a:lstStyle/>
          <a:p>
            <a:endParaRPr lang="en-US"/>
          </a:p>
        </p:txBody>
      </p:sp>
      <p:sp>
        <p:nvSpPr>
          <p:cNvPr id="118790" name="Text Box 6"/>
          <p:cNvSpPr txBox="1">
            <a:spLocks noChangeArrowheads="1"/>
          </p:cNvSpPr>
          <p:nvPr/>
        </p:nvSpPr>
        <p:spPr bwMode="auto">
          <a:xfrm>
            <a:off x="7620000" y="4675188"/>
            <a:ext cx="914400" cy="519112"/>
          </a:xfrm>
          <a:prstGeom prst="rect">
            <a:avLst/>
          </a:prstGeom>
          <a:noFill/>
          <a:ln w="9525">
            <a:noFill/>
            <a:miter lim="800000"/>
            <a:headEnd/>
            <a:tailEnd/>
          </a:ln>
          <a:effectLst/>
        </p:spPr>
        <p:txBody>
          <a:bodyPr wrap="none">
            <a:spAutoFit/>
          </a:bodyPr>
          <a:lstStyle/>
          <a:p>
            <a:r>
              <a:rPr lang="en-US" sz="2800">
                <a:latin typeface="Berlin Sans FB" pitchFamily="34" charset="0"/>
              </a:rPr>
              <a:t>Time</a:t>
            </a:r>
            <a:endParaRPr lang="en-GB" sz="2800">
              <a:latin typeface="Berlin Sans FB" pitchFamily="34" charset="0"/>
            </a:endParaRPr>
          </a:p>
        </p:txBody>
      </p:sp>
      <p:sp>
        <p:nvSpPr>
          <p:cNvPr id="118791" name="Text Box 7"/>
          <p:cNvSpPr txBox="1">
            <a:spLocks noChangeArrowheads="1"/>
          </p:cNvSpPr>
          <p:nvPr/>
        </p:nvSpPr>
        <p:spPr bwMode="auto">
          <a:xfrm>
            <a:off x="0" y="1143000"/>
            <a:ext cx="2270125" cy="946150"/>
          </a:xfrm>
          <a:prstGeom prst="rect">
            <a:avLst/>
          </a:prstGeom>
          <a:noFill/>
          <a:ln w="9525">
            <a:noFill/>
            <a:miter lim="800000"/>
            <a:headEnd/>
            <a:tailEnd/>
          </a:ln>
          <a:effectLst/>
        </p:spPr>
        <p:txBody>
          <a:bodyPr wrap="none">
            <a:spAutoFit/>
          </a:bodyPr>
          <a:lstStyle/>
          <a:p>
            <a:r>
              <a:rPr lang="en-US" sz="2800">
                <a:latin typeface="Berlin Sans FB" pitchFamily="34" charset="0"/>
              </a:rPr>
              <a:t>Glucose </a:t>
            </a:r>
          </a:p>
          <a:p>
            <a:r>
              <a:rPr lang="en-US" sz="2800">
                <a:latin typeface="Berlin Sans FB" pitchFamily="34" charset="0"/>
              </a:rPr>
              <a:t>Concentration</a:t>
            </a:r>
            <a:endParaRPr lang="en-GB" sz="2800">
              <a:latin typeface="Berlin Sans FB" pitchFamily="34" charset="0"/>
            </a:endParaRPr>
          </a:p>
        </p:txBody>
      </p:sp>
      <p:sp>
        <p:nvSpPr>
          <p:cNvPr id="118793" name="Freeform 9"/>
          <p:cNvSpPr>
            <a:spLocks/>
          </p:cNvSpPr>
          <p:nvPr/>
        </p:nvSpPr>
        <p:spPr bwMode="auto">
          <a:xfrm>
            <a:off x="2133600" y="2444750"/>
            <a:ext cx="6477000" cy="1460500"/>
          </a:xfrm>
          <a:custGeom>
            <a:avLst/>
            <a:gdLst/>
            <a:ahLst/>
            <a:cxnLst>
              <a:cxn ang="0">
                <a:pos x="0" y="920"/>
              </a:cxn>
              <a:cxn ang="0">
                <a:pos x="432" y="728"/>
              </a:cxn>
              <a:cxn ang="0">
                <a:pos x="912" y="200"/>
              </a:cxn>
              <a:cxn ang="0">
                <a:pos x="1344" y="56"/>
              </a:cxn>
              <a:cxn ang="0">
                <a:pos x="1872" y="56"/>
              </a:cxn>
              <a:cxn ang="0">
                <a:pos x="2304" y="392"/>
              </a:cxn>
              <a:cxn ang="0">
                <a:pos x="2784" y="728"/>
              </a:cxn>
              <a:cxn ang="0">
                <a:pos x="3120" y="824"/>
              </a:cxn>
              <a:cxn ang="0">
                <a:pos x="4080" y="872"/>
              </a:cxn>
            </a:cxnLst>
            <a:rect l="0" t="0" r="r" b="b"/>
            <a:pathLst>
              <a:path w="4080" h="920">
                <a:moveTo>
                  <a:pt x="0" y="920"/>
                </a:moveTo>
                <a:cubicBezTo>
                  <a:pt x="140" y="884"/>
                  <a:pt x="280" y="848"/>
                  <a:pt x="432" y="728"/>
                </a:cubicBezTo>
                <a:cubicBezTo>
                  <a:pt x="584" y="608"/>
                  <a:pt x="760" y="312"/>
                  <a:pt x="912" y="200"/>
                </a:cubicBezTo>
                <a:cubicBezTo>
                  <a:pt x="1064" y="88"/>
                  <a:pt x="1184" y="80"/>
                  <a:pt x="1344" y="56"/>
                </a:cubicBezTo>
                <a:cubicBezTo>
                  <a:pt x="1504" y="32"/>
                  <a:pt x="1712" y="0"/>
                  <a:pt x="1872" y="56"/>
                </a:cubicBezTo>
                <a:cubicBezTo>
                  <a:pt x="2032" y="112"/>
                  <a:pt x="2152" y="280"/>
                  <a:pt x="2304" y="392"/>
                </a:cubicBezTo>
                <a:cubicBezTo>
                  <a:pt x="2456" y="504"/>
                  <a:pt x="2648" y="656"/>
                  <a:pt x="2784" y="728"/>
                </a:cubicBezTo>
                <a:cubicBezTo>
                  <a:pt x="2920" y="800"/>
                  <a:pt x="2904" y="800"/>
                  <a:pt x="3120" y="824"/>
                </a:cubicBezTo>
                <a:cubicBezTo>
                  <a:pt x="3336" y="848"/>
                  <a:pt x="3920" y="864"/>
                  <a:pt x="4080" y="872"/>
                </a:cubicBezTo>
              </a:path>
            </a:pathLst>
          </a:custGeom>
          <a:noFill/>
          <a:ln w="38100" cmpd="sng">
            <a:solidFill>
              <a:schemeClr val="tx1"/>
            </a:solidFill>
            <a:round/>
            <a:headEnd/>
            <a:tailEnd/>
          </a:ln>
          <a:effectLst/>
        </p:spPr>
        <p:txBody>
          <a:bodyPr/>
          <a:lstStyle/>
          <a:p>
            <a:endParaRPr lang="en-US"/>
          </a:p>
        </p:txBody>
      </p:sp>
      <p:sp>
        <p:nvSpPr>
          <p:cNvPr id="118794" name="Line 10"/>
          <p:cNvSpPr>
            <a:spLocks noChangeShapeType="1"/>
          </p:cNvSpPr>
          <p:nvPr/>
        </p:nvSpPr>
        <p:spPr bwMode="auto">
          <a:xfrm>
            <a:off x="2819400" y="4667250"/>
            <a:ext cx="0" cy="457200"/>
          </a:xfrm>
          <a:prstGeom prst="line">
            <a:avLst/>
          </a:prstGeom>
          <a:noFill/>
          <a:ln w="9525">
            <a:solidFill>
              <a:schemeClr val="tx1"/>
            </a:solidFill>
            <a:round/>
            <a:headEnd type="triangle" w="med" len="med"/>
            <a:tailEnd/>
          </a:ln>
          <a:effectLst/>
        </p:spPr>
        <p:txBody>
          <a:bodyPr/>
          <a:lstStyle/>
          <a:p>
            <a:endParaRPr lang="en-US"/>
          </a:p>
        </p:txBody>
      </p:sp>
      <p:sp>
        <p:nvSpPr>
          <p:cNvPr id="118795" name="Text Box 11"/>
          <p:cNvSpPr txBox="1">
            <a:spLocks noChangeArrowheads="1"/>
          </p:cNvSpPr>
          <p:nvPr/>
        </p:nvSpPr>
        <p:spPr bwMode="auto">
          <a:xfrm>
            <a:off x="2514600" y="5056188"/>
            <a:ext cx="1847850" cy="519112"/>
          </a:xfrm>
          <a:prstGeom prst="rect">
            <a:avLst/>
          </a:prstGeom>
          <a:noFill/>
          <a:ln w="9525">
            <a:noFill/>
            <a:miter lim="800000"/>
            <a:headEnd/>
            <a:tailEnd/>
          </a:ln>
          <a:effectLst/>
        </p:spPr>
        <p:txBody>
          <a:bodyPr wrap="none">
            <a:spAutoFit/>
          </a:bodyPr>
          <a:lstStyle/>
          <a:p>
            <a:r>
              <a:rPr lang="en-US" sz="2800">
                <a:solidFill>
                  <a:schemeClr val="hlink"/>
                </a:solidFill>
                <a:latin typeface="Berlin Sans FB" pitchFamily="34" charset="0"/>
              </a:rPr>
              <a:t>Meal eaten</a:t>
            </a:r>
            <a:endParaRPr lang="en-GB" sz="2800">
              <a:solidFill>
                <a:schemeClr val="hlink"/>
              </a:solidFill>
              <a:latin typeface="Berlin Sans FB" pitchFamily="34" charset="0"/>
            </a:endParaRPr>
          </a:p>
        </p:txBody>
      </p:sp>
      <p:sp>
        <p:nvSpPr>
          <p:cNvPr id="118796" name="Text Box 12"/>
          <p:cNvSpPr txBox="1">
            <a:spLocks noChangeArrowheads="1"/>
          </p:cNvSpPr>
          <p:nvPr/>
        </p:nvSpPr>
        <p:spPr bwMode="auto">
          <a:xfrm>
            <a:off x="5943600" y="990600"/>
            <a:ext cx="2971800" cy="1800225"/>
          </a:xfrm>
          <a:prstGeom prst="rect">
            <a:avLst/>
          </a:prstGeom>
          <a:noFill/>
          <a:ln w="9525">
            <a:noFill/>
            <a:miter lim="800000"/>
            <a:headEnd/>
            <a:tailEnd/>
          </a:ln>
          <a:effectLst/>
        </p:spPr>
        <p:txBody>
          <a:bodyPr>
            <a:spAutoFit/>
          </a:bodyPr>
          <a:lstStyle/>
          <a:p>
            <a:r>
              <a:rPr lang="en-US" sz="2800">
                <a:solidFill>
                  <a:schemeClr val="hlink"/>
                </a:solidFill>
                <a:latin typeface="Berlin Sans FB" pitchFamily="34" charset="0"/>
              </a:rPr>
              <a:t>Insulin is produced and glucose levels fall to normal again.</a:t>
            </a:r>
            <a:endParaRPr lang="en-GB" sz="2800">
              <a:solidFill>
                <a:schemeClr val="hlink"/>
              </a:solidFill>
              <a:latin typeface="Berlin Sans FB" pitchFamily="34" charset="0"/>
            </a:endParaRPr>
          </a:p>
        </p:txBody>
      </p:sp>
      <p:sp>
        <p:nvSpPr>
          <p:cNvPr id="118797" name="Text Box 13"/>
          <p:cNvSpPr txBox="1">
            <a:spLocks noChangeArrowheads="1"/>
          </p:cNvSpPr>
          <p:nvPr/>
        </p:nvSpPr>
        <p:spPr bwMode="auto">
          <a:xfrm>
            <a:off x="2286000" y="533400"/>
            <a:ext cx="2971800" cy="946150"/>
          </a:xfrm>
          <a:prstGeom prst="rect">
            <a:avLst/>
          </a:prstGeom>
          <a:noFill/>
          <a:ln w="9525">
            <a:noFill/>
            <a:miter lim="800000"/>
            <a:headEnd/>
            <a:tailEnd/>
          </a:ln>
          <a:effectLst/>
        </p:spPr>
        <p:txBody>
          <a:bodyPr>
            <a:spAutoFit/>
          </a:bodyPr>
          <a:lstStyle/>
          <a:p>
            <a:r>
              <a:rPr lang="en-US" sz="2800">
                <a:solidFill>
                  <a:schemeClr val="hlink"/>
                </a:solidFill>
                <a:latin typeface="Berlin Sans FB" pitchFamily="34" charset="0"/>
              </a:rPr>
              <a:t>Glucose levels rise after a meal.</a:t>
            </a:r>
            <a:endParaRPr lang="en-GB" sz="2800">
              <a:solidFill>
                <a:schemeClr val="hlink"/>
              </a:solidFill>
              <a:latin typeface="Berlin Sans FB" pitchFamily="34" charset="0"/>
            </a:endParaRPr>
          </a:p>
        </p:txBody>
      </p:sp>
      <p:sp>
        <p:nvSpPr>
          <p:cNvPr id="118799" name="Text Box 15"/>
          <p:cNvSpPr txBox="1">
            <a:spLocks noChangeArrowheads="1"/>
          </p:cNvSpPr>
          <p:nvPr/>
        </p:nvSpPr>
        <p:spPr bwMode="auto">
          <a:xfrm>
            <a:off x="7848600" y="3124200"/>
            <a:ext cx="1314450" cy="519113"/>
          </a:xfrm>
          <a:prstGeom prst="rect">
            <a:avLst/>
          </a:prstGeom>
          <a:noFill/>
          <a:ln w="9525">
            <a:noFill/>
            <a:miter lim="800000"/>
            <a:headEnd/>
            <a:tailEnd/>
          </a:ln>
          <a:effectLst/>
        </p:spPr>
        <p:txBody>
          <a:bodyPr wrap="none">
            <a:spAutoFit/>
          </a:bodyPr>
          <a:lstStyle/>
          <a:p>
            <a:r>
              <a:rPr lang="en-US" sz="2800">
                <a:latin typeface="Berlin Sans FB" pitchFamily="34" charset="0"/>
              </a:rPr>
              <a:t>Normal</a:t>
            </a:r>
            <a:endParaRPr lang="en-GB" sz="280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93"/>
                                        </p:tgtEl>
                                        <p:attrNameLst>
                                          <p:attrName>style.visibility</p:attrName>
                                        </p:attrNameLst>
                                      </p:cBhvr>
                                      <p:to>
                                        <p:strVal val="visible"/>
                                      </p:to>
                                    </p:set>
                                    <p:animEffect transition="in" filter="wipe(left)">
                                      <p:cBhvr>
                                        <p:cTn id="7" dur="2000"/>
                                        <p:tgtEl>
                                          <p:spTgt spid="118793"/>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18797"/>
                                        </p:tgtEl>
                                        <p:attrNameLst>
                                          <p:attrName>style.visibility</p:attrName>
                                        </p:attrNameLst>
                                      </p:cBhvr>
                                      <p:to>
                                        <p:strVal val="visible"/>
                                      </p:to>
                                    </p:set>
                                    <p:anim calcmode="lin" valueType="num">
                                      <p:cBhvr>
                                        <p:cTn id="11" dur="500" fill="hold"/>
                                        <p:tgtEl>
                                          <p:spTgt spid="118797"/>
                                        </p:tgtEl>
                                        <p:attrNameLst>
                                          <p:attrName>ppt_w</p:attrName>
                                        </p:attrNameLst>
                                      </p:cBhvr>
                                      <p:tavLst>
                                        <p:tav tm="0">
                                          <p:val>
                                            <p:fltVal val="0"/>
                                          </p:val>
                                        </p:tav>
                                        <p:tav tm="100000">
                                          <p:val>
                                            <p:strVal val="#ppt_w"/>
                                          </p:val>
                                        </p:tav>
                                      </p:tavLst>
                                    </p:anim>
                                    <p:anim calcmode="lin" valueType="num">
                                      <p:cBhvr>
                                        <p:cTn id="12" dur="500" fill="hold"/>
                                        <p:tgtEl>
                                          <p:spTgt spid="118797"/>
                                        </p:tgtEl>
                                        <p:attrNameLst>
                                          <p:attrName>ppt_h</p:attrName>
                                        </p:attrNameLst>
                                      </p:cBhvr>
                                      <p:tavLst>
                                        <p:tav tm="0">
                                          <p:val>
                                            <p:fltVal val="0"/>
                                          </p:val>
                                        </p:tav>
                                        <p:tav tm="100000">
                                          <p:val>
                                            <p:strVal val="#ppt_h"/>
                                          </p:val>
                                        </p:tav>
                                      </p:tavLst>
                                    </p:anim>
                                    <p:animEffect transition="in" filter="fade">
                                      <p:cBhvr>
                                        <p:cTn id="13" dur="500"/>
                                        <p:tgtEl>
                                          <p:spTgt spid="11879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18796"/>
                                        </p:tgtEl>
                                        <p:attrNameLst>
                                          <p:attrName>style.visibility</p:attrName>
                                        </p:attrNameLst>
                                      </p:cBhvr>
                                      <p:to>
                                        <p:strVal val="visible"/>
                                      </p:to>
                                    </p:set>
                                    <p:anim calcmode="lin" valueType="num">
                                      <p:cBhvr>
                                        <p:cTn id="18" dur="500" fill="hold"/>
                                        <p:tgtEl>
                                          <p:spTgt spid="118796"/>
                                        </p:tgtEl>
                                        <p:attrNameLst>
                                          <p:attrName>ppt_w</p:attrName>
                                        </p:attrNameLst>
                                      </p:cBhvr>
                                      <p:tavLst>
                                        <p:tav tm="0">
                                          <p:val>
                                            <p:fltVal val="0"/>
                                          </p:val>
                                        </p:tav>
                                        <p:tav tm="100000">
                                          <p:val>
                                            <p:strVal val="#ppt_w"/>
                                          </p:val>
                                        </p:tav>
                                      </p:tavLst>
                                    </p:anim>
                                    <p:anim calcmode="lin" valueType="num">
                                      <p:cBhvr>
                                        <p:cTn id="19" dur="500" fill="hold"/>
                                        <p:tgtEl>
                                          <p:spTgt spid="118796"/>
                                        </p:tgtEl>
                                        <p:attrNameLst>
                                          <p:attrName>ppt_h</p:attrName>
                                        </p:attrNameLst>
                                      </p:cBhvr>
                                      <p:tavLst>
                                        <p:tav tm="0">
                                          <p:val>
                                            <p:fltVal val="0"/>
                                          </p:val>
                                        </p:tav>
                                        <p:tav tm="100000">
                                          <p:val>
                                            <p:strVal val="#ppt_h"/>
                                          </p:val>
                                        </p:tav>
                                      </p:tavLst>
                                    </p:anim>
                                    <p:animEffect transition="in" filter="fade">
                                      <p:cBhvr>
                                        <p:cTn id="20" dur="500"/>
                                        <p:tgtEl>
                                          <p:spTgt spid="118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3" grpId="0" animBg="1"/>
      <p:bldP spid="118796" grpId="0"/>
      <p:bldP spid="11879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Line 2"/>
          <p:cNvSpPr>
            <a:spLocks noChangeShapeType="1"/>
          </p:cNvSpPr>
          <p:nvPr/>
        </p:nvSpPr>
        <p:spPr bwMode="auto">
          <a:xfrm>
            <a:off x="2133600" y="476250"/>
            <a:ext cx="0" cy="4114800"/>
          </a:xfrm>
          <a:prstGeom prst="line">
            <a:avLst/>
          </a:prstGeom>
          <a:noFill/>
          <a:ln w="38100">
            <a:solidFill>
              <a:schemeClr val="tx1"/>
            </a:solidFill>
            <a:round/>
            <a:headEnd/>
            <a:tailEnd/>
          </a:ln>
          <a:effectLst/>
        </p:spPr>
        <p:txBody>
          <a:bodyPr/>
          <a:lstStyle/>
          <a:p>
            <a:endParaRPr lang="en-US"/>
          </a:p>
        </p:txBody>
      </p:sp>
      <p:sp>
        <p:nvSpPr>
          <p:cNvPr id="120835" name="Line 3"/>
          <p:cNvSpPr>
            <a:spLocks noChangeShapeType="1"/>
          </p:cNvSpPr>
          <p:nvPr/>
        </p:nvSpPr>
        <p:spPr bwMode="auto">
          <a:xfrm>
            <a:off x="2133600" y="4591050"/>
            <a:ext cx="6324600" cy="0"/>
          </a:xfrm>
          <a:prstGeom prst="line">
            <a:avLst/>
          </a:prstGeom>
          <a:noFill/>
          <a:ln w="38100">
            <a:solidFill>
              <a:schemeClr val="tx1"/>
            </a:solidFill>
            <a:round/>
            <a:headEnd/>
            <a:tailEnd/>
          </a:ln>
          <a:effectLst/>
        </p:spPr>
        <p:txBody>
          <a:bodyPr/>
          <a:lstStyle/>
          <a:p>
            <a:endParaRPr lang="en-US"/>
          </a:p>
        </p:txBody>
      </p:sp>
      <p:sp>
        <p:nvSpPr>
          <p:cNvPr id="120836" name="Text Box 4"/>
          <p:cNvSpPr txBox="1">
            <a:spLocks noChangeArrowheads="1"/>
          </p:cNvSpPr>
          <p:nvPr/>
        </p:nvSpPr>
        <p:spPr bwMode="auto">
          <a:xfrm>
            <a:off x="7620000" y="4725988"/>
            <a:ext cx="811213" cy="457200"/>
          </a:xfrm>
          <a:prstGeom prst="rect">
            <a:avLst/>
          </a:prstGeom>
          <a:noFill/>
          <a:ln w="9525">
            <a:noFill/>
            <a:miter lim="800000"/>
            <a:headEnd/>
            <a:tailEnd/>
          </a:ln>
          <a:effectLst/>
        </p:spPr>
        <p:txBody>
          <a:bodyPr wrap="none">
            <a:spAutoFit/>
          </a:bodyPr>
          <a:lstStyle/>
          <a:p>
            <a:r>
              <a:rPr lang="en-US" sz="2400">
                <a:latin typeface="Berlin Sans FB" pitchFamily="34" charset="0"/>
              </a:rPr>
              <a:t>Time</a:t>
            </a:r>
            <a:endParaRPr lang="en-GB" sz="2400">
              <a:latin typeface="Berlin Sans FB" pitchFamily="34" charset="0"/>
            </a:endParaRPr>
          </a:p>
        </p:txBody>
      </p:sp>
      <p:sp>
        <p:nvSpPr>
          <p:cNvPr id="120837" name="Text Box 5"/>
          <p:cNvSpPr txBox="1">
            <a:spLocks noChangeArrowheads="1"/>
          </p:cNvSpPr>
          <p:nvPr/>
        </p:nvSpPr>
        <p:spPr bwMode="auto">
          <a:xfrm>
            <a:off x="228600" y="1144588"/>
            <a:ext cx="1968500" cy="822325"/>
          </a:xfrm>
          <a:prstGeom prst="rect">
            <a:avLst/>
          </a:prstGeom>
          <a:noFill/>
          <a:ln w="9525">
            <a:noFill/>
            <a:miter lim="800000"/>
            <a:headEnd/>
            <a:tailEnd/>
          </a:ln>
          <a:effectLst/>
        </p:spPr>
        <p:txBody>
          <a:bodyPr wrap="none">
            <a:spAutoFit/>
          </a:bodyPr>
          <a:lstStyle/>
          <a:p>
            <a:r>
              <a:rPr lang="en-US" sz="2400">
                <a:latin typeface="Berlin Sans FB" pitchFamily="34" charset="0"/>
              </a:rPr>
              <a:t>Glucose </a:t>
            </a:r>
          </a:p>
          <a:p>
            <a:r>
              <a:rPr lang="en-US" sz="2400">
                <a:latin typeface="Berlin Sans FB" pitchFamily="34" charset="0"/>
              </a:rPr>
              <a:t>Concentration</a:t>
            </a:r>
            <a:endParaRPr lang="en-GB" sz="2400">
              <a:latin typeface="Berlin Sans FB" pitchFamily="34" charset="0"/>
            </a:endParaRPr>
          </a:p>
        </p:txBody>
      </p:sp>
      <p:sp>
        <p:nvSpPr>
          <p:cNvPr id="120838" name="Freeform 6"/>
          <p:cNvSpPr>
            <a:spLocks/>
          </p:cNvSpPr>
          <p:nvPr/>
        </p:nvSpPr>
        <p:spPr bwMode="auto">
          <a:xfrm>
            <a:off x="2133600" y="2305050"/>
            <a:ext cx="6559550" cy="1600200"/>
          </a:xfrm>
          <a:custGeom>
            <a:avLst/>
            <a:gdLst/>
            <a:ahLst/>
            <a:cxnLst>
              <a:cxn ang="0">
                <a:pos x="0" y="1008"/>
              </a:cxn>
              <a:cxn ang="0">
                <a:pos x="432" y="816"/>
              </a:cxn>
              <a:cxn ang="0">
                <a:pos x="900" y="345"/>
              </a:cxn>
              <a:cxn ang="0">
                <a:pos x="1344" y="144"/>
              </a:cxn>
              <a:cxn ang="0">
                <a:pos x="1888" y="61"/>
              </a:cxn>
              <a:cxn ang="0">
                <a:pos x="2636" y="9"/>
              </a:cxn>
              <a:cxn ang="0">
                <a:pos x="3281" y="9"/>
              </a:cxn>
              <a:cxn ang="0">
                <a:pos x="3780" y="35"/>
              </a:cxn>
              <a:cxn ang="0">
                <a:pos x="4132" y="9"/>
              </a:cxn>
            </a:cxnLst>
            <a:rect l="0" t="0" r="r" b="b"/>
            <a:pathLst>
              <a:path w="4132" h="1008">
                <a:moveTo>
                  <a:pt x="0" y="1008"/>
                </a:moveTo>
                <a:cubicBezTo>
                  <a:pt x="140" y="972"/>
                  <a:pt x="282" y="926"/>
                  <a:pt x="432" y="816"/>
                </a:cubicBezTo>
                <a:cubicBezTo>
                  <a:pt x="582" y="706"/>
                  <a:pt x="748" y="457"/>
                  <a:pt x="900" y="345"/>
                </a:cubicBezTo>
                <a:cubicBezTo>
                  <a:pt x="1052" y="233"/>
                  <a:pt x="1179" y="191"/>
                  <a:pt x="1344" y="144"/>
                </a:cubicBezTo>
                <a:cubicBezTo>
                  <a:pt x="1509" y="97"/>
                  <a:pt x="1673" y="83"/>
                  <a:pt x="1888" y="61"/>
                </a:cubicBezTo>
                <a:cubicBezTo>
                  <a:pt x="2103" y="39"/>
                  <a:pt x="2404" y="18"/>
                  <a:pt x="2636" y="9"/>
                </a:cubicBezTo>
                <a:cubicBezTo>
                  <a:pt x="2868" y="0"/>
                  <a:pt x="3090" y="5"/>
                  <a:pt x="3281" y="9"/>
                </a:cubicBezTo>
                <a:cubicBezTo>
                  <a:pt x="3472" y="13"/>
                  <a:pt x="3638" y="35"/>
                  <a:pt x="3780" y="35"/>
                </a:cubicBezTo>
                <a:cubicBezTo>
                  <a:pt x="3922" y="35"/>
                  <a:pt x="4059" y="14"/>
                  <a:pt x="4132" y="9"/>
                </a:cubicBezTo>
              </a:path>
            </a:pathLst>
          </a:custGeom>
          <a:noFill/>
          <a:ln w="38100" cmpd="sng">
            <a:solidFill>
              <a:schemeClr val="tx1"/>
            </a:solidFill>
            <a:round/>
            <a:headEnd/>
            <a:tailEnd/>
          </a:ln>
          <a:effectLst/>
        </p:spPr>
        <p:txBody>
          <a:bodyPr/>
          <a:lstStyle/>
          <a:p>
            <a:endParaRPr lang="en-US"/>
          </a:p>
        </p:txBody>
      </p:sp>
      <p:sp>
        <p:nvSpPr>
          <p:cNvPr id="120839" name="Line 7"/>
          <p:cNvSpPr>
            <a:spLocks noChangeShapeType="1"/>
          </p:cNvSpPr>
          <p:nvPr/>
        </p:nvSpPr>
        <p:spPr bwMode="auto">
          <a:xfrm>
            <a:off x="2819400" y="4667250"/>
            <a:ext cx="0" cy="457200"/>
          </a:xfrm>
          <a:prstGeom prst="line">
            <a:avLst/>
          </a:prstGeom>
          <a:noFill/>
          <a:ln w="9525">
            <a:solidFill>
              <a:schemeClr val="tx1"/>
            </a:solidFill>
            <a:round/>
            <a:headEnd type="triangle" w="med" len="med"/>
            <a:tailEnd/>
          </a:ln>
          <a:effectLst/>
        </p:spPr>
        <p:txBody>
          <a:bodyPr/>
          <a:lstStyle/>
          <a:p>
            <a:endParaRPr lang="en-US"/>
          </a:p>
        </p:txBody>
      </p:sp>
      <p:sp>
        <p:nvSpPr>
          <p:cNvPr id="120840" name="Text Box 8"/>
          <p:cNvSpPr txBox="1">
            <a:spLocks noChangeArrowheads="1"/>
          </p:cNvSpPr>
          <p:nvPr/>
        </p:nvSpPr>
        <p:spPr bwMode="auto">
          <a:xfrm>
            <a:off x="2514600" y="5006975"/>
            <a:ext cx="2084388" cy="579438"/>
          </a:xfrm>
          <a:prstGeom prst="rect">
            <a:avLst/>
          </a:prstGeom>
          <a:noFill/>
          <a:ln w="9525">
            <a:noFill/>
            <a:miter lim="800000"/>
            <a:headEnd/>
            <a:tailEnd/>
          </a:ln>
          <a:effectLst/>
        </p:spPr>
        <p:txBody>
          <a:bodyPr wrap="none">
            <a:spAutoFit/>
          </a:bodyPr>
          <a:lstStyle/>
          <a:p>
            <a:r>
              <a:rPr lang="en-US" sz="3200">
                <a:solidFill>
                  <a:schemeClr val="hlink"/>
                </a:solidFill>
                <a:latin typeface="Berlin Sans FB" pitchFamily="34" charset="0"/>
              </a:rPr>
              <a:t>Meal eaten</a:t>
            </a:r>
            <a:endParaRPr lang="en-GB" sz="3200">
              <a:solidFill>
                <a:schemeClr val="hlink"/>
              </a:solidFill>
              <a:latin typeface="Berlin Sans FB" pitchFamily="34" charset="0"/>
            </a:endParaRPr>
          </a:p>
        </p:txBody>
      </p:sp>
      <p:sp>
        <p:nvSpPr>
          <p:cNvPr id="120841" name="Text Box 9"/>
          <p:cNvSpPr txBox="1">
            <a:spLocks noChangeArrowheads="1"/>
          </p:cNvSpPr>
          <p:nvPr/>
        </p:nvSpPr>
        <p:spPr bwMode="auto">
          <a:xfrm>
            <a:off x="5638800" y="2667000"/>
            <a:ext cx="2971800" cy="1800225"/>
          </a:xfrm>
          <a:prstGeom prst="rect">
            <a:avLst/>
          </a:prstGeom>
          <a:noFill/>
          <a:ln w="9525">
            <a:noFill/>
            <a:miter lim="800000"/>
            <a:headEnd/>
            <a:tailEnd/>
          </a:ln>
          <a:effectLst/>
        </p:spPr>
        <p:txBody>
          <a:bodyPr>
            <a:spAutoFit/>
          </a:bodyPr>
          <a:lstStyle/>
          <a:p>
            <a:r>
              <a:rPr lang="en-US" sz="2800">
                <a:solidFill>
                  <a:schemeClr val="hlink"/>
                </a:solidFill>
                <a:latin typeface="Berlin Sans FB" pitchFamily="34" charset="0"/>
              </a:rPr>
              <a:t>Insulin is not produced so glucose levels stay high</a:t>
            </a:r>
            <a:endParaRPr lang="en-GB" sz="2800">
              <a:solidFill>
                <a:schemeClr val="hlink"/>
              </a:solidFill>
              <a:latin typeface="Berlin Sans FB" pitchFamily="34" charset="0"/>
            </a:endParaRPr>
          </a:p>
        </p:txBody>
      </p:sp>
      <p:sp>
        <p:nvSpPr>
          <p:cNvPr id="120842" name="Text Box 10"/>
          <p:cNvSpPr txBox="1">
            <a:spLocks noChangeArrowheads="1"/>
          </p:cNvSpPr>
          <p:nvPr/>
        </p:nvSpPr>
        <p:spPr bwMode="auto">
          <a:xfrm>
            <a:off x="2286000" y="533400"/>
            <a:ext cx="2971800" cy="946150"/>
          </a:xfrm>
          <a:prstGeom prst="rect">
            <a:avLst/>
          </a:prstGeom>
          <a:noFill/>
          <a:ln w="9525">
            <a:noFill/>
            <a:miter lim="800000"/>
            <a:headEnd/>
            <a:tailEnd/>
          </a:ln>
          <a:effectLst/>
        </p:spPr>
        <p:txBody>
          <a:bodyPr>
            <a:spAutoFit/>
          </a:bodyPr>
          <a:lstStyle/>
          <a:p>
            <a:r>
              <a:rPr lang="en-US" sz="2800">
                <a:solidFill>
                  <a:schemeClr val="hlink"/>
                </a:solidFill>
                <a:latin typeface="Berlin Sans FB" pitchFamily="34" charset="0"/>
              </a:rPr>
              <a:t>Glucose levels rise after a meal.</a:t>
            </a:r>
            <a:endParaRPr lang="en-GB" sz="2800">
              <a:solidFill>
                <a:schemeClr val="hlink"/>
              </a:solidFill>
              <a:latin typeface="Berlin Sans FB" pitchFamily="34" charset="0"/>
            </a:endParaRPr>
          </a:p>
        </p:txBody>
      </p:sp>
      <p:sp>
        <p:nvSpPr>
          <p:cNvPr id="120843" name="Text Box 11"/>
          <p:cNvSpPr txBox="1">
            <a:spLocks noChangeArrowheads="1"/>
          </p:cNvSpPr>
          <p:nvPr/>
        </p:nvSpPr>
        <p:spPr bwMode="auto">
          <a:xfrm>
            <a:off x="7391400" y="1600200"/>
            <a:ext cx="1411288" cy="519113"/>
          </a:xfrm>
          <a:prstGeom prst="rect">
            <a:avLst/>
          </a:prstGeom>
          <a:noFill/>
          <a:ln w="9525">
            <a:noFill/>
            <a:miter lim="800000"/>
            <a:headEnd/>
            <a:tailEnd/>
          </a:ln>
          <a:effectLst/>
        </p:spPr>
        <p:txBody>
          <a:bodyPr wrap="none">
            <a:spAutoFit/>
          </a:bodyPr>
          <a:lstStyle/>
          <a:p>
            <a:r>
              <a:rPr lang="en-US" sz="2800">
                <a:latin typeface="Berlin Sans FB" pitchFamily="34" charset="0"/>
              </a:rPr>
              <a:t>Diabetic</a:t>
            </a:r>
            <a:endParaRPr lang="en-GB" sz="280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8"/>
                                        </p:tgtEl>
                                        <p:attrNameLst>
                                          <p:attrName>style.visibility</p:attrName>
                                        </p:attrNameLst>
                                      </p:cBhvr>
                                      <p:to>
                                        <p:strVal val="visible"/>
                                      </p:to>
                                    </p:set>
                                    <p:animEffect transition="in" filter="wipe(left)">
                                      <p:cBhvr>
                                        <p:cTn id="7" dur="2000"/>
                                        <p:tgtEl>
                                          <p:spTgt spid="120838"/>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20842"/>
                                        </p:tgtEl>
                                        <p:attrNameLst>
                                          <p:attrName>style.visibility</p:attrName>
                                        </p:attrNameLst>
                                      </p:cBhvr>
                                      <p:to>
                                        <p:strVal val="visible"/>
                                      </p:to>
                                    </p:set>
                                    <p:anim calcmode="lin" valueType="num">
                                      <p:cBhvr>
                                        <p:cTn id="11" dur="500" fill="hold"/>
                                        <p:tgtEl>
                                          <p:spTgt spid="120842"/>
                                        </p:tgtEl>
                                        <p:attrNameLst>
                                          <p:attrName>ppt_w</p:attrName>
                                        </p:attrNameLst>
                                      </p:cBhvr>
                                      <p:tavLst>
                                        <p:tav tm="0">
                                          <p:val>
                                            <p:fltVal val="0"/>
                                          </p:val>
                                        </p:tav>
                                        <p:tav tm="100000">
                                          <p:val>
                                            <p:strVal val="#ppt_w"/>
                                          </p:val>
                                        </p:tav>
                                      </p:tavLst>
                                    </p:anim>
                                    <p:anim calcmode="lin" valueType="num">
                                      <p:cBhvr>
                                        <p:cTn id="12" dur="500" fill="hold"/>
                                        <p:tgtEl>
                                          <p:spTgt spid="120842"/>
                                        </p:tgtEl>
                                        <p:attrNameLst>
                                          <p:attrName>ppt_h</p:attrName>
                                        </p:attrNameLst>
                                      </p:cBhvr>
                                      <p:tavLst>
                                        <p:tav tm="0">
                                          <p:val>
                                            <p:fltVal val="0"/>
                                          </p:val>
                                        </p:tav>
                                        <p:tav tm="100000">
                                          <p:val>
                                            <p:strVal val="#ppt_h"/>
                                          </p:val>
                                        </p:tav>
                                      </p:tavLst>
                                    </p:anim>
                                    <p:animEffect transition="in" filter="fade">
                                      <p:cBhvr>
                                        <p:cTn id="13" dur="500"/>
                                        <p:tgtEl>
                                          <p:spTgt spid="120842"/>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20841"/>
                                        </p:tgtEl>
                                        <p:attrNameLst>
                                          <p:attrName>style.visibility</p:attrName>
                                        </p:attrNameLst>
                                      </p:cBhvr>
                                      <p:to>
                                        <p:strVal val="visible"/>
                                      </p:to>
                                    </p:set>
                                    <p:anim calcmode="lin" valueType="num">
                                      <p:cBhvr>
                                        <p:cTn id="18" dur="500" fill="hold"/>
                                        <p:tgtEl>
                                          <p:spTgt spid="120841"/>
                                        </p:tgtEl>
                                        <p:attrNameLst>
                                          <p:attrName>ppt_w</p:attrName>
                                        </p:attrNameLst>
                                      </p:cBhvr>
                                      <p:tavLst>
                                        <p:tav tm="0">
                                          <p:val>
                                            <p:fltVal val="0"/>
                                          </p:val>
                                        </p:tav>
                                        <p:tav tm="100000">
                                          <p:val>
                                            <p:strVal val="#ppt_w"/>
                                          </p:val>
                                        </p:tav>
                                      </p:tavLst>
                                    </p:anim>
                                    <p:anim calcmode="lin" valueType="num">
                                      <p:cBhvr>
                                        <p:cTn id="19" dur="500" fill="hold"/>
                                        <p:tgtEl>
                                          <p:spTgt spid="120841"/>
                                        </p:tgtEl>
                                        <p:attrNameLst>
                                          <p:attrName>ppt_h</p:attrName>
                                        </p:attrNameLst>
                                      </p:cBhvr>
                                      <p:tavLst>
                                        <p:tav tm="0">
                                          <p:val>
                                            <p:fltVal val="0"/>
                                          </p:val>
                                        </p:tav>
                                        <p:tav tm="100000">
                                          <p:val>
                                            <p:strVal val="#ppt_h"/>
                                          </p:val>
                                        </p:tav>
                                      </p:tavLst>
                                    </p:anim>
                                    <p:animEffect transition="in" filter="fade">
                                      <p:cBhvr>
                                        <p:cTn id="20" dur="500"/>
                                        <p:tgtEl>
                                          <p:spTgt spid="120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animBg="1"/>
      <p:bldP spid="120841" grpId="0"/>
      <p:bldP spid="12084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Freeform 4"/>
          <p:cNvSpPr>
            <a:spLocks/>
          </p:cNvSpPr>
          <p:nvPr/>
        </p:nvSpPr>
        <p:spPr bwMode="auto">
          <a:xfrm>
            <a:off x="685800" y="762000"/>
            <a:ext cx="6261100" cy="2717800"/>
          </a:xfrm>
          <a:custGeom>
            <a:avLst/>
            <a:gdLst/>
            <a:ahLst/>
            <a:cxnLst>
              <a:cxn ang="0">
                <a:pos x="72" y="784"/>
              </a:cxn>
              <a:cxn ang="0">
                <a:pos x="120" y="256"/>
              </a:cxn>
              <a:cxn ang="0">
                <a:pos x="504" y="64"/>
              </a:cxn>
              <a:cxn ang="0">
                <a:pos x="1368" y="16"/>
              </a:cxn>
              <a:cxn ang="0">
                <a:pos x="2712" y="64"/>
              </a:cxn>
              <a:cxn ang="0">
                <a:pos x="3720" y="400"/>
              </a:cxn>
              <a:cxn ang="0">
                <a:pos x="3816" y="1168"/>
              </a:cxn>
              <a:cxn ang="0">
                <a:pos x="2952" y="1264"/>
              </a:cxn>
              <a:cxn ang="0">
                <a:pos x="1752" y="1024"/>
              </a:cxn>
              <a:cxn ang="0">
                <a:pos x="792" y="1456"/>
              </a:cxn>
              <a:cxn ang="0">
                <a:pos x="120" y="1600"/>
              </a:cxn>
              <a:cxn ang="0">
                <a:pos x="72" y="784"/>
              </a:cxn>
            </a:cxnLst>
            <a:rect l="0" t="0" r="r" b="b"/>
            <a:pathLst>
              <a:path w="3944" h="1712">
                <a:moveTo>
                  <a:pt x="72" y="784"/>
                </a:moveTo>
                <a:cubicBezTo>
                  <a:pt x="72" y="560"/>
                  <a:pt x="48" y="376"/>
                  <a:pt x="120" y="256"/>
                </a:cubicBezTo>
                <a:cubicBezTo>
                  <a:pt x="192" y="136"/>
                  <a:pt x="296" y="104"/>
                  <a:pt x="504" y="64"/>
                </a:cubicBezTo>
                <a:cubicBezTo>
                  <a:pt x="712" y="24"/>
                  <a:pt x="1000" y="16"/>
                  <a:pt x="1368" y="16"/>
                </a:cubicBezTo>
                <a:cubicBezTo>
                  <a:pt x="1736" y="16"/>
                  <a:pt x="2320" y="0"/>
                  <a:pt x="2712" y="64"/>
                </a:cubicBezTo>
                <a:cubicBezTo>
                  <a:pt x="3104" y="128"/>
                  <a:pt x="3536" y="216"/>
                  <a:pt x="3720" y="400"/>
                </a:cubicBezTo>
                <a:cubicBezTo>
                  <a:pt x="3904" y="584"/>
                  <a:pt x="3944" y="1024"/>
                  <a:pt x="3816" y="1168"/>
                </a:cubicBezTo>
                <a:cubicBezTo>
                  <a:pt x="3688" y="1312"/>
                  <a:pt x="3296" y="1288"/>
                  <a:pt x="2952" y="1264"/>
                </a:cubicBezTo>
                <a:cubicBezTo>
                  <a:pt x="2608" y="1240"/>
                  <a:pt x="2112" y="992"/>
                  <a:pt x="1752" y="1024"/>
                </a:cubicBezTo>
                <a:cubicBezTo>
                  <a:pt x="1392" y="1056"/>
                  <a:pt x="1064" y="1360"/>
                  <a:pt x="792" y="1456"/>
                </a:cubicBezTo>
                <a:cubicBezTo>
                  <a:pt x="520" y="1552"/>
                  <a:pt x="240" y="1712"/>
                  <a:pt x="120" y="1600"/>
                </a:cubicBezTo>
                <a:cubicBezTo>
                  <a:pt x="0" y="1488"/>
                  <a:pt x="72" y="1008"/>
                  <a:pt x="72" y="784"/>
                </a:cubicBezTo>
                <a:close/>
              </a:path>
            </a:pathLst>
          </a:custGeom>
          <a:solidFill>
            <a:srgbClr val="800000"/>
          </a:solidFill>
          <a:ln w="9525">
            <a:solidFill>
              <a:srgbClr val="800000"/>
            </a:solidFill>
            <a:round/>
            <a:headEnd/>
            <a:tailEnd/>
          </a:ln>
          <a:effectLst/>
        </p:spPr>
        <p:txBody>
          <a:bodyPr/>
          <a:lstStyle/>
          <a:p>
            <a:endParaRPr lang="en-US"/>
          </a:p>
        </p:txBody>
      </p:sp>
      <p:sp>
        <p:nvSpPr>
          <p:cNvPr id="45061" name="Line 5"/>
          <p:cNvSpPr>
            <a:spLocks noChangeShapeType="1"/>
          </p:cNvSpPr>
          <p:nvPr/>
        </p:nvSpPr>
        <p:spPr bwMode="auto">
          <a:xfrm>
            <a:off x="1828800" y="1524000"/>
            <a:ext cx="914400" cy="0"/>
          </a:xfrm>
          <a:prstGeom prst="line">
            <a:avLst/>
          </a:prstGeom>
          <a:noFill/>
          <a:ln w="9525">
            <a:solidFill>
              <a:schemeClr val="tx1"/>
            </a:solidFill>
            <a:round/>
            <a:headEnd/>
            <a:tailEnd/>
          </a:ln>
          <a:effectLst/>
        </p:spPr>
        <p:txBody>
          <a:bodyPr/>
          <a:lstStyle/>
          <a:p>
            <a:endParaRPr lang="en-US"/>
          </a:p>
        </p:txBody>
      </p:sp>
      <p:sp>
        <p:nvSpPr>
          <p:cNvPr id="45062" name="Oval 6"/>
          <p:cNvSpPr>
            <a:spLocks noChangeArrowheads="1"/>
          </p:cNvSpPr>
          <p:nvPr/>
        </p:nvSpPr>
        <p:spPr bwMode="auto">
          <a:xfrm>
            <a:off x="1600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3" name="Oval 7"/>
          <p:cNvSpPr>
            <a:spLocks noChangeArrowheads="1"/>
          </p:cNvSpPr>
          <p:nvPr/>
        </p:nvSpPr>
        <p:spPr bwMode="auto">
          <a:xfrm>
            <a:off x="1981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4" name="Oval 8"/>
          <p:cNvSpPr>
            <a:spLocks noChangeArrowheads="1"/>
          </p:cNvSpPr>
          <p:nvPr/>
        </p:nvSpPr>
        <p:spPr bwMode="auto">
          <a:xfrm>
            <a:off x="2362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5" name="Oval 9"/>
          <p:cNvSpPr>
            <a:spLocks noChangeArrowheads="1"/>
          </p:cNvSpPr>
          <p:nvPr/>
        </p:nvSpPr>
        <p:spPr bwMode="auto">
          <a:xfrm>
            <a:off x="2743200" y="137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6" name="AutoShape 10"/>
          <p:cNvSpPr>
            <a:spLocks noChangeArrowheads="1"/>
          </p:cNvSpPr>
          <p:nvPr/>
        </p:nvSpPr>
        <p:spPr bwMode="auto">
          <a:xfrm rot="5400000">
            <a:off x="4229100" y="1866900"/>
            <a:ext cx="685800" cy="6858000"/>
          </a:xfrm>
          <a:prstGeom prst="can">
            <a:avLst>
              <a:gd name="adj" fmla="val 70833"/>
            </a:avLst>
          </a:prstGeom>
          <a:solidFill>
            <a:srgbClr val="FF0000"/>
          </a:solidFill>
          <a:ln w="9525">
            <a:solidFill>
              <a:schemeClr val="tx1"/>
            </a:solidFill>
            <a:round/>
            <a:headEnd/>
            <a:tailEnd/>
          </a:ln>
          <a:effectLst/>
        </p:spPr>
        <p:txBody>
          <a:bodyPr wrap="none" anchor="ctr"/>
          <a:lstStyle/>
          <a:p>
            <a:endParaRPr lang="en-US"/>
          </a:p>
        </p:txBody>
      </p:sp>
      <p:sp>
        <p:nvSpPr>
          <p:cNvPr id="45067" name="Oval 11"/>
          <p:cNvSpPr>
            <a:spLocks noChangeArrowheads="1"/>
          </p:cNvSpPr>
          <p:nvPr/>
        </p:nvSpPr>
        <p:spPr bwMode="auto">
          <a:xfrm>
            <a:off x="5181600" y="518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8" name="Oval 12"/>
          <p:cNvSpPr>
            <a:spLocks noChangeArrowheads="1"/>
          </p:cNvSpPr>
          <p:nvPr/>
        </p:nvSpPr>
        <p:spPr bwMode="auto">
          <a:xfrm>
            <a:off x="36576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9" name="Oval 13"/>
          <p:cNvSpPr>
            <a:spLocks noChangeArrowheads="1"/>
          </p:cNvSpPr>
          <p:nvPr/>
        </p:nvSpPr>
        <p:spPr bwMode="auto">
          <a:xfrm>
            <a:off x="27432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0" name="Oval 14"/>
          <p:cNvSpPr>
            <a:spLocks noChangeArrowheads="1"/>
          </p:cNvSpPr>
          <p:nvPr/>
        </p:nvSpPr>
        <p:spPr bwMode="auto">
          <a:xfrm>
            <a:off x="63246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1" name="Text Box 15"/>
          <p:cNvSpPr txBox="1">
            <a:spLocks noChangeArrowheads="1"/>
          </p:cNvSpPr>
          <p:nvPr/>
        </p:nvSpPr>
        <p:spPr bwMode="auto">
          <a:xfrm>
            <a:off x="6553200" y="2286000"/>
            <a:ext cx="2819400" cy="946150"/>
          </a:xfrm>
          <a:prstGeom prst="rect">
            <a:avLst/>
          </a:prstGeom>
          <a:noFill/>
          <a:ln w="9525">
            <a:noFill/>
            <a:miter lim="800000"/>
            <a:headEnd/>
            <a:tailEnd/>
          </a:ln>
          <a:effectLst/>
        </p:spPr>
        <p:txBody>
          <a:bodyPr>
            <a:spAutoFit/>
          </a:bodyPr>
          <a:lstStyle/>
          <a:p>
            <a:pPr>
              <a:spcBef>
                <a:spcPct val="50000"/>
              </a:spcBef>
            </a:pPr>
            <a:r>
              <a:rPr lang="en-GB" sz="2800" dirty="0"/>
              <a:t>The glucose in the blood increases.</a:t>
            </a:r>
            <a:endParaRPr lang="en-US" sz="2800" dirty="0"/>
          </a:p>
        </p:txBody>
      </p:sp>
      <p:sp>
        <p:nvSpPr>
          <p:cNvPr id="45073" name="Oval 17"/>
          <p:cNvSpPr>
            <a:spLocks noChangeArrowheads="1"/>
          </p:cNvSpPr>
          <p:nvPr/>
        </p:nvSpPr>
        <p:spPr bwMode="auto">
          <a:xfrm>
            <a:off x="19812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4" name="Oval 18"/>
          <p:cNvSpPr>
            <a:spLocks noChangeArrowheads="1"/>
          </p:cNvSpPr>
          <p:nvPr/>
        </p:nvSpPr>
        <p:spPr bwMode="auto">
          <a:xfrm>
            <a:off x="5715000" y="51054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5" name="Oval 19"/>
          <p:cNvSpPr>
            <a:spLocks noChangeArrowheads="1"/>
          </p:cNvSpPr>
          <p:nvPr/>
        </p:nvSpPr>
        <p:spPr bwMode="auto">
          <a:xfrm>
            <a:off x="42672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6" name="Oval 20"/>
          <p:cNvSpPr>
            <a:spLocks noChangeArrowheads="1"/>
          </p:cNvSpPr>
          <p:nvPr/>
        </p:nvSpPr>
        <p:spPr bwMode="auto">
          <a:xfrm>
            <a:off x="3276600" y="518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7" name="Text Box 21"/>
          <p:cNvSpPr txBox="1">
            <a:spLocks noChangeArrowheads="1"/>
          </p:cNvSpPr>
          <p:nvPr/>
        </p:nvSpPr>
        <p:spPr bwMode="auto">
          <a:xfrm>
            <a:off x="1524000" y="838200"/>
            <a:ext cx="1981200" cy="457200"/>
          </a:xfrm>
          <a:prstGeom prst="rect">
            <a:avLst/>
          </a:prstGeom>
          <a:noFill/>
          <a:ln w="9525">
            <a:noFill/>
            <a:miter lim="800000"/>
            <a:headEnd/>
            <a:tailEnd/>
          </a:ln>
          <a:effectLst/>
        </p:spPr>
        <p:txBody>
          <a:bodyPr>
            <a:spAutoFit/>
          </a:bodyPr>
          <a:lstStyle/>
          <a:p>
            <a:pPr>
              <a:spcBef>
                <a:spcPct val="50000"/>
              </a:spcBef>
            </a:pPr>
            <a:r>
              <a:rPr lang="en-GB" sz="2400" b="1">
                <a:solidFill>
                  <a:schemeClr val="folHlink"/>
                </a:solidFill>
              </a:rPr>
              <a:t>Glycogen</a:t>
            </a:r>
            <a:endParaRPr lang="en-US" sz="2400" b="1">
              <a:solidFill>
                <a:schemeClr val="folHlink"/>
              </a:solidFill>
            </a:endParaRPr>
          </a:p>
        </p:txBody>
      </p:sp>
      <p:sp>
        <p:nvSpPr>
          <p:cNvPr id="45078" name="AutoShape 22"/>
          <p:cNvSpPr>
            <a:spLocks noChangeArrowheads="1"/>
          </p:cNvSpPr>
          <p:nvPr/>
        </p:nvSpPr>
        <p:spPr bwMode="auto">
          <a:xfrm rot="-5976834">
            <a:off x="2497931" y="2653507"/>
            <a:ext cx="3179763" cy="1219200"/>
          </a:xfrm>
          <a:prstGeom prst="curvedUpArrow">
            <a:avLst>
              <a:gd name="adj1" fmla="val 52161"/>
              <a:gd name="adj2" fmla="val 104323"/>
              <a:gd name="adj3" fmla="val 33333"/>
            </a:avLst>
          </a:prstGeom>
          <a:solidFill>
            <a:schemeClr val="hlink"/>
          </a:solidFill>
          <a:ln w="9525">
            <a:solidFill>
              <a:schemeClr val="tx1"/>
            </a:solidFill>
            <a:miter lim="800000"/>
            <a:headEnd/>
            <a:tailEnd/>
          </a:ln>
          <a:effectLst/>
        </p:spPr>
        <p:txBody>
          <a:bodyPr vert="eaVert" wrap="none" anchor="ctr"/>
          <a:lstStyle/>
          <a:p>
            <a:pPr algn="ctr"/>
            <a:r>
              <a:rPr lang="en-GB" sz="3200">
                <a:solidFill>
                  <a:schemeClr val="hlink"/>
                </a:solidFill>
              </a:rPr>
              <a:t>Insulin</a:t>
            </a:r>
            <a:endParaRPr lang="en-US" sz="3200">
              <a:solidFill>
                <a:schemeClr val="hlink"/>
              </a:solidFill>
            </a:endParaRPr>
          </a:p>
        </p:txBody>
      </p:sp>
      <p:sp>
        <p:nvSpPr>
          <p:cNvPr id="45085" name="Text Box 29"/>
          <p:cNvSpPr txBox="1">
            <a:spLocks noChangeArrowheads="1"/>
          </p:cNvSpPr>
          <p:nvPr/>
        </p:nvSpPr>
        <p:spPr bwMode="auto">
          <a:xfrm>
            <a:off x="2895600" y="5867400"/>
            <a:ext cx="3657600" cy="457200"/>
          </a:xfrm>
          <a:prstGeom prst="rect">
            <a:avLst/>
          </a:prstGeom>
          <a:noFill/>
          <a:ln w="9525">
            <a:noFill/>
            <a:miter lim="800000"/>
            <a:headEnd/>
            <a:tailEnd/>
          </a:ln>
          <a:effectLst/>
        </p:spPr>
        <p:txBody>
          <a:bodyPr>
            <a:spAutoFit/>
          </a:bodyPr>
          <a:lstStyle/>
          <a:p>
            <a:pPr>
              <a:spcBef>
                <a:spcPct val="50000"/>
              </a:spcBef>
            </a:pPr>
            <a:r>
              <a:rPr lang="en-GB" sz="2400" b="1">
                <a:solidFill>
                  <a:schemeClr val="folHlink"/>
                </a:solidFill>
              </a:rPr>
              <a:t>Glucose in the blood</a:t>
            </a:r>
            <a:endParaRPr lang="en-US" sz="2400" b="1">
              <a:solidFill>
                <a:schemeClr val="folHlink"/>
              </a:solidFill>
            </a:endParaRPr>
          </a:p>
        </p:txBody>
      </p:sp>
      <p:sp>
        <p:nvSpPr>
          <p:cNvPr id="45086" name="AutoShape 30"/>
          <p:cNvSpPr>
            <a:spLocks noChangeArrowheads="1"/>
          </p:cNvSpPr>
          <p:nvPr/>
        </p:nvSpPr>
        <p:spPr bwMode="auto">
          <a:xfrm>
            <a:off x="2667000" y="2133600"/>
            <a:ext cx="3124200" cy="23622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folHlink"/>
          </a:solidFill>
          <a:ln w="9525">
            <a:solidFill>
              <a:schemeClr val="tx1"/>
            </a:solidFill>
            <a:miter lim="800000"/>
            <a:headEnd/>
            <a:tailEnd/>
          </a:ln>
          <a:effectLst/>
        </p:spPr>
        <p:txBody>
          <a:bodyPr wrap="none" anchor="ctr"/>
          <a:lstStyle/>
          <a:p>
            <a:endParaRPr lang="en-US"/>
          </a:p>
        </p:txBody>
      </p:sp>
      <p:sp>
        <p:nvSpPr>
          <p:cNvPr id="45087" name="Oval 31"/>
          <p:cNvSpPr>
            <a:spLocks noChangeArrowheads="1"/>
          </p:cNvSpPr>
          <p:nvPr/>
        </p:nvSpPr>
        <p:spPr bwMode="auto">
          <a:xfrm>
            <a:off x="48006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88" name="Oval 32"/>
          <p:cNvSpPr>
            <a:spLocks noChangeArrowheads="1"/>
          </p:cNvSpPr>
          <p:nvPr/>
        </p:nvSpPr>
        <p:spPr bwMode="auto">
          <a:xfrm>
            <a:off x="29718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89" name="Oval 33"/>
          <p:cNvSpPr>
            <a:spLocks noChangeArrowheads="1"/>
          </p:cNvSpPr>
          <p:nvPr/>
        </p:nvSpPr>
        <p:spPr bwMode="auto">
          <a:xfrm>
            <a:off x="2286000" y="51816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0" name="Oval 34"/>
          <p:cNvSpPr>
            <a:spLocks noChangeArrowheads="1"/>
          </p:cNvSpPr>
          <p:nvPr/>
        </p:nvSpPr>
        <p:spPr bwMode="auto">
          <a:xfrm>
            <a:off x="60198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1" name="Oval 35"/>
          <p:cNvSpPr>
            <a:spLocks noChangeArrowheads="1"/>
          </p:cNvSpPr>
          <p:nvPr/>
        </p:nvSpPr>
        <p:spPr bwMode="auto">
          <a:xfrm>
            <a:off x="45720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2" name="Oval 36"/>
          <p:cNvSpPr>
            <a:spLocks noChangeArrowheads="1"/>
          </p:cNvSpPr>
          <p:nvPr/>
        </p:nvSpPr>
        <p:spPr bwMode="auto">
          <a:xfrm>
            <a:off x="65532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3" name="Oval 37"/>
          <p:cNvSpPr>
            <a:spLocks noChangeArrowheads="1"/>
          </p:cNvSpPr>
          <p:nvPr/>
        </p:nvSpPr>
        <p:spPr bwMode="auto">
          <a:xfrm>
            <a:off x="68580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4" name="Oval 38"/>
          <p:cNvSpPr>
            <a:spLocks noChangeArrowheads="1"/>
          </p:cNvSpPr>
          <p:nvPr/>
        </p:nvSpPr>
        <p:spPr bwMode="auto">
          <a:xfrm>
            <a:off x="40386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5" name="Oval 39"/>
          <p:cNvSpPr>
            <a:spLocks noChangeArrowheads="1"/>
          </p:cNvSpPr>
          <p:nvPr/>
        </p:nvSpPr>
        <p:spPr bwMode="auto">
          <a:xfrm>
            <a:off x="16764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6" name="Oval 40"/>
          <p:cNvSpPr>
            <a:spLocks noChangeArrowheads="1"/>
          </p:cNvSpPr>
          <p:nvPr/>
        </p:nvSpPr>
        <p:spPr bwMode="auto">
          <a:xfrm>
            <a:off x="1371600" y="50292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7" name="Oval 41"/>
          <p:cNvSpPr>
            <a:spLocks noChangeArrowheads="1"/>
          </p:cNvSpPr>
          <p:nvPr/>
        </p:nvSpPr>
        <p:spPr bwMode="auto">
          <a:xfrm>
            <a:off x="7239000" y="5257800"/>
            <a:ext cx="2286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98" name="Text Box 42"/>
          <p:cNvSpPr txBox="1">
            <a:spLocks noChangeArrowheads="1"/>
          </p:cNvSpPr>
          <p:nvPr/>
        </p:nvSpPr>
        <p:spPr bwMode="auto">
          <a:xfrm>
            <a:off x="6324600" y="228600"/>
            <a:ext cx="2819400" cy="1373188"/>
          </a:xfrm>
          <a:prstGeom prst="rect">
            <a:avLst/>
          </a:prstGeom>
          <a:noFill/>
          <a:ln w="9525">
            <a:noFill/>
            <a:miter lim="800000"/>
            <a:headEnd/>
            <a:tailEnd/>
          </a:ln>
          <a:effectLst/>
        </p:spPr>
        <p:txBody>
          <a:bodyPr>
            <a:spAutoFit/>
          </a:bodyPr>
          <a:lstStyle/>
          <a:p>
            <a:pPr>
              <a:spcBef>
                <a:spcPct val="50000"/>
              </a:spcBef>
            </a:pPr>
            <a:r>
              <a:rPr lang="en-GB" sz="2800" dirty="0"/>
              <a:t>But there is no insulin to convert it into glycogen.</a:t>
            </a:r>
            <a:endParaRPr lang="en-US" sz="2800" dirty="0"/>
          </a:p>
        </p:txBody>
      </p:sp>
      <p:sp>
        <p:nvSpPr>
          <p:cNvPr id="45099" name="Text Box 43"/>
          <p:cNvSpPr txBox="1">
            <a:spLocks noChangeArrowheads="1"/>
          </p:cNvSpPr>
          <p:nvPr/>
        </p:nvSpPr>
        <p:spPr bwMode="auto">
          <a:xfrm>
            <a:off x="6324600" y="3124200"/>
            <a:ext cx="2819400" cy="1800225"/>
          </a:xfrm>
          <a:prstGeom prst="rect">
            <a:avLst/>
          </a:prstGeom>
          <a:noFill/>
          <a:ln w="9525">
            <a:noFill/>
            <a:miter lim="800000"/>
            <a:headEnd/>
            <a:tailEnd/>
          </a:ln>
          <a:effectLst/>
        </p:spPr>
        <p:txBody>
          <a:bodyPr>
            <a:spAutoFit/>
          </a:bodyPr>
          <a:lstStyle/>
          <a:p>
            <a:pPr>
              <a:spcBef>
                <a:spcPct val="50000"/>
              </a:spcBef>
            </a:pPr>
            <a:r>
              <a:rPr lang="en-GB" sz="2800" dirty="0"/>
              <a:t>Glucose concentration rises to dangerous levels.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5071"/>
                                        </p:tgtEl>
                                      </p:cBhvr>
                                    </p:animEffect>
                                    <p:set>
                                      <p:cBhvr>
                                        <p:cTn id="7" dur="1" fill="hold">
                                          <p:stCondLst>
                                            <p:cond delay="499"/>
                                          </p:stCondLst>
                                        </p:cTn>
                                        <p:tgtEl>
                                          <p:spTgt spid="4507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5078"/>
                                        </p:tgtEl>
                                        <p:attrNameLst>
                                          <p:attrName>style.visibility</p:attrName>
                                        </p:attrNameLst>
                                      </p:cBhvr>
                                      <p:to>
                                        <p:strVal val="visible"/>
                                      </p:to>
                                    </p:set>
                                    <p:animEffect transition="in" filter="wipe(down)">
                                      <p:cBhvr>
                                        <p:cTn id="12" dur="500"/>
                                        <p:tgtEl>
                                          <p:spTgt spid="45078"/>
                                        </p:tgtEl>
                                      </p:cBhvr>
                                    </p:animEffect>
                                  </p:childTnLst>
                                </p:cTn>
                              </p:par>
                              <p:par>
                                <p:cTn id="13" presetID="35" presetClass="entr" presetSubtype="0" fill="hold" grpId="0" nodeType="withEffect">
                                  <p:stCondLst>
                                    <p:cond delay="0"/>
                                  </p:stCondLst>
                                  <p:childTnLst>
                                    <p:set>
                                      <p:cBhvr>
                                        <p:cTn id="14" dur="1" fill="hold">
                                          <p:stCondLst>
                                            <p:cond delay="0"/>
                                          </p:stCondLst>
                                        </p:cTn>
                                        <p:tgtEl>
                                          <p:spTgt spid="45086"/>
                                        </p:tgtEl>
                                        <p:attrNameLst>
                                          <p:attrName>style.visibility</p:attrName>
                                        </p:attrNameLst>
                                      </p:cBhvr>
                                      <p:to>
                                        <p:strVal val="visible"/>
                                      </p:to>
                                    </p:set>
                                    <p:animEffect transition="in" filter="fade">
                                      <p:cBhvr>
                                        <p:cTn id="15" dur="2000"/>
                                        <p:tgtEl>
                                          <p:spTgt spid="45086"/>
                                        </p:tgtEl>
                                      </p:cBhvr>
                                    </p:animEffect>
                                    <p:anim calcmode="lin" valueType="num">
                                      <p:cBhvr>
                                        <p:cTn id="16" dur="2000" fill="hold"/>
                                        <p:tgtEl>
                                          <p:spTgt spid="45086"/>
                                        </p:tgtEl>
                                        <p:attrNameLst>
                                          <p:attrName>style.rotation</p:attrName>
                                        </p:attrNameLst>
                                      </p:cBhvr>
                                      <p:tavLst>
                                        <p:tav tm="0">
                                          <p:val>
                                            <p:fltVal val="720"/>
                                          </p:val>
                                        </p:tav>
                                        <p:tav tm="100000">
                                          <p:val>
                                            <p:fltVal val="0"/>
                                          </p:val>
                                        </p:tav>
                                      </p:tavLst>
                                    </p:anim>
                                    <p:anim calcmode="lin" valueType="num">
                                      <p:cBhvr>
                                        <p:cTn id="17" dur="2000" fill="hold"/>
                                        <p:tgtEl>
                                          <p:spTgt spid="45086"/>
                                        </p:tgtEl>
                                        <p:attrNameLst>
                                          <p:attrName>ppt_h</p:attrName>
                                        </p:attrNameLst>
                                      </p:cBhvr>
                                      <p:tavLst>
                                        <p:tav tm="0">
                                          <p:val>
                                            <p:fltVal val="0"/>
                                          </p:val>
                                        </p:tav>
                                        <p:tav tm="100000">
                                          <p:val>
                                            <p:strVal val="#ppt_h"/>
                                          </p:val>
                                        </p:tav>
                                      </p:tavLst>
                                    </p:anim>
                                    <p:anim calcmode="lin" valueType="num">
                                      <p:cBhvr>
                                        <p:cTn id="18" dur="2000" fill="hold"/>
                                        <p:tgtEl>
                                          <p:spTgt spid="45086"/>
                                        </p:tgtEl>
                                        <p:attrNameLst>
                                          <p:attrName>ppt_w</p:attrName>
                                        </p:attrNameLst>
                                      </p:cBhvr>
                                      <p:tavLst>
                                        <p:tav tm="0">
                                          <p:val>
                                            <p:fltVal val="0"/>
                                          </p:val>
                                        </p:tav>
                                        <p:tav tm="100000">
                                          <p:val>
                                            <p:strVal val="#ppt_w"/>
                                          </p:val>
                                        </p:tav>
                                      </p:tavLst>
                                    </p:anim>
                                  </p:childTnLst>
                                </p:cTn>
                              </p:par>
                              <p:par>
                                <p:cTn id="19" presetID="53" presetClass="entr" presetSubtype="0" fill="hold" grpId="0" nodeType="withEffect">
                                  <p:stCondLst>
                                    <p:cond delay="0"/>
                                  </p:stCondLst>
                                  <p:childTnLst>
                                    <p:set>
                                      <p:cBhvr>
                                        <p:cTn id="20" dur="1" fill="hold">
                                          <p:stCondLst>
                                            <p:cond delay="0"/>
                                          </p:stCondLst>
                                        </p:cTn>
                                        <p:tgtEl>
                                          <p:spTgt spid="45098"/>
                                        </p:tgtEl>
                                        <p:attrNameLst>
                                          <p:attrName>style.visibility</p:attrName>
                                        </p:attrNameLst>
                                      </p:cBhvr>
                                      <p:to>
                                        <p:strVal val="visible"/>
                                      </p:to>
                                    </p:set>
                                    <p:anim calcmode="lin" valueType="num">
                                      <p:cBhvr>
                                        <p:cTn id="21" dur="500" fill="hold"/>
                                        <p:tgtEl>
                                          <p:spTgt spid="45098"/>
                                        </p:tgtEl>
                                        <p:attrNameLst>
                                          <p:attrName>ppt_w</p:attrName>
                                        </p:attrNameLst>
                                      </p:cBhvr>
                                      <p:tavLst>
                                        <p:tav tm="0">
                                          <p:val>
                                            <p:fltVal val="0"/>
                                          </p:val>
                                        </p:tav>
                                        <p:tav tm="100000">
                                          <p:val>
                                            <p:strVal val="#ppt_w"/>
                                          </p:val>
                                        </p:tav>
                                      </p:tavLst>
                                    </p:anim>
                                    <p:anim calcmode="lin" valueType="num">
                                      <p:cBhvr>
                                        <p:cTn id="22" dur="500" fill="hold"/>
                                        <p:tgtEl>
                                          <p:spTgt spid="45098"/>
                                        </p:tgtEl>
                                        <p:attrNameLst>
                                          <p:attrName>ppt_h</p:attrName>
                                        </p:attrNameLst>
                                      </p:cBhvr>
                                      <p:tavLst>
                                        <p:tav tm="0">
                                          <p:val>
                                            <p:fltVal val="0"/>
                                          </p:val>
                                        </p:tav>
                                        <p:tav tm="100000">
                                          <p:val>
                                            <p:strVal val="#ppt_h"/>
                                          </p:val>
                                        </p:tav>
                                      </p:tavLst>
                                    </p:anim>
                                    <p:animEffect transition="in" filter="fade">
                                      <p:cBhvr>
                                        <p:cTn id="23" dur="500"/>
                                        <p:tgtEl>
                                          <p:spTgt spid="4509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xit" presetSubtype="0" fill="hold" grpId="1" nodeType="clickEffect">
                                  <p:stCondLst>
                                    <p:cond delay="0"/>
                                  </p:stCondLst>
                                  <p:childTnLst>
                                    <p:animEffect transition="out" filter="dissolve">
                                      <p:cBhvr>
                                        <p:cTn id="27" dur="500"/>
                                        <p:tgtEl>
                                          <p:spTgt spid="45098"/>
                                        </p:tgtEl>
                                      </p:cBhvr>
                                    </p:animEffect>
                                    <p:set>
                                      <p:cBhvr>
                                        <p:cTn id="28" dur="1" fill="hold">
                                          <p:stCondLst>
                                            <p:cond delay="499"/>
                                          </p:stCondLst>
                                        </p:cTn>
                                        <p:tgtEl>
                                          <p:spTgt spid="4509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45099"/>
                                        </p:tgtEl>
                                        <p:attrNameLst>
                                          <p:attrName>style.visibility</p:attrName>
                                        </p:attrNameLst>
                                      </p:cBhvr>
                                      <p:to>
                                        <p:strVal val="visible"/>
                                      </p:to>
                                    </p:set>
                                    <p:anim calcmode="lin" valueType="num">
                                      <p:cBhvr>
                                        <p:cTn id="33" dur="500" fill="hold"/>
                                        <p:tgtEl>
                                          <p:spTgt spid="45099"/>
                                        </p:tgtEl>
                                        <p:attrNameLst>
                                          <p:attrName>ppt_w</p:attrName>
                                        </p:attrNameLst>
                                      </p:cBhvr>
                                      <p:tavLst>
                                        <p:tav tm="0">
                                          <p:val>
                                            <p:fltVal val="0"/>
                                          </p:val>
                                        </p:tav>
                                        <p:tav tm="100000">
                                          <p:val>
                                            <p:strVal val="#ppt_w"/>
                                          </p:val>
                                        </p:tav>
                                      </p:tavLst>
                                    </p:anim>
                                    <p:anim calcmode="lin" valueType="num">
                                      <p:cBhvr>
                                        <p:cTn id="34" dur="500" fill="hold"/>
                                        <p:tgtEl>
                                          <p:spTgt spid="45099"/>
                                        </p:tgtEl>
                                        <p:attrNameLst>
                                          <p:attrName>ppt_h</p:attrName>
                                        </p:attrNameLst>
                                      </p:cBhvr>
                                      <p:tavLst>
                                        <p:tav tm="0">
                                          <p:val>
                                            <p:fltVal val="0"/>
                                          </p:val>
                                        </p:tav>
                                        <p:tav tm="100000">
                                          <p:val>
                                            <p:strVal val="#ppt_h"/>
                                          </p:val>
                                        </p:tav>
                                      </p:tavLst>
                                    </p:anim>
                                    <p:animEffect transition="in" filter="fade">
                                      <p:cBhvr>
                                        <p:cTn id="35" dur="500"/>
                                        <p:tgtEl>
                                          <p:spTgt spid="4509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095"/>
                                        </p:tgtEl>
                                        <p:attrNameLst>
                                          <p:attrName>style.visibility</p:attrName>
                                        </p:attrNameLst>
                                      </p:cBhvr>
                                      <p:to>
                                        <p:strVal val="visible"/>
                                      </p:to>
                                    </p:set>
                                    <p:animEffect transition="in" filter="wipe(left)">
                                      <p:cBhvr>
                                        <p:cTn id="40" dur="500"/>
                                        <p:tgtEl>
                                          <p:spTgt spid="4509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5089"/>
                                        </p:tgtEl>
                                        <p:attrNameLst>
                                          <p:attrName>style.visibility</p:attrName>
                                        </p:attrNameLst>
                                      </p:cBhvr>
                                      <p:to>
                                        <p:strVal val="visible"/>
                                      </p:to>
                                    </p:set>
                                    <p:animEffect transition="in" filter="wipe(left)">
                                      <p:cBhvr>
                                        <p:cTn id="43" dur="500"/>
                                        <p:tgtEl>
                                          <p:spTgt spid="4508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5088"/>
                                        </p:tgtEl>
                                        <p:attrNameLst>
                                          <p:attrName>style.visibility</p:attrName>
                                        </p:attrNameLst>
                                      </p:cBhvr>
                                      <p:to>
                                        <p:strVal val="visible"/>
                                      </p:to>
                                    </p:set>
                                    <p:animEffect transition="in" filter="wipe(left)">
                                      <p:cBhvr>
                                        <p:cTn id="46" dur="500"/>
                                        <p:tgtEl>
                                          <p:spTgt spid="45088"/>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5076"/>
                                        </p:tgtEl>
                                        <p:attrNameLst>
                                          <p:attrName>style.visibility</p:attrName>
                                        </p:attrNameLst>
                                      </p:cBhvr>
                                      <p:to>
                                        <p:strVal val="visible"/>
                                      </p:to>
                                    </p:set>
                                    <p:animEffect transition="in" filter="wipe(left)">
                                      <p:cBhvr>
                                        <p:cTn id="49" dur="500"/>
                                        <p:tgtEl>
                                          <p:spTgt spid="45076"/>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5094"/>
                                        </p:tgtEl>
                                        <p:attrNameLst>
                                          <p:attrName>style.visibility</p:attrName>
                                        </p:attrNameLst>
                                      </p:cBhvr>
                                      <p:to>
                                        <p:strVal val="visible"/>
                                      </p:to>
                                    </p:set>
                                    <p:animEffect transition="in" filter="wipe(left)">
                                      <p:cBhvr>
                                        <p:cTn id="52" dur="500"/>
                                        <p:tgtEl>
                                          <p:spTgt spid="4509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5091"/>
                                        </p:tgtEl>
                                        <p:attrNameLst>
                                          <p:attrName>style.visibility</p:attrName>
                                        </p:attrNameLst>
                                      </p:cBhvr>
                                      <p:to>
                                        <p:strVal val="visible"/>
                                      </p:to>
                                    </p:set>
                                    <p:animEffect transition="in" filter="wipe(left)">
                                      <p:cBhvr>
                                        <p:cTn id="55" dur="500"/>
                                        <p:tgtEl>
                                          <p:spTgt spid="45091"/>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45087"/>
                                        </p:tgtEl>
                                        <p:attrNameLst>
                                          <p:attrName>style.visibility</p:attrName>
                                        </p:attrNameLst>
                                      </p:cBhvr>
                                      <p:to>
                                        <p:strVal val="visible"/>
                                      </p:to>
                                    </p:set>
                                    <p:animEffect transition="in" filter="wipe(left)">
                                      <p:cBhvr>
                                        <p:cTn id="58" dur="500"/>
                                        <p:tgtEl>
                                          <p:spTgt spid="45087"/>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5074"/>
                                        </p:tgtEl>
                                        <p:attrNameLst>
                                          <p:attrName>style.visibility</p:attrName>
                                        </p:attrNameLst>
                                      </p:cBhvr>
                                      <p:to>
                                        <p:strVal val="visible"/>
                                      </p:to>
                                    </p:set>
                                    <p:animEffect transition="in" filter="wipe(left)">
                                      <p:cBhvr>
                                        <p:cTn id="61" dur="500"/>
                                        <p:tgtEl>
                                          <p:spTgt spid="4507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45070"/>
                                        </p:tgtEl>
                                        <p:attrNameLst>
                                          <p:attrName>style.visibility</p:attrName>
                                        </p:attrNameLst>
                                      </p:cBhvr>
                                      <p:to>
                                        <p:strVal val="visible"/>
                                      </p:to>
                                    </p:set>
                                    <p:animEffect transition="in" filter="wipe(left)">
                                      <p:cBhvr>
                                        <p:cTn id="64" dur="500"/>
                                        <p:tgtEl>
                                          <p:spTgt spid="4507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092"/>
                                        </p:tgtEl>
                                        <p:attrNameLst>
                                          <p:attrName>style.visibility</p:attrName>
                                        </p:attrNameLst>
                                      </p:cBhvr>
                                      <p:to>
                                        <p:strVal val="visible"/>
                                      </p:to>
                                    </p:set>
                                    <p:animEffect transition="in" filter="wipe(left)">
                                      <p:cBhvr>
                                        <p:cTn id="67" dur="500"/>
                                        <p:tgtEl>
                                          <p:spTgt spid="45092"/>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45097"/>
                                        </p:tgtEl>
                                        <p:attrNameLst>
                                          <p:attrName>style.visibility</p:attrName>
                                        </p:attrNameLst>
                                      </p:cBhvr>
                                      <p:to>
                                        <p:strVal val="visible"/>
                                      </p:to>
                                    </p:set>
                                    <p:animEffect transition="in" filter="wipe(left)">
                                      <p:cBhvr>
                                        <p:cTn id="70" dur="500"/>
                                        <p:tgtEl>
                                          <p:spTgt spid="45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0" grpId="0" animBg="1"/>
      <p:bldP spid="45071" grpId="0"/>
      <p:bldP spid="45074" grpId="0" animBg="1"/>
      <p:bldP spid="45076" grpId="0" animBg="1"/>
      <p:bldP spid="45078" grpId="0" animBg="1"/>
      <p:bldP spid="45086" grpId="0" animBg="1"/>
      <p:bldP spid="45087" grpId="0" animBg="1"/>
      <p:bldP spid="45088" grpId="0" animBg="1"/>
      <p:bldP spid="45089" grpId="0" animBg="1"/>
      <p:bldP spid="45091" grpId="0" animBg="1"/>
      <p:bldP spid="45092" grpId="0" animBg="1"/>
      <p:bldP spid="45094" grpId="0" animBg="1"/>
      <p:bldP spid="45095" grpId="0" animBg="1"/>
      <p:bldP spid="45097" grpId="0" animBg="1"/>
      <p:bldP spid="45098" grpId="0"/>
      <p:bldP spid="45098" grpId="1"/>
      <p:bldP spid="4509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Rot="1" noChangeArrowheads="1"/>
          </p:cNvSpPr>
          <p:nvPr>
            <p:ph type="title"/>
          </p:nvPr>
        </p:nvSpPr>
        <p:spPr/>
        <p:txBody>
          <a:bodyPr/>
          <a:lstStyle/>
          <a:p>
            <a:r>
              <a:rPr lang="en-GB"/>
              <a:t>Controlling water levels</a:t>
            </a:r>
            <a:endParaRPr lang="en-US"/>
          </a:p>
        </p:txBody>
      </p:sp>
      <p:sp>
        <p:nvSpPr>
          <p:cNvPr id="46085" name="Rectangle 5"/>
          <p:cNvSpPr>
            <a:spLocks noGrp="1" noChangeArrowheads="1"/>
          </p:cNvSpPr>
          <p:nvPr>
            <p:ph type="body" idx="1"/>
          </p:nvPr>
        </p:nvSpPr>
        <p:spPr/>
        <p:txBody>
          <a:bodyPr/>
          <a:lstStyle/>
          <a:p>
            <a:r>
              <a:rPr lang="en-GB"/>
              <a:t>The control of water levels is carried out by the KIDNEYS.</a:t>
            </a:r>
          </a:p>
          <a:p>
            <a:r>
              <a:rPr lang="en-GB"/>
              <a:t>It is closely linked to the excretion of urea.</a:t>
            </a:r>
          </a:p>
          <a:p>
            <a:r>
              <a:rPr lang="en-GB"/>
              <a:t>Urea is a waste product that is made when the LIVER breaks down proteins that are not needed by the body.</a:t>
            </a:r>
          </a:p>
          <a:p>
            <a:r>
              <a:rPr lang="en-GB"/>
              <a:t>Urea contains the element Nitrogen.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 calcmode="lin" valueType="num">
                                      <p:cBhvr>
                                        <p:cTn id="7" dur="500" fill="hold"/>
                                        <p:tgtEl>
                                          <p:spTgt spid="4608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608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6085">
                                            <p:txEl>
                                              <p:pRg st="1" end="1"/>
                                            </p:txEl>
                                          </p:spTgt>
                                        </p:tgtEl>
                                        <p:attrNameLst>
                                          <p:attrName>style.visibility</p:attrName>
                                        </p:attrNameLst>
                                      </p:cBhvr>
                                      <p:to>
                                        <p:strVal val="visible"/>
                                      </p:to>
                                    </p:set>
                                    <p:anim calcmode="lin" valueType="num">
                                      <p:cBhvr>
                                        <p:cTn id="14" dur="500" fill="hold"/>
                                        <p:tgtEl>
                                          <p:spTgt spid="4608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608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608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6085">
                                            <p:txEl>
                                              <p:pRg st="2" end="2"/>
                                            </p:txEl>
                                          </p:spTgt>
                                        </p:tgtEl>
                                        <p:attrNameLst>
                                          <p:attrName>style.visibility</p:attrName>
                                        </p:attrNameLst>
                                      </p:cBhvr>
                                      <p:to>
                                        <p:strVal val="visible"/>
                                      </p:to>
                                    </p:set>
                                    <p:anim calcmode="lin" valueType="num">
                                      <p:cBhvr>
                                        <p:cTn id="21" dur="500" fill="hold"/>
                                        <p:tgtEl>
                                          <p:spTgt spid="4608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608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608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6085">
                                            <p:txEl>
                                              <p:pRg st="3" end="3"/>
                                            </p:txEl>
                                          </p:spTgt>
                                        </p:tgtEl>
                                        <p:attrNameLst>
                                          <p:attrName>style.visibility</p:attrName>
                                        </p:attrNameLst>
                                      </p:cBhvr>
                                      <p:to>
                                        <p:strVal val="visible"/>
                                      </p:to>
                                    </p:set>
                                    <p:anim calcmode="lin" valueType="num">
                                      <p:cBhvr>
                                        <p:cTn id="28" dur="500" fill="hold"/>
                                        <p:tgtEl>
                                          <p:spTgt spid="4608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608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60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r>
              <a:rPr lang="en-GB"/>
              <a:t>The kidneys</a:t>
            </a:r>
            <a:endParaRPr lang="en-US"/>
          </a:p>
        </p:txBody>
      </p:sp>
      <p:sp>
        <p:nvSpPr>
          <p:cNvPr id="66564" name="Text Box 4"/>
          <p:cNvSpPr txBox="1">
            <a:spLocks noChangeArrowheads="1"/>
          </p:cNvSpPr>
          <p:nvPr/>
        </p:nvSpPr>
        <p:spPr bwMode="auto">
          <a:xfrm>
            <a:off x="381000" y="1600200"/>
            <a:ext cx="5730875" cy="1927225"/>
          </a:xfrm>
          <a:prstGeom prst="rect">
            <a:avLst/>
          </a:prstGeom>
          <a:noFill/>
          <a:ln w="9525">
            <a:solidFill>
              <a:schemeClr val="tx1"/>
            </a:solidFill>
            <a:miter lim="800000"/>
            <a:headEnd/>
            <a:tailEnd/>
          </a:ln>
          <a:effectLst/>
        </p:spPr>
        <p:txBody>
          <a:bodyPr>
            <a:spAutoFit/>
          </a:bodyPr>
          <a:lstStyle/>
          <a:p>
            <a:pPr eaLnBrk="0" hangingPunct="0"/>
            <a:r>
              <a:rPr lang="en-US" sz="2400">
                <a:latin typeface="Comic Sans MS" pitchFamily="66" charset="0"/>
              </a:rPr>
              <a:t>The kidneys “clean” the blood of waste products and control how much water is kept in the body. The waste products and water make up urine which is excreted via the ureter.</a:t>
            </a:r>
          </a:p>
        </p:txBody>
      </p:sp>
      <p:sp>
        <p:nvSpPr>
          <p:cNvPr id="66565" name="Text Box 5"/>
          <p:cNvSpPr txBox="1">
            <a:spLocks noChangeArrowheads="1"/>
          </p:cNvSpPr>
          <p:nvPr/>
        </p:nvSpPr>
        <p:spPr bwMode="auto">
          <a:xfrm>
            <a:off x="3276600" y="4648200"/>
            <a:ext cx="5730875" cy="1562100"/>
          </a:xfrm>
          <a:prstGeom prst="rect">
            <a:avLst/>
          </a:prstGeom>
          <a:noFill/>
          <a:ln w="9525">
            <a:solidFill>
              <a:schemeClr val="tx1"/>
            </a:solidFill>
            <a:miter lim="800000"/>
            <a:headEnd/>
            <a:tailEnd/>
          </a:ln>
          <a:effectLst/>
        </p:spPr>
        <p:txBody>
          <a:bodyPr>
            <a:spAutoFit/>
          </a:bodyPr>
          <a:lstStyle/>
          <a:p>
            <a:pPr eaLnBrk="0" hangingPunct="0"/>
            <a:r>
              <a:rPr lang="en-US" sz="2400">
                <a:latin typeface="Comic Sans MS" pitchFamily="66" charset="0"/>
              </a:rPr>
              <a:t>“Dirty” blood enters the kidney through the renal artery.  Then, several things happen to clean the blood...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box(out)">
                                      <p:cBhvr>
                                        <p:cTn id="7" dur="500"/>
                                        <p:tgtEl>
                                          <p:spTgt spid="6656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6565"/>
                                        </p:tgtEl>
                                        <p:attrNameLst>
                                          <p:attrName>style.visibility</p:attrName>
                                        </p:attrNameLst>
                                      </p:cBhvr>
                                      <p:to>
                                        <p:strVal val="visible"/>
                                      </p:to>
                                    </p:set>
                                    <p:animEffect transition="in" filter="box(out)">
                                      <p:cBhvr>
                                        <p:cTn id="12" dur="500"/>
                                        <p:tgtEl>
                                          <p:spTgt spid="66565"/>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autoUpdateAnimBg="0"/>
      <p:bldP spid="6656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GB"/>
              <a:t>What is Homeostasis?</a:t>
            </a:r>
            <a:endParaRPr lang="en-US"/>
          </a:p>
        </p:txBody>
      </p:sp>
      <p:sp>
        <p:nvSpPr>
          <p:cNvPr id="7171" name="Rectangle 3"/>
          <p:cNvSpPr>
            <a:spLocks noGrp="1" noChangeArrowheads="1"/>
          </p:cNvSpPr>
          <p:nvPr>
            <p:ph type="body" idx="1"/>
          </p:nvPr>
        </p:nvSpPr>
        <p:spPr/>
        <p:txBody>
          <a:bodyPr/>
          <a:lstStyle/>
          <a:p>
            <a:r>
              <a:rPr lang="en-GB"/>
              <a:t>Body cells work best if they have the correct</a:t>
            </a:r>
          </a:p>
          <a:p>
            <a:pPr lvl="1"/>
            <a:r>
              <a:rPr lang="en-GB"/>
              <a:t>Temperature</a:t>
            </a:r>
          </a:p>
          <a:p>
            <a:pPr lvl="1"/>
            <a:r>
              <a:rPr lang="en-GB"/>
              <a:t>Water levels</a:t>
            </a:r>
          </a:p>
          <a:p>
            <a:pPr lvl="1"/>
            <a:r>
              <a:rPr lang="en-GB"/>
              <a:t>Glucose concentration</a:t>
            </a:r>
          </a:p>
          <a:p>
            <a:pPr lvl="1"/>
            <a:endParaRPr lang="en-GB"/>
          </a:p>
          <a:p>
            <a:r>
              <a:rPr lang="en-GB"/>
              <a:t>Your body has mechanisms to keep the cells in a constant environment.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171">
                                            <p:txEl>
                                              <p:pRg st="0" end="0"/>
                                            </p:txEl>
                                          </p:spTgt>
                                        </p:tgtEl>
                                      </p:cBhvr>
                                    </p:animEffect>
                                  </p:childTnLst>
                                </p:cTn>
                              </p:par>
                            </p:childTnLst>
                          </p:cTn>
                        </p:par>
                        <p:par>
                          <p:cTn id="10" fill="hold">
                            <p:stCondLst>
                              <p:cond delay="500"/>
                            </p:stCondLst>
                            <p:childTnLst>
                              <p:par>
                                <p:cTn id="11" presetID="53" presetClass="entr" presetSubtype="0" fill="hold" grpId="0" nodeType="afterEffect">
                                  <p:stCondLst>
                                    <p:cond delay="100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7171">
                                            <p:txEl>
                                              <p:pRg st="1" end="1"/>
                                            </p:txEl>
                                          </p:spTgt>
                                        </p:tgtEl>
                                      </p:cBhvr>
                                    </p:animEffect>
                                  </p:childTnLst>
                                </p:cTn>
                              </p:par>
                            </p:childTnLst>
                          </p:cTn>
                        </p:par>
                        <p:par>
                          <p:cTn id="16" fill="hold">
                            <p:stCondLst>
                              <p:cond delay="2000"/>
                            </p:stCondLst>
                            <p:childTnLst>
                              <p:par>
                                <p:cTn id="17" presetID="53" presetClass="entr" presetSubtype="0" fill="hold" grpId="0" nodeType="afterEffect">
                                  <p:stCondLst>
                                    <p:cond delay="100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1">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7171">
                                            <p:txEl>
                                              <p:pRg st="2" end="2"/>
                                            </p:txEl>
                                          </p:spTgt>
                                        </p:tgtEl>
                                      </p:cBhvr>
                                    </p:animEffect>
                                  </p:childTnLst>
                                </p:cTn>
                              </p:par>
                            </p:childTnLst>
                          </p:cTn>
                        </p:par>
                        <p:par>
                          <p:cTn id="22" fill="hold">
                            <p:stCondLst>
                              <p:cond delay="3500"/>
                            </p:stCondLst>
                            <p:childTnLst>
                              <p:par>
                                <p:cTn id="23" presetID="53" presetClass="entr" presetSubtype="0" fill="hold" grpId="0" nodeType="afterEffect">
                                  <p:stCondLst>
                                    <p:cond delay="100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p:cTn id="25"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171">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 calcmode="lin" valueType="num">
                                      <p:cBhvr>
                                        <p:cTn id="32"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7171">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962400" y="1295400"/>
            <a:ext cx="4648200" cy="822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Blood enters the tubule area in a capillary.</a:t>
            </a:r>
          </a:p>
        </p:txBody>
      </p:sp>
      <p:sp>
        <p:nvSpPr>
          <p:cNvPr id="47107" name="Text Box 3"/>
          <p:cNvSpPr txBox="1">
            <a:spLocks noChangeArrowheads="1"/>
          </p:cNvSpPr>
          <p:nvPr/>
        </p:nvSpPr>
        <p:spPr bwMode="auto">
          <a:xfrm>
            <a:off x="3886200" y="2209800"/>
            <a:ext cx="4648200" cy="822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capillary forms a small “knot” near the kidney tubule.</a:t>
            </a:r>
          </a:p>
        </p:txBody>
      </p:sp>
      <p:sp>
        <p:nvSpPr>
          <p:cNvPr id="47108" name="Text Box 4"/>
          <p:cNvSpPr txBox="1">
            <a:spLocks noChangeArrowheads="1"/>
          </p:cNvSpPr>
          <p:nvPr/>
        </p:nvSpPr>
        <p:spPr bwMode="auto">
          <a:xfrm>
            <a:off x="3886200" y="3276600"/>
            <a:ext cx="4648200" cy="118745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blood is filtered so all the small particles go into the tubule.</a:t>
            </a:r>
          </a:p>
        </p:txBody>
      </p:sp>
      <p:sp>
        <p:nvSpPr>
          <p:cNvPr id="47109" name="Text Box 5"/>
          <p:cNvSpPr txBox="1">
            <a:spLocks noChangeArrowheads="1"/>
          </p:cNvSpPr>
          <p:nvPr/>
        </p:nvSpPr>
        <p:spPr bwMode="auto">
          <a:xfrm>
            <a:off x="3886200" y="4724400"/>
            <a:ext cx="4648200" cy="822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capillary then carries on to run next to the tubule. </a:t>
            </a:r>
          </a:p>
        </p:txBody>
      </p:sp>
      <p:sp>
        <p:nvSpPr>
          <p:cNvPr id="47110" name="Text Box 6"/>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1. Filtration</a:t>
            </a:r>
          </a:p>
        </p:txBody>
      </p:sp>
      <p:grpSp>
        <p:nvGrpSpPr>
          <p:cNvPr id="47111" name="Group 7"/>
          <p:cNvGrpSpPr>
            <a:grpSpLocks/>
          </p:cNvGrpSpPr>
          <p:nvPr/>
        </p:nvGrpSpPr>
        <p:grpSpPr bwMode="auto">
          <a:xfrm>
            <a:off x="598488" y="1143000"/>
            <a:ext cx="1143000" cy="4038600"/>
            <a:chOff x="384" y="1152"/>
            <a:chExt cx="720" cy="2544"/>
          </a:xfrm>
        </p:grpSpPr>
        <p:sp>
          <p:nvSpPr>
            <p:cNvPr id="47112" name="AutoShape 8"/>
            <p:cNvSpPr>
              <a:spLocks noChangeArrowheads="1"/>
            </p:cNvSpPr>
            <p:nvPr/>
          </p:nvSpPr>
          <p:spPr bwMode="auto">
            <a:xfrm>
              <a:off x="528" y="1872"/>
              <a:ext cx="384" cy="1824"/>
            </a:xfrm>
            <a:prstGeom prst="can">
              <a:avLst>
                <a:gd name="adj" fmla="val 39583"/>
              </a:avLst>
            </a:prstGeom>
            <a:solidFill>
              <a:schemeClr val="bg1"/>
            </a:solidFill>
            <a:ln w="9525">
              <a:solidFill>
                <a:schemeClr val="tx1"/>
              </a:solidFill>
              <a:round/>
              <a:headEnd/>
              <a:tailEnd/>
            </a:ln>
            <a:effectLst/>
          </p:spPr>
          <p:txBody>
            <a:bodyPr wrap="none" anchor="ctr"/>
            <a:lstStyle/>
            <a:p>
              <a:endParaRPr lang="en-US"/>
            </a:p>
          </p:txBody>
        </p:sp>
        <p:sp>
          <p:nvSpPr>
            <p:cNvPr id="47113" name="AutoShape 9"/>
            <p:cNvSpPr>
              <a:spLocks noChangeArrowheads="1"/>
            </p:cNvSpPr>
            <p:nvPr/>
          </p:nvSpPr>
          <p:spPr bwMode="auto">
            <a:xfrm rot="-10050304">
              <a:off x="384" y="1152"/>
              <a:ext cx="720" cy="913"/>
            </a:xfrm>
            <a:custGeom>
              <a:avLst/>
              <a:gdLst>
                <a:gd name="G0" fmla="+- 6184 0 0"/>
                <a:gd name="G1" fmla="+- 11371180 0 0"/>
                <a:gd name="G2" fmla="+- 0 0 11371180"/>
                <a:gd name="T0" fmla="*/ 0 256 1"/>
                <a:gd name="T1" fmla="*/ 180 256 1"/>
                <a:gd name="G3" fmla="+- 11371180 T0 T1"/>
                <a:gd name="T2" fmla="*/ 0 256 1"/>
                <a:gd name="T3" fmla="*/ 90 256 1"/>
                <a:gd name="G4" fmla="+- 11371180 T2 T3"/>
                <a:gd name="G5" fmla="*/ G4 2 1"/>
                <a:gd name="T4" fmla="*/ 90 256 1"/>
                <a:gd name="T5" fmla="*/ 0 256 1"/>
                <a:gd name="G6" fmla="+- 11371180 T4 T5"/>
                <a:gd name="G7" fmla="*/ G6 2 1"/>
                <a:gd name="G8" fmla="abs 113711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184"/>
                <a:gd name="G18" fmla="*/ 6184 1 2"/>
                <a:gd name="G19" fmla="+- G18 5400 0"/>
                <a:gd name="G20" fmla="cos G19 11371180"/>
                <a:gd name="G21" fmla="sin G19 11371180"/>
                <a:gd name="G22" fmla="+- G20 10800 0"/>
                <a:gd name="G23" fmla="+- G21 10800 0"/>
                <a:gd name="G24" fmla="+- 10800 0 G20"/>
                <a:gd name="G25" fmla="+- 6184 10800 0"/>
                <a:gd name="G26" fmla="?: G9 G17 G25"/>
                <a:gd name="G27" fmla="?: G9 0 21600"/>
                <a:gd name="G28" fmla="cos 10800 11371180"/>
                <a:gd name="G29" fmla="sin 10800 11371180"/>
                <a:gd name="G30" fmla="sin 6184 11371180"/>
                <a:gd name="G31" fmla="+- G28 10800 0"/>
                <a:gd name="G32" fmla="+- G29 10800 0"/>
                <a:gd name="G33" fmla="+- G30 10800 0"/>
                <a:gd name="G34" fmla="?: G4 0 G31"/>
                <a:gd name="G35" fmla="?: 11371180 G34 0"/>
                <a:gd name="G36" fmla="?: G6 G35 G31"/>
                <a:gd name="G37" fmla="+- 21600 0 G36"/>
                <a:gd name="G38" fmla="?: G4 0 G33"/>
                <a:gd name="G39" fmla="?: 11371180 G38 G32"/>
                <a:gd name="G40" fmla="?: G6 G39 0"/>
                <a:gd name="G41" fmla="?: G4 G32 21600"/>
                <a:gd name="G42" fmla="?: G6 G41 G33"/>
                <a:gd name="T12" fmla="*/ 10800 w 21600"/>
                <a:gd name="T13" fmla="*/ 0 h 21600"/>
                <a:gd name="T14" fmla="*/ 2362 w 21600"/>
                <a:gd name="T15" fmla="*/ 11759 h 21600"/>
                <a:gd name="T16" fmla="*/ 10800 w 21600"/>
                <a:gd name="T17" fmla="*/ 4616 h 21600"/>
                <a:gd name="T18" fmla="*/ 19238 w 21600"/>
                <a:gd name="T19" fmla="*/ 11759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655" y="11498"/>
                  </a:moveTo>
                  <a:cubicBezTo>
                    <a:pt x="4629" y="11266"/>
                    <a:pt x="4616" y="11033"/>
                    <a:pt x="4616" y="10800"/>
                  </a:cubicBezTo>
                  <a:cubicBezTo>
                    <a:pt x="4616" y="7384"/>
                    <a:pt x="7384" y="4616"/>
                    <a:pt x="10800" y="4616"/>
                  </a:cubicBezTo>
                  <a:cubicBezTo>
                    <a:pt x="14215" y="4616"/>
                    <a:pt x="16984" y="7384"/>
                    <a:pt x="16984" y="10800"/>
                  </a:cubicBezTo>
                  <a:cubicBezTo>
                    <a:pt x="16984" y="11033"/>
                    <a:pt x="16970" y="11266"/>
                    <a:pt x="16944" y="11498"/>
                  </a:cubicBezTo>
                  <a:lnTo>
                    <a:pt x="21530" y="12020"/>
                  </a:lnTo>
                  <a:cubicBezTo>
                    <a:pt x="21576" y="11615"/>
                    <a:pt x="21600" y="11207"/>
                    <a:pt x="21600" y="10800"/>
                  </a:cubicBezTo>
                  <a:cubicBezTo>
                    <a:pt x="21600" y="4835"/>
                    <a:pt x="16764" y="0"/>
                    <a:pt x="10800" y="0"/>
                  </a:cubicBezTo>
                  <a:cubicBezTo>
                    <a:pt x="4835" y="0"/>
                    <a:pt x="0" y="4835"/>
                    <a:pt x="0" y="10800"/>
                  </a:cubicBezTo>
                  <a:cubicBezTo>
                    <a:pt x="-1" y="11207"/>
                    <a:pt x="23" y="11615"/>
                    <a:pt x="69" y="12020"/>
                  </a:cubicBez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47114" name="Oval 10"/>
            <p:cNvSpPr>
              <a:spLocks noChangeArrowheads="1"/>
            </p:cNvSpPr>
            <p:nvPr/>
          </p:nvSpPr>
          <p:spPr bwMode="auto">
            <a:xfrm>
              <a:off x="528" y="1872"/>
              <a:ext cx="384" cy="240"/>
            </a:xfrm>
            <a:prstGeom prst="ellipse">
              <a:avLst/>
            </a:prstGeom>
            <a:solidFill>
              <a:schemeClr val="bg1"/>
            </a:solidFill>
            <a:ln w="9525">
              <a:noFill/>
              <a:round/>
              <a:headEnd/>
              <a:tailEnd/>
            </a:ln>
            <a:effectLst/>
          </p:spPr>
          <p:txBody>
            <a:bodyPr wrap="none" anchor="ctr"/>
            <a:lstStyle/>
            <a:p>
              <a:endParaRPr lang="en-US"/>
            </a:p>
          </p:txBody>
        </p:sp>
      </p:grpSp>
      <p:sp>
        <p:nvSpPr>
          <p:cNvPr id="47115" name="Freeform 11"/>
          <p:cNvSpPr>
            <a:spLocks/>
          </p:cNvSpPr>
          <p:nvPr/>
        </p:nvSpPr>
        <p:spPr bwMode="auto">
          <a:xfrm rot="1524676">
            <a:off x="827088" y="1752600"/>
            <a:ext cx="609600" cy="457200"/>
          </a:xfrm>
          <a:custGeom>
            <a:avLst/>
            <a:gdLst/>
            <a:ahLst/>
            <a:cxnLst>
              <a:cxn ang="0">
                <a:pos x="249" y="133"/>
              </a:cxn>
              <a:cxn ang="0">
                <a:pos x="148" y="86"/>
              </a:cxn>
              <a:cxn ang="0">
                <a:pos x="194" y="117"/>
              </a:cxn>
              <a:cxn ang="0">
                <a:pos x="280" y="63"/>
              </a:cxn>
              <a:cxn ang="0">
                <a:pos x="249" y="109"/>
              </a:cxn>
              <a:cxn ang="0">
                <a:pos x="210" y="47"/>
              </a:cxn>
              <a:cxn ang="0">
                <a:pos x="179" y="109"/>
              </a:cxn>
              <a:cxn ang="0">
                <a:pos x="413" y="47"/>
              </a:cxn>
              <a:cxn ang="0">
                <a:pos x="218" y="203"/>
              </a:cxn>
              <a:cxn ang="0">
                <a:pos x="218" y="211"/>
              </a:cxn>
              <a:cxn ang="0">
                <a:pos x="358" y="148"/>
              </a:cxn>
              <a:cxn ang="0">
                <a:pos x="327" y="141"/>
              </a:cxn>
              <a:cxn ang="0">
                <a:pos x="171" y="141"/>
              </a:cxn>
              <a:cxn ang="0">
                <a:pos x="218" y="109"/>
              </a:cxn>
              <a:cxn ang="0">
                <a:pos x="163" y="203"/>
              </a:cxn>
              <a:cxn ang="0">
                <a:pos x="288" y="187"/>
              </a:cxn>
              <a:cxn ang="0">
                <a:pos x="335" y="187"/>
              </a:cxn>
              <a:cxn ang="0">
                <a:pos x="288" y="265"/>
              </a:cxn>
              <a:cxn ang="0">
                <a:pos x="257" y="312"/>
              </a:cxn>
              <a:cxn ang="0">
                <a:pos x="343" y="164"/>
              </a:cxn>
              <a:cxn ang="0">
                <a:pos x="202" y="234"/>
              </a:cxn>
              <a:cxn ang="0">
                <a:pos x="265" y="148"/>
              </a:cxn>
              <a:cxn ang="0">
                <a:pos x="101" y="133"/>
              </a:cxn>
              <a:cxn ang="0">
                <a:pos x="46" y="226"/>
              </a:cxn>
              <a:cxn ang="0">
                <a:pos x="85" y="211"/>
              </a:cxn>
              <a:cxn ang="0">
                <a:pos x="194" y="78"/>
              </a:cxn>
              <a:cxn ang="0">
                <a:pos x="93" y="94"/>
              </a:cxn>
              <a:cxn ang="0">
                <a:pos x="194" y="133"/>
              </a:cxn>
              <a:cxn ang="0">
                <a:pos x="148" y="242"/>
              </a:cxn>
              <a:cxn ang="0">
                <a:pos x="233" y="187"/>
              </a:cxn>
              <a:cxn ang="0">
                <a:pos x="358" y="226"/>
              </a:cxn>
              <a:cxn ang="0">
                <a:pos x="389" y="156"/>
              </a:cxn>
              <a:cxn ang="0">
                <a:pos x="374" y="141"/>
              </a:cxn>
              <a:cxn ang="0">
                <a:pos x="319" y="141"/>
              </a:cxn>
              <a:cxn ang="0">
                <a:pos x="428" y="94"/>
              </a:cxn>
              <a:cxn ang="0">
                <a:pos x="272" y="133"/>
              </a:cxn>
              <a:cxn ang="0">
                <a:pos x="288" y="133"/>
              </a:cxn>
              <a:cxn ang="0">
                <a:pos x="288" y="71"/>
              </a:cxn>
              <a:cxn ang="0">
                <a:pos x="124" y="78"/>
              </a:cxn>
              <a:cxn ang="0">
                <a:pos x="109" y="156"/>
              </a:cxn>
              <a:cxn ang="0">
                <a:pos x="70" y="219"/>
              </a:cxn>
              <a:cxn ang="0">
                <a:pos x="31" y="187"/>
              </a:cxn>
              <a:cxn ang="0">
                <a:pos x="93" y="133"/>
              </a:cxn>
              <a:cxn ang="0">
                <a:pos x="78" y="172"/>
              </a:cxn>
              <a:cxn ang="0">
                <a:pos x="156" y="141"/>
              </a:cxn>
              <a:cxn ang="0">
                <a:pos x="374" y="86"/>
              </a:cxn>
              <a:cxn ang="0">
                <a:pos x="327" y="125"/>
              </a:cxn>
              <a:cxn ang="0">
                <a:pos x="397" y="141"/>
              </a:cxn>
              <a:cxn ang="0">
                <a:pos x="241" y="203"/>
              </a:cxn>
              <a:cxn ang="0">
                <a:pos x="218" y="250"/>
              </a:cxn>
            </a:cxnLst>
            <a:rect l="0" t="0" r="r" b="b"/>
            <a:pathLst>
              <a:path w="512" h="314">
                <a:moveTo>
                  <a:pt x="194" y="0"/>
                </a:moveTo>
                <a:cubicBezTo>
                  <a:pt x="206" y="47"/>
                  <a:pt x="208" y="105"/>
                  <a:pt x="249" y="133"/>
                </a:cubicBezTo>
                <a:cubicBezTo>
                  <a:pt x="294" y="121"/>
                  <a:pt x="299" y="118"/>
                  <a:pt x="272" y="78"/>
                </a:cubicBezTo>
                <a:cubicBezTo>
                  <a:pt x="231" y="81"/>
                  <a:pt x="188" y="77"/>
                  <a:pt x="148" y="86"/>
                </a:cubicBezTo>
                <a:cubicBezTo>
                  <a:pt x="139" y="88"/>
                  <a:pt x="124" y="104"/>
                  <a:pt x="132" y="109"/>
                </a:cubicBezTo>
                <a:cubicBezTo>
                  <a:pt x="149" y="121"/>
                  <a:pt x="173" y="114"/>
                  <a:pt x="194" y="117"/>
                </a:cubicBezTo>
                <a:cubicBezTo>
                  <a:pt x="206" y="113"/>
                  <a:pt x="259" y="99"/>
                  <a:pt x="272" y="86"/>
                </a:cubicBezTo>
                <a:cubicBezTo>
                  <a:pt x="278" y="80"/>
                  <a:pt x="287" y="67"/>
                  <a:pt x="280" y="63"/>
                </a:cubicBezTo>
                <a:cubicBezTo>
                  <a:pt x="272" y="59"/>
                  <a:pt x="265" y="73"/>
                  <a:pt x="257" y="78"/>
                </a:cubicBezTo>
                <a:cubicBezTo>
                  <a:pt x="254" y="88"/>
                  <a:pt x="249" y="98"/>
                  <a:pt x="249" y="109"/>
                </a:cubicBezTo>
                <a:cubicBezTo>
                  <a:pt x="249" y="117"/>
                  <a:pt x="257" y="141"/>
                  <a:pt x="257" y="133"/>
                </a:cubicBezTo>
                <a:cubicBezTo>
                  <a:pt x="257" y="94"/>
                  <a:pt x="240" y="68"/>
                  <a:pt x="210" y="47"/>
                </a:cubicBezTo>
                <a:cubicBezTo>
                  <a:pt x="200" y="50"/>
                  <a:pt x="187" y="48"/>
                  <a:pt x="179" y="55"/>
                </a:cubicBezTo>
                <a:cubicBezTo>
                  <a:pt x="168" y="64"/>
                  <a:pt x="169" y="102"/>
                  <a:pt x="179" y="109"/>
                </a:cubicBezTo>
                <a:cubicBezTo>
                  <a:pt x="192" y="118"/>
                  <a:pt x="210" y="114"/>
                  <a:pt x="226" y="117"/>
                </a:cubicBezTo>
                <a:cubicBezTo>
                  <a:pt x="343" y="106"/>
                  <a:pt x="382" y="139"/>
                  <a:pt x="413" y="47"/>
                </a:cubicBezTo>
                <a:cubicBezTo>
                  <a:pt x="314" y="33"/>
                  <a:pt x="304" y="56"/>
                  <a:pt x="233" y="125"/>
                </a:cubicBezTo>
                <a:cubicBezTo>
                  <a:pt x="228" y="151"/>
                  <a:pt x="223" y="177"/>
                  <a:pt x="218" y="203"/>
                </a:cubicBezTo>
                <a:cubicBezTo>
                  <a:pt x="199" y="307"/>
                  <a:pt x="176" y="314"/>
                  <a:pt x="226" y="281"/>
                </a:cubicBezTo>
                <a:cubicBezTo>
                  <a:pt x="223" y="258"/>
                  <a:pt x="209" y="233"/>
                  <a:pt x="218" y="211"/>
                </a:cubicBezTo>
                <a:cubicBezTo>
                  <a:pt x="231" y="180"/>
                  <a:pt x="333" y="181"/>
                  <a:pt x="343" y="180"/>
                </a:cubicBezTo>
                <a:cubicBezTo>
                  <a:pt x="348" y="169"/>
                  <a:pt x="367" y="155"/>
                  <a:pt x="358" y="148"/>
                </a:cubicBezTo>
                <a:cubicBezTo>
                  <a:pt x="348" y="140"/>
                  <a:pt x="235" y="186"/>
                  <a:pt x="319" y="164"/>
                </a:cubicBezTo>
                <a:cubicBezTo>
                  <a:pt x="322" y="156"/>
                  <a:pt x="331" y="148"/>
                  <a:pt x="327" y="141"/>
                </a:cubicBezTo>
                <a:cubicBezTo>
                  <a:pt x="323" y="134"/>
                  <a:pt x="312" y="133"/>
                  <a:pt x="304" y="133"/>
                </a:cubicBezTo>
                <a:cubicBezTo>
                  <a:pt x="260" y="133"/>
                  <a:pt x="215" y="138"/>
                  <a:pt x="171" y="141"/>
                </a:cubicBezTo>
                <a:cubicBezTo>
                  <a:pt x="153" y="194"/>
                  <a:pt x="161" y="191"/>
                  <a:pt x="210" y="172"/>
                </a:cubicBezTo>
                <a:cubicBezTo>
                  <a:pt x="215" y="165"/>
                  <a:pt x="261" y="122"/>
                  <a:pt x="218" y="109"/>
                </a:cubicBezTo>
                <a:cubicBezTo>
                  <a:pt x="205" y="105"/>
                  <a:pt x="192" y="120"/>
                  <a:pt x="179" y="125"/>
                </a:cubicBezTo>
                <a:cubicBezTo>
                  <a:pt x="163" y="156"/>
                  <a:pt x="153" y="169"/>
                  <a:pt x="163" y="203"/>
                </a:cubicBezTo>
                <a:cubicBezTo>
                  <a:pt x="322" y="178"/>
                  <a:pt x="276" y="215"/>
                  <a:pt x="335" y="156"/>
                </a:cubicBezTo>
                <a:cubicBezTo>
                  <a:pt x="297" y="138"/>
                  <a:pt x="270" y="134"/>
                  <a:pt x="288" y="187"/>
                </a:cubicBezTo>
                <a:cubicBezTo>
                  <a:pt x="311" y="185"/>
                  <a:pt x="335" y="180"/>
                  <a:pt x="358" y="180"/>
                </a:cubicBezTo>
                <a:cubicBezTo>
                  <a:pt x="366" y="180"/>
                  <a:pt x="338" y="180"/>
                  <a:pt x="335" y="187"/>
                </a:cubicBezTo>
                <a:cubicBezTo>
                  <a:pt x="331" y="197"/>
                  <a:pt x="340" y="208"/>
                  <a:pt x="343" y="219"/>
                </a:cubicBezTo>
                <a:cubicBezTo>
                  <a:pt x="332" y="250"/>
                  <a:pt x="319" y="256"/>
                  <a:pt x="288" y="265"/>
                </a:cubicBezTo>
                <a:cubicBezTo>
                  <a:pt x="235" y="249"/>
                  <a:pt x="238" y="216"/>
                  <a:pt x="280" y="187"/>
                </a:cubicBezTo>
                <a:cubicBezTo>
                  <a:pt x="296" y="250"/>
                  <a:pt x="302" y="267"/>
                  <a:pt x="257" y="312"/>
                </a:cubicBezTo>
                <a:cubicBezTo>
                  <a:pt x="247" y="307"/>
                  <a:pt x="229" y="308"/>
                  <a:pt x="226" y="297"/>
                </a:cubicBezTo>
                <a:cubicBezTo>
                  <a:pt x="198" y="206"/>
                  <a:pt x="293" y="197"/>
                  <a:pt x="343" y="164"/>
                </a:cubicBezTo>
                <a:cubicBezTo>
                  <a:pt x="424" y="192"/>
                  <a:pt x="262" y="239"/>
                  <a:pt x="241" y="250"/>
                </a:cubicBezTo>
                <a:cubicBezTo>
                  <a:pt x="228" y="245"/>
                  <a:pt x="208" y="247"/>
                  <a:pt x="202" y="234"/>
                </a:cubicBezTo>
                <a:cubicBezTo>
                  <a:pt x="193" y="215"/>
                  <a:pt x="243" y="184"/>
                  <a:pt x="249" y="180"/>
                </a:cubicBezTo>
                <a:cubicBezTo>
                  <a:pt x="254" y="169"/>
                  <a:pt x="271" y="158"/>
                  <a:pt x="265" y="148"/>
                </a:cubicBezTo>
                <a:cubicBezTo>
                  <a:pt x="258" y="137"/>
                  <a:pt x="239" y="142"/>
                  <a:pt x="226" y="141"/>
                </a:cubicBezTo>
                <a:cubicBezTo>
                  <a:pt x="184" y="137"/>
                  <a:pt x="143" y="136"/>
                  <a:pt x="101" y="133"/>
                </a:cubicBezTo>
                <a:cubicBezTo>
                  <a:pt x="56" y="125"/>
                  <a:pt x="27" y="115"/>
                  <a:pt x="0" y="156"/>
                </a:cubicBezTo>
                <a:cubicBezTo>
                  <a:pt x="7" y="195"/>
                  <a:pt x="7" y="214"/>
                  <a:pt x="46" y="226"/>
                </a:cubicBezTo>
                <a:cubicBezTo>
                  <a:pt x="109" y="221"/>
                  <a:pt x="151" y="238"/>
                  <a:pt x="171" y="180"/>
                </a:cubicBezTo>
                <a:cubicBezTo>
                  <a:pt x="122" y="163"/>
                  <a:pt x="108" y="166"/>
                  <a:pt x="85" y="211"/>
                </a:cubicBezTo>
                <a:cubicBezTo>
                  <a:pt x="73" y="294"/>
                  <a:pt x="75" y="286"/>
                  <a:pt x="156" y="265"/>
                </a:cubicBezTo>
                <a:cubicBezTo>
                  <a:pt x="192" y="121"/>
                  <a:pt x="182" y="183"/>
                  <a:pt x="194" y="78"/>
                </a:cubicBezTo>
                <a:cubicBezTo>
                  <a:pt x="189" y="68"/>
                  <a:pt x="190" y="49"/>
                  <a:pt x="179" y="47"/>
                </a:cubicBezTo>
                <a:cubicBezTo>
                  <a:pt x="127" y="37"/>
                  <a:pt x="116" y="64"/>
                  <a:pt x="93" y="94"/>
                </a:cubicBezTo>
                <a:cubicBezTo>
                  <a:pt x="98" y="110"/>
                  <a:pt x="96" y="130"/>
                  <a:pt x="109" y="141"/>
                </a:cubicBezTo>
                <a:cubicBezTo>
                  <a:pt x="135" y="164"/>
                  <a:pt x="171" y="142"/>
                  <a:pt x="194" y="133"/>
                </a:cubicBezTo>
                <a:cubicBezTo>
                  <a:pt x="210" y="85"/>
                  <a:pt x="229" y="54"/>
                  <a:pt x="163" y="71"/>
                </a:cubicBezTo>
                <a:cubicBezTo>
                  <a:pt x="124" y="110"/>
                  <a:pt x="113" y="194"/>
                  <a:pt x="148" y="242"/>
                </a:cubicBezTo>
                <a:cubicBezTo>
                  <a:pt x="160" y="259"/>
                  <a:pt x="189" y="247"/>
                  <a:pt x="210" y="250"/>
                </a:cubicBezTo>
                <a:cubicBezTo>
                  <a:pt x="218" y="229"/>
                  <a:pt x="217" y="203"/>
                  <a:pt x="233" y="187"/>
                </a:cubicBezTo>
                <a:cubicBezTo>
                  <a:pt x="240" y="180"/>
                  <a:pt x="240" y="207"/>
                  <a:pt x="249" y="211"/>
                </a:cubicBezTo>
                <a:cubicBezTo>
                  <a:pt x="259" y="216"/>
                  <a:pt x="356" y="226"/>
                  <a:pt x="358" y="226"/>
                </a:cubicBezTo>
                <a:cubicBezTo>
                  <a:pt x="420" y="219"/>
                  <a:pt x="432" y="221"/>
                  <a:pt x="452" y="164"/>
                </a:cubicBezTo>
                <a:cubicBezTo>
                  <a:pt x="431" y="161"/>
                  <a:pt x="410" y="155"/>
                  <a:pt x="389" y="156"/>
                </a:cubicBezTo>
                <a:cubicBezTo>
                  <a:pt x="301" y="161"/>
                  <a:pt x="255" y="176"/>
                  <a:pt x="335" y="203"/>
                </a:cubicBezTo>
                <a:cubicBezTo>
                  <a:pt x="343" y="195"/>
                  <a:pt x="385" y="163"/>
                  <a:pt x="374" y="141"/>
                </a:cubicBezTo>
                <a:cubicBezTo>
                  <a:pt x="369" y="131"/>
                  <a:pt x="353" y="130"/>
                  <a:pt x="343" y="125"/>
                </a:cubicBezTo>
                <a:cubicBezTo>
                  <a:pt x="335" y="130"/>
                  <a:pt x="314" y="133"/>
                  <a:pt x="319" y="141"/>
                </a:cubicBezTo>
                <a:cubicBezTo>
                  <a:pt x="347" y="188"/>
                  <a:pt x="459" y="150"/>
                  <a:pt x="475" y="148"/>
                </a:cubicBezTo>
                <a:cubicBezTo>
                  <a:pt x="512" y="94"/>
                  <a:pt x="480" y="102"/>
                  <a:pt x="428" y="94"/>
                </a:cubicBezTo>
                <a:cubicBezTo>
                  <a:pt x="392" y="99"/>
                  <a:pt x="354" y="98"/>
                  <a:pt x="319" y="109"/>
                </a:cubicBezTo>
                <a:cubicBezTo>
                  <a:pt x="302" y="114"/>
                  <a:pt x="289" y="127"/>
                  <a:pt x="272" y="133"/>
                </a:cubicBezTo>
                <a:cubicBezTo>
                  <a:pt x="270" y="141"/>
                  <a:pt x="257" y="156"/>
                  <a:pt x="265" y="156"/>
                </a:cubicBezTo>
                <a:cubicBezTo>
                  <a:pt x="276" y="156"/>
                  <a:pt x="283" y="142"/>
                  <a:pt x="288" y="133"/>
                </a:cubicBezTo>
                <a:cubicBezTo>
                  <a:pt x="293" y="124"/>
                  <a:pt x="293" y="112"/>
                  <a:pt x="296" y="102"/>
                </a:cubicBezTo>
                <a:cubicBezTo>
                  <a:pt x="293" y="92"/>
                  <a:pt x="298" y="74"/>
                  <a:pt x="288" y="71"/>
                </a:cubicBezTo>
                <a:cubicBezTo>
                  <a:pt x="265" y="63"/>
                  <a:pt x="226" y="78"/>
                  <a:pt x="202" y="86"/>
                </a:cubicBezTo>
                <a:cubicBezTo>
                  <a:pt x="169" y="75"/>
                  <a:pt x="159" y="70"/>
                  <a:pt x="124" y="78"/>
                </a:cubicBezTo>
                <a:cubicBezTo>
                  <a:pt x="133" y="115"/>
                  <a:pt x="143" y="128"/>
                  <a:pt x="179" y="141"/>
                </a:cubicBezTo>
                <a:cubicBezTo>
                  <a:pt x="156" y="148"/>
                  <a:pt x="129" y="143"/>
                  <a:pt x="109" y="156"/>
                </a:cubicBezTo>
                <a:cubicBezTo>
                  <a:pt x="99" y="162"/>
                  <a:pt x="99" y="177"/>
                  <a:pt x="93" y="187"/>
                </a:cubicBezTo>
                <a:cubicBezTo>
                  <a:pt x="86" y="198"/>
                  <a:pt x="78" y="208"/>
                  <a:pt x="70" y="219"/>
                </a:cubicBezTo>
                <a:cubicBezTo>
                  <a:pt x="69" y="216"/>
                  <a:pt x="60" y="164"/>
                  <a:pt x="46" y="164"/>
                </a:cubicBezTo>
                <a:cubicBezTo>
                  <a:pt x="37" y="164"/>
                  <a:pt x="36" y="179"/>
                  <a:pt x="31" y="187"/>
                </a:cubicBezTo>
                <a:cubicBezTo>
                  <a:pt x="36" y="195"/>
                  <a:pt x="38" y="215"/>
                  <a:pt x="46" y="211"/>
                </a:cubicBezTo>
                <a:cubicBezTo>
                  <a:pt x="61" y="204"/>
                  <a:pt x="84" y="151"/>
                  <a:pt x="93" y="133"/>
                </a:cubicBezTo>
                <a:cubicBezTo>
                  <a:pt x="78" y="128"/>
                  <a:pt x="46" y="108"/>
                  <a:pt x="54" y="156"/>
                </a:cubicBezTo>
                <a:cubicBezTo>
                  <a:pt x="56" y="165"/>
                  <a:pt x="70" y="167"/>
                  <a:pt x="78" y="172"/>
                </a:cubicBezTo>
                <a:cubicBezTo>
                  <a:pt x="96" y="169"/>
                  <a:pt x="115" y="171"/>
                  <a:pt x="132" y="164"/>
                </a:cubicBezTo>
                <a:cubicBezTo>
                  <a:pt x="142" y="160"/>
                  <a:pt x="147" y="147"/>
                  <a:pt x="156" y="141"/>
                </a:cubicBezTo>
                <a:cubicBezTo>
                  <a:pt x="163" y="137"/>
                  <a:pt x="171" y="136"/>
                  <a:pt x="179" y="133"/>
                </a:cubicBezTo>
                <a:cubicBezTo>
                  <a:pt x="246" y="200"/>
                  <a:pt x="330" y="149"/>
                  <a:pt x="374" y="86"/>
                </a:cubicBezTo>
                <a:cubicBezTo>
                  <a:pt x="340" y="64"/>
                  <a:pt x="325" y="59"/>
                  <a:pt x="311" y="102"/>
                </a:cubicBezTo>
                <a:cubicBezTo>
                  <a:pt x="316" y="110"/>
                  <a:pt x="319" y="121"/>
                  <a:pt x="327" y="125"/>
                </a:cubicBezTo>
                <a:cubicBezTo>
                  <a:pt x="341" y="132"/>
                  <a:pt x="359" y="129"/>
                  <a:pt x="374" y="133"/>
                </a:cubicBezTo>
                <a:cubicBezTo>
                  <a:pt x="382" y="135"/>
                  <a:pt x="405" y="141"/>
                  <a:pt x="397" y="141"/>
                </a:cubicBezTo>
                <a:cubicBezTo>
                  <a:pt x="384" y="141"/>
                  <a:pt x="371" y="136"/>
                  <a:pt x="358" y="133"/>
                </a:cubicBezTo>
                <a:cubicBezTo>
                  <a:pt x="314" y="155"/>
                  <a:pt x="281" y="176"/>
                  <a:pt x="241" y="203"/>
                </a:cubicBezTo>
                <a:cubicBezTo>
                  <a:pt x="251" y="206"/>
                  <a:pt x="265" y="203"/>
                  <a:pt x="272" y="211"/>
                </a:cubicBezTo>
                <a:cubicBezTo>
                  <a:pt x="292" y="237"/>
                  <a:pt x="231" y="250"/>
                  <a:pt x="218" y="250"/>
                </a:cubicBezTo>
              </a:path>
            </a:pathLst>
          </a:custGeom>
          <a:noFill/>
          <a:ln w="38100">
            <a:solidFill>
              <a:srgbClr val="FF0000"/>
            </a:solidFill>
            <a:round/>
            <a:headEnd/>
            <a:tailEnd/>
          </a:ln>
          <a:effectLst/>
        </p:spPr>
        <p:txBody>
          <a:bodyPr wrap="none" anchor="ctr"/>
          <a:lstStyle/>
          <a:p>
            <a:endParaRPr lang="en-US"/>
          </a:p>
        </p:txBody>
      </p:sp>
      <p:sp>
        <p:nvSpPr>
          <p:cNvPr id="47116" name="AutoShape 12"/>
          <p:cNvSpPr>
            <a:spLocks noChangeArrowheads="1"/>
          </p:cNvSpPr>
          <p:nvPr/>
        </p:nvSpPr>
        <p:spPr bwMode="auto">
          <a:xfrm rot="-1389574">
            <a:off x="600075" y="471488"/>
            <a:ext cx="152400" cy="1447800"/>
          </a:xfrm>
          <a:prstGeom prst="can">
            <a:avLst>
              <a:gd name="adj" fmla="val 147910"/>
            </a:avLst>
          </a:prstGeom>
          <a:solidFill>
            <a:srgbClr val="FF0000"/>
          </a:solidFill>
          <a:ln w="9525">
            <a:noFill/>
            <a:round/>
            <a:headEnd/>
            <a:tailEnd/>
          </a:ln>
          <a:effectLst/>
        </p:spPr>
        <p:txBody>
          <a:bodyPr wrap="none" anchor="ctr"/>
          <a:lstStyle/>
          <a:p>
            <a:endParaRPr lang="en-US"/>
          </a:p>
        </p:txBody>
      </p:sp>
      <p:sp>
        <p:nvSpPr>
          <p:cNvPr id="47117" name="AutoShape 13"/>
          <p:cNvSpPr>
            <a:spLocks noChangeArrowheads="1"/>
          </p:cNvSpPr>
          <p:nvPr/>
        </p:nvSpPr>
        <p:spPr bwMode="auto">
          <a:xfrm>
            <a:off x="979488" y="2133600"/>
            <a:ext cx="228600" cy="1143000"/>
          </a:xfrm>
          <a:prstGeom prst="downArrow">
            <a:avLst>
              <a:gd name="adj1" fmla="val 50000"/>
              <a:gd name="adj2" fmla="val 125000"/>
            </a:avLst>
          </a:prstGeom>
          <a:solidFill>
            <a:srgbClr val="33CC33"/>
          </a:solidFill>
          <a:ln w="9525">
            <a:solidFill>
              <a:schemeClr val="tx1"/>
            </a:solidFill>
            <a:miter lim="800000"/>
            <a:headEnd/>
            <a:tailEnd/>
          </a:ln>
          <a:effectLst/>
        </p:spPr>
        <p:txBody>
          <a:bodyPr wrap="none" anchor="ctr"/>
          <a:lstStyle/>
          <a:p>
            <a:endParaRPr lang="en-US"/>
          </a:p>
        </p:txBody>
      </p:sp>
      <p:grpSp>
        <p:nvGrpSpPr>
          <p:cNvPr id="47118" name="Group 14"/>
          <p:cNvGrpSpPr>
            <a:grpSpLocks/>
          </p:cNvGrpSpPr>
          <p:nvPr/>
        </p:nvGrpSpPr>
        <p:grpSpPr bwMode="auto">
          <a:xfrm>
            <a:off x="1284288" y="2133600"/>
            <a:ext cx="793750" cy="2973388"/>
            <a:chOff x="809" y="1344"/>
            <a:chExt cx="500" cy="1873"/>
          </a:xfrm>
        </p:grpSpPr>
        <p:sp>
          <p:nvSpPr>
            <p:cNvPr id="47119" name="AutoShape 15"/>
            <p:cNvSpPr>
              <a:spLocks noChangeArrowheads="1"/>
            </p:cNvSpPr>
            <p:nvPr/>
          </p:nvSpPr>
          <p:spPr bwMode="auto">
            <a:xfrm rot="-3964620">
              <a:off x="1001" y="1152"/>
              <a:ext cx="96" cy="480"/>
            </a:xfrm>
            <a:prstGeom prst="can">
              <a:avLst>
                <a:gd name="adj" fmla="val 77847"/>
              </a:avLst>
            </a:prstGeom>
            <a:solidFill>
              <a:srgbClr val="FF0000"/>
            </a:solidFill>
            <a:ln w="9525">
              <a:noFill/>
              <a:round/>
              <a:headEnd/>
              <a:tailEnd/>
            </a:ln>
            <a:effectLst/>
          </p:spPr>
          <p:txBody>
            <a:bodyPr wrap="none" anchor="ctr"/>
            <a:lstStyle/>
            <a:p>
              <a:endParaRPr lang="en-US"/>
            </a:p>
          </p:txBody>
        </p:sp>
        <p:sp>
          <p:nvSpPr>
            <p:cNvPr id="47120" name="AutoShape 16"/>
            <p:cNvSpPr>
              <a:spLocks noChangeArrowheads="1"/>
            </p:cNvSpPr>
            <p:nvPr/>
          </p:nvSpPr>
          <p:spPr bwMode="auto">
            <a:xfrm rot="27779">
              <a:off x="1104" y="1440"/>
              <a:ext cx="205" cy="1777"/>
            </a:xfrm>
            <a:prstGeom prst="can">
              <a:avLst>
                <a:gd name="adj" fmla="val 134961"/>
              </a:avLst>
            </a:prstGeom>
            <a:solidFill>
              <a:srgbClr val="FF0000"/>
            </a:solidFill>
            <a:ln w="9525">
              <a:noFill/>
              <a:round/>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4711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7107"/>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471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710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7117"/>
                                        </p:tgtEl>
                                        <p:attrNameLst>
                                          <p:attrName>style.visibility</p:attrName>
                                        </p:attrNameLst>
                                      </p:cBhvr>
                                      <p:to>
                                        <p:strVal val="visible"/>
                                      </p:to>
                                    </p:set>
                                    <p:animEffect transition="in" filter="wipe(up)">
                                      <p:cBhvr>
                                        <p:cTn id="25" dur="500"/>
                                        <p:tgtEl>
                                          <p:spTgt spid="4711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47109"/>
                                        </p:tgtEl>
                                        <p:attrNameLst>
                                          <p:attrName>style.visibility</p:attrName>
                                        </p:attrNameLst>
                                      </p:cBhvr>
                                      <p:to>
                                        <p:strVal val="visible"/>
                                      </p:to>
                                    </p:set>
                                  </p:childTnLst>
                                </p:cTn>
                              </p:par>
                            </p:childTnLst>
                          </p:cTn>
                        </p:par>
                        <p:par>
                          <p:cTn id="30" fill="hold">
                            <p:stCondLst>
                              <p:cond delay="500"/>
                            </p:stCondLst>
                            <p:childTnLst>
                              <p:par>
                                <p:cTn id="31" presetID="18" presetClass="entr" presetSubtype="6" fill="hold" nodeType="afterEffect">
                                  <p:stCondLst>
                                    <p:cond delay="0"/>
                                  </p:stCondLst>
                                  <p:childTnLst>
                                    <p:set>
                                      <p:cBhvr>
                                        <p:cTn id="32" dur="1" fill="hold">
                                          <p:stCondLst>
                                            <p:cond delay="0"/>
                                          </p:stCondLst>
                                        </p:cTn>
                                        <p:tgtEl>
                                          <p:spTgt spid="47118"/>
                                        </p:tgtEl>
                                        <p:attrNameLst>
                                          <p:attrName>style.visibility</p:attrName>
                                        </p:attrNameLst>
                                      </p:cBhvr>
                                      <p:to>
                                        <p:strVal val="visible"/>
                                      </p:to>
                                    </p:set>
                                    <p:animEffect transition="in" filter="strips(downRight)">
                                      <p:cBhvr>
                                        <p:cTn id="33" dur="500"/>
                                        <p:tgtEl>
                                          <p:spTgt spid="4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P spid="47108" grpId="0" autoUpdateAnimBg="0"/>
      <p:bldP spid="47109" grpId="0" autoUpdateAnimBg="0"/>
      <p:bldP spid="47115" grpId="0" animBg="1"/>
      <p:bldP spid="47116" grpId="0" animBg="1"/>
      <p:bldP spid="471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48131" name="AutoShape 3"/>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48132" name="Text Box 4"/>
          <p:cNvSpPr txBox="1">
            <a:spLocks noChangeArrowheads="1"/>
          </p:cNvSpPr>
          <p:nvPr/>
        </p:nvSpPr>
        <p:spPr bwMode="auto">
          <a:xfrm>
            <a:off x="3962400" y="1295400"/>
            <a:ext cx="4648200" cy="301307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kidney tubule now contains lots of blood components including: </a:t>
            </a:r>
          </a:p>
          <a:p>
            <a:pPr eaLnBrk="0" hangingPunct="0"/>
            <a:endParaRPr lang="en-US" sz="2400">
              <a:latin typeface="Comic Sans MS" pitchFamily="66" charset="0"/>
            </a:endParaRPr>
          </a:p>
          <a:p>
            <a:pPr eaLnBrk="0" hangingPunct="0"/>
            <a:r>
              <a:rPr lang="en-US" sz="2400">
                <a:latin typeface="Comic Sans MS" pitchFamily="66" charset="0"/>
              </a:rPr>
              <a:t>Glucose:		</a:t>
            </a:r>
          </a:p>
          <a:p>
            <a:pPr eaLnBrk="0" hangingPunct="0"/>
            <a:r>
              <a:rPr lang="en-US" sz="2400">
                <a:latin typeface="Comic Sans MS" pitchFamily="66" charset="0"/>
              </a:rPr>
              <a:t>Ions:</a:t>
            </a:r>
          </a:p>
          <a:p>
            <a:pPr eaLnBrk="0" hangingPunct="0"/>
            <a:r>
              <a:rPr lang="en-US" sz="2400">
                <a:latin typeface="Comic Sans MS" pitchFamily="66" charset="0"/>
              </a:rPr>
              <a:t>Water:</a:t>
            </a:r>
          </a:p>
          <a:p>
            <a:pPr eaLnBrk="0" hangingPunct="0"/>
            <a:r>
              <a:rPr lang="en-US" sz="2400">
                <a:latin typeface="Comic Sans MS" pitchFamily="66" charset="0"/>
              </a:rPr>
              <a:t>Urea:</a:t>
            </a:r>
          </a:p>
        </p:txBody>
      </p:sp>
      <p:sp>
        <p:nvSpPr>
          <p:cNvPr id="48133" name="AutoShape 5"/>
          <p:cNvSpPr>
            <a:spLocks noChangeArrowheads="1"/>
          </p:cNvSpPr>
          <p:nvPr/>
        </p:nvSpPr>
        <p:spPr bwMode="auto">
          <a:xfrm>
            <a:off x="5486400" y="2895600"/>
            <a:ext cx="228600" cy="228600"/>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34" name="AutoShape 6"/>
          <p:cNvSpPr>
            <a:spLocks noChangeArrowheads="1"/>
          </p:cNvSpPr>
          <p:nvPr/>
        </p:nvSpPr>
        <p:spPr bwMode="auto">
          <a:xfrm>
            <a:off x="5486400" y="3200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35" name="AutoShape 7"/>
          <p:cNvSpPr>
            <a:spLocks noChangeArrowheads="1"/>
          </p:cNvSpPr>
          <p:nvPr/>
        </p:nvSpPr>
        <p:spPr bwMode="auto">
          <a:xfrm>
            <a:off x="5410200" y="3657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36" name="AutoShape 8"/>
          <p:cNvSpPr>
            <a:spLocks noChangeArrowheads="1"/>
          </p:cNvSpPr>
          <p:nvPr/>
        </p:nvSpPr>
        <p:spPr bwMode="auto">
          <a:xfrm>
            <a:off x="5410200" y="4038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grpSp>
        <p:nvGrpSpPr>
          <p:cNvPr id="48137" name="Group 9"/>
          <p:cNvGrpSpPr>
            <a:grpSpLocks/>
          </p:cNvGrpSpPr>
          <p:nvPr/>
        </p:nvGrpSpPr>
        <p:grpSpPr bwMode="auto">
          <a:xfrm>
            <a:off x="762000" y="2514600"/>
            <a:ext cx="609600" cy="2286000"/>
            <a:chOff x="480" y="1584"/>
            <a:chExt cx="384" cy="1440"/>
          </a:xfrm>
        </p:grpSpPr>
        <p:sp>
          <p:nvSpPr>
            <p:cNvPr id="48138" name="AutoShape 10"/>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39" name="AutoShape 11"/>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40" name="AutoShape 12"/>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8141" name="AutoShape 13"/>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grpSp>
        <p:nvGrpSpPr>
          <p:cNvPr id="48142" name="Group 14"/>
          <p:cNvGrpSpPr>
            <a:grpSpLocks/>
          </p:cNvGrpSpPr>
          <p:nvPr/>
        </p:nvGrpSpPr>
        <p:grpSpPr bwMode="auto">
          <a:xfrm>
            <a:off x="762000" y="2819400"/>
            <a:ext cx="609600" cy="2514600"/>
            <a:chOff x="480" y="1776"/>
            <a:chExt cx="384" cy="1584"/>
          </a:xfrm>
        </p:grpSpPr>
        <p:sp>
          <p:nvSpPr>
            <p:cNvPr id="48143" name="AutoShape 15"/>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44" name="AutoShape 16"/>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45" name="AutoShape 17"/>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146" name="AutoShape 18"/>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48147" name="Group 19"/>
          <p:cNvGrpSpPr>
            <a:grpSpLocks/>
          </p:cNvGrpSpPr>
          <p:nvPr/>
        </p:nvGrpSpPr>
        <p:grpSpPr bwMode="auto">
          <a:xfrm>
            <a:off x="838200" y="2743200"/>
            <a:ext cx="609600" cy="2362200"/>
            <a:chOff x="528" y="1728"/>
            <a:chExt cx="384" cy="1488"/>
          </a:xfrm>
        </p:grpSpPr>
        <p:sp>
          <p:nvSpPr>
            <p:cNvPr id="48148" name="AutoShape 20"/>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8149" name="AutoShape 21"/>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8150" name="AutoShape 22"/>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8151" name="AutoShape 23"/>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grpSp>
      <p:grpSp>
        <p:nvGrpSpPr>
          <p:cNvPr id="48152" name="Group 24"/>
          <p:cNvGrpSpPr>
            <a:grpSpLocks/>
          </p:cNvGrpSpPr>
          <p:nvPr/>
        </p:nvGrpSpPr>
        <p:grpSpPr bwMode="auto">
          <a:xfrm>
            <a:off x="838200" y="2895600"/>
            <a:ext cx="609600" cy="2438400"/>
            <a:chOff x="528" y="1824"/>
            <a:chExt cx="384" cy="1536"/>
          </a:xfrm>
        </p:grpSpPr>
        <p:sp>
          <p:nvSpPr>
            <p:cNvPr id="48153" name="AutoShape 25"/>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54" name="AutoShape 26"/>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55" name="AutoShape 27"/>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8156" name="AutoShape 28"/>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3"/>
                                        </p:tgtEl>
                                        <p:attrNameLst>
                                          <p:attrName>style.visibility</p:attrName>
                                        </p:attrNameLst>
                                      </p:cBhvr>
                                      <p:to>
                                        <p:strVal val="visible"/>
                                      </p:to>
                                    </p:set>
                                  </p:childTnLst>
                                </p:cTn>
                              </p:par>
                            </p:childTnLst>
                          </p:cTn>
                        </p:par>
                        <p:par>
                          <p:cTn id="11" fill="hold">
                            <p:stCondLst>
                              <p:cond delay="500"/>
                            </p:stCondLst>
                            <p:childTnLst>
                              <p:par>
                                <p:cTn id="12" presetID="12" presetClass="entr" presetSubtype="1" fill="hold" nodeType="afterEffect">
                                  <p:stCondLst>
                                    <p:cond delay="1000"/>
                                  </p:stCondLst>
                                  <p:childTnLst>
                                    <p:set>
                                      <p:cBhvr>
                                        <p:cTn id="13" dur="1" fill="hold">
                                          <p:stCondLst>
                                            <p:cond delay="0"/>
                                          </p:stCondLst>
                                        </p:cTn>
                                        <p:tgtEl>
                                          <p:spTgt spid="48142"/>
                                        </p:tgtEl>
                                        <p:attrNameLst>
                                          <p:attrName>style.visibility</p:attrName>
                                        </p:attrNameLst>
                                      </p:cBhvr>
                                      <p:to>
                                        <p:strVal val="visible"/>
                                      </p:to>
                                    </p:set>
                                    <p:animEffect transition="in" filter="slide(fromTop)">
                                      <p:cBhvr>
                                        <p:cTn id="14" dur="500"/>
                                        <p:tgtEl>
                                          <p:spTgt spid="4814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4"/>
                                        </p:tgtEl>
                                        <p:attrNameLst>
                                          <p:attrName>style.visibility</p:attrName>
                                        </p:attrNameLst>
                                      </p:cBhvr>
                                      <p:to>
                                        <p:strVal val="visible"/>
                                      </p:to>
                                    </p:set>
                                  </p:childTnLst>
                                </p:cTn>
                              </p:par>
                            </p:childTnLst>
                          </p:cTn>
                        </p:par>
                        <p:par>
                          <p:cTn id="19" fill="hold">
                            <p:stCondLst>
                              <p:cond delay="500"/>
                            </p:stCondLst>
                            <p:childTnLst>
                              <p:par>
                                <p:cTn id="20" presetID="12" presetClass="entr" presetSubtype="1" fill="hold" nodeType="afterEffect">
                                  <p:stCondLst>
                                    <p:cond delay="1000"/>
                                  </p:stCondLst>
                                  <p:childTnLst>
                                    <p:set>
                                      <p:cBhvr>
                                        <p:cTn id="21" dur="1" fill="hold">
                                          <p:stCondLst>
                                            <p:cond delay="0"/>
                                          </p:stCondLst>
                                        </p:cTn>
                                        <p:tgtEl>
                                          <p:spTgt spid="48152"/>
                                        </p:tgtEl>
                                        <p:attrNameLst>
                                          <p:attrName>style.visibility</p:attrName>
                                        </p:attrNameLst>
                                      </p:cBhvr>
                                      <p:to>
                                        <p:strVal val="visible"/>
                                      </p:to>
                                    </p:set>
                                    <p:animEffect transition="in" filter="slide(fromTop)">
                                      <p:cBhvr>
                                        <p:cTn id="22" dur="500"/>
                                        <p:tgtEl>
                                          <p:spTgt spid="4815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135"/>
                                        </p:tgtEl>
                                        <p:attrNameLst>
                                          <p:attrName>style.visibility</p:attrName>
                                        </p:attrNameLst>
                                      </p:cBhvr>
                                      <p:to>
                                        <p:strVal val="visible"/>
                                      </p:to>
                                    </p:set>
                                  </p:childTnLst>
                                </p:cTn>
                              </p:par>
                            </p:childTnLst>
                          </p:cTn>
                        </p:par>
                        <p:par>
                          <p:cTn id="27" fill="hold">
                            <p:stCondLst>
                              <p:cond delay="500"/>
                            </p:stCondLst>
                            <p:childTnLst>
                              <p:par>
                                <p:cTn id="28" presetID="12" presetClass="entr" presetSubtype="1" fill="hold" nodeType="afterEffect">
                                  <p:stCondLst>
                                    <p:cond delay="1000"/>
                                  </p:stCondLst>
                                  <p:childTnLst>
                                    <p:set>
                                      <p:cBhvr>
                                        <p:cTn id="29" dur="1" fill="hold">
                                          <p:stCondLst>
                                            <p:cond delay="0"/>
                                          </p:stCondLst>
                                        </p:cTn>
                                        <p:tgtEl>
                                          <p:spTgt spid="48137"/>
                                        </p:tgtEl>
                                        <p:attrNameLst>
                                          <p:attrName>style.visibility</p:attrName>
                                        </p:attrNameLst>
                                      </p:cBhvr>
                                      <p:to>
                                        <p:strVal val="visible"/>
                                      </p:to>
                                    </p:set>
                                    <p:animEffect transition="in" filter="slide(fromTop)">
                                      <p:cBhvr>
                                        <p:cTn id="30" dur="500"/>
                                        <p:tgtEl>
                                          <p:spTgt spid="4813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8136"/>
                                        </p:tgtEl>
                                        <p:attrNameLst>
                                          <p:attrName>style.visibility</p:attrName>
                                        </p:attrNameLst>
                                      </p:cBhvr>
                                      <p:to>
                                        <p:strVal val="visible"/>
                                      </p:to>
                                    </p:set>
                                  </p:childTnLst>
                                </p:cTn>
                              </p:par>
                            </p:childTnLst>
                          </p:cTn>
                        </p:par>
                        <p:par>
                          <p:cTn id="35" fill="hold">
                            <p:stCondLst>
                              <p:cond delay="500"/>
                            </p:stCondLst>
                            <p:childTnLst>
                              <p:par>
                                <p:cTn id="36" presetID="12" presetClass="entr" presetSubtype="1" fill="hold" nodeType="afterEffect">
                                  <p:stCondLst>
                                    <p:cond delay="1000"/>
                                  </p:stCondLst>
                                  <p:childTnLst>
                                    <p:set>
                                      <p:cBhvr>
                                        <p:cTn id="37" dur="1" fill="hold">
                                          <p:stCondLst>
                                            <p:cond delay="0"/>
                                          </p:stCondLst>
                                        </p:cTn>
                                        <p:tgtEl>
                                          <p:spTgt spid="48147"/>
                                        </p:tgtEl>
                                        <p:attrNameLst>
                                          <p:attrName>style.visibility</p:attrName>
                                        </p:attrNameLst>
                                      </p:cBhvr>
                                      <p:to>
                                        <p:strVal val="visible"/>
                                      </p:to>
                                    </p:set>
                                    <p:animEffect transition="in" filter="slide(fromTop)">
                                      <p:cBhvr>
                                        <p:cTn id="38" dur="500"/>
                                        <p:tgtEl>
                                          <p:spTgt spid="48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utoUpdateAnimBg="0"/>
      <p:bldP spid="48133" grpId="0" animBg="1"/>
      <p:bldP spid="48134" grpId="0" animBg="1"/>
      <p:bldP spid="48135" grpId="0" animBg="1"/>
      <p:bldP spid="4813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2. Reabsorb sugar</a:t>
            </a:r>
          </a:p>
        </p:txBody>
      </p:sp>
      <p:sp>
        <p:nvSpPr>
          <p:cNvPr id="49155" name="Text Box 3"/>
          <p:cNvSpPr txBox="1">
            <a:spLocks noChangeArrowheads="1"/>
          </p:cNvSpPr>
          <p:nvPr/>
        </p:nvSpPr>
        <p:spPr bwMode="auto">
          <a:xfrm>
            <a:off x="4038600" y="1524000"/>
            <a:ext cx="4648200" cy="191770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body needs to have sugar in the blood for cells to use in respiration.  So all the sugar is reabsorbed back into the capillary. </a:t>
            </a:r>
          </a:p>
        </p:txBody>
      </p:sp>
      <p:sp>
        <p:nvSpPr>
          <p:cNvPr id="49156" name="AutoShape 4"/>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grpSp>
        <p:nvGrpSpPr>
          <p:cNvPr id="49157" name="Group 5"/>
          <p:cNvGrpSpPr>
            <a:grpSpLocks/>
          </p:cNvGrpSpPr>
          <p:nvPr/>
        </p:nvGrpSpPr>
        <p:grpSpPr bwMode="auto">
          <a:xfrm>
            <a:off x="762000" y="2209800"/>
            <a:ext cx="696913" cy="3200400"/>
            <a:chOff x="480" y="1392"/>
            <a:chExt cx="439" cy="2016"/>
          </a:xfrm>
        </p:grpSpPr>
        <p:sp>
          <p:nvSpPr>
            <p:cNvPr id="49158" name="AutoShape 6"/>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49159" name="AutoShape 7"/>
            <p:cNvSpPr>
              <a:spLocks noChangeArrowheads="1"/>
            </p:cNvSpPr>
            <p:nvPr/>
          </p:nvSpPr>
          <p:spPr bwMode="auto">
            <a:xfrm>
              <a:off x="528" y="177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60" name="AutoShape 8"/>
            <p:cNvSpPr>
              <a:spLocks noChangeArrowheads="1"/>
            </p:cNvSpPr>
            <p:nvPr/>
          </p:nvSpPr>
          <p:spPr bwMode="auto">
            <a:xfrm>
              <a:off x="672" y="216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61" name="AutoShape 9"/>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9162" name="AutoShape 10"/>
            <p:cNvSpPr>
              <a:spLocks noChangeArrowheads="1"/>
            </p:cNvSpPr>
            <p:nvPr/>
          </p:nvSpPr>
          <p:spPr bwMode="auto">
            <a:xfrm>
              <a:off x="672" y="1824"/>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9163" name="AutoShape 11"/>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4" name="AutoShape 12"/>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5" name="AutoShape 13"/>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66" name="AutoShape 14"/>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67" name="AutoShape 15"/>
            <p:cNvSpPr>
              <a:spLocks noChangeArrowheads="1"/>
            </p:cNvSpPr>
            <p:nvPr/>
          </p:nvSpPr>
          <p:spPr bwMode="auto">
            <a:xfrm>
              <a:off x="672" y="244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8" name="AutoShape 16"/>
            <p:cNvSpPr>
              <a:spLocks noChangeArrowheads="1"/>
            </p:cNvSpPr>
            <p:nvPr/>
          </p:nvSpPr>
          <p:spPr bwMode="auto">
            <a:xfrm>
              <a:off x="576" y="158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49169" name="AutoShape 17"/>
            <p:cNvSpPr>
              <a:spLocks noChangeArrowheads="1"/>
            </p:cNvSpPr>
            <p:nvPr/>
          </p:nvSpPr>
          <p:spPr bwMode="auto">
            <a:xfrm>
              <a:off x="480" y="321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70" name="AutoShape 18"/>
            <p:cNvSpPr>
              <a:spLocks noChangeArrowheads="1"/>
            </p:cNvSpPr>
            <p:nvPr/>
          </p:nvSpPr>
          <p:spPr bwMode="auto">
            <a:xfrm>
              <a:off x="720" y="2640"/>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171" name="AutoShape 19"/>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72" name="AutoShape 20"/>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49173" name="AutoShape 21"/>
            <p:cNvSpPr>
              <a:spLocks noChangeArrowheads="1"/>
            </p:cNvSpPr>
            <p:nvPr/>
          </p:nvSpPr>
          <p:spPr bwMode="auto">
            <a:xfrm>
              <a:off x="672" y="321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49174" name="AutoShape 22"/>
            <p:cNvSpPr>
              <a:spLocks noChangeArrowheads="1"/>
            </p:cNvSpPr>
            <p:nvPr/>
          </p:nvSpPr>
          <p:spPr bwMode="auto">
            <a:xfrm>
              <a:off x="768" y="297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grpSp>
      <p:sp>
        <p:nvSpPr>
          <p:cNvPr id="49175"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9175"/>
                                        </p:tgtEl>
                                        <p:attrNameLst>
                                          <p:attrName>style.visibility</p:attrName>
                                        </p:attrNameLst>
                                      </p:cBhvr>
                                      <p:to>
                                        <p:strVal val="visible"/>
                                      </p:to>
                                    </p:set>
                                    <p:animEffect transition="in" filter="wipe(left)">
                                      <p:cBhvr>
                                        <p:cTn id="11" dur="500"/>
                                        <p:tgtEl>
                                          <p:spTgt spid="49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P spid="4917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2. Reabsorb sugar</a:t>
            </a:r>
          </a:p>
        </p:txBody>
      </p:sp>
      <p:sp>
        <p:nvSpPr>
          <p:cNvPr id="50179" name="Text Box 3"/>
          <p:cNvSpPr txBox="1">
            <a:spLocks noChangeArrowheads="1"/>
          </p:cNvSpPr>
          <p:nvPr/>
        </p:nvSpPr>
        <p:spPr bwMode="auto">
          <a:xfrm>
            <a:off x="4038600" y="1524000"/>
            <a:ext cx="4648200" cy="191770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body needs to have sugar in the blood for cells to use in respiration.  So all the sugar is reabsorbed back into the capillary.</a:t>
            </a:r>
          </a:p>
        </p:txBody>
      </p:sp>
      <p:sp>
        <p:nvSpPr>
          <p:cNvPr id="50180" name="AutoShape 4"/>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0181" name="AutoShape 5"/>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0182" name="AutoShape 6"/>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83" name="AutoShape 7"/>
          <p:cNvSpPr>
            <a:spLocks noChangeArrowheads="1"/>
          </p:cNvSpPr>
          <p:nvPr/>
        </p:nvSpPr>
        <p:spPr bwMode="auto">
          <a:xfrm>
            <a:off x="1066800" y="28956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84" name="AutoShape 8"/>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0185" name="AutoShape 9"/>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0186" name="AutoShape 10"/>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87" name="AutoShape 11"/>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88" name="AutoShape 12"/>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0189" name="AutoShape 13"/>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0190" name="Group 14"/>
          <p:cNvGrpSpPr>
            <a:grpSpLocks/>
          </p:cNvGrpSpPr>
          <p:nvPr/>
        </p:nvGrpSpPr>
        <p:grpSpPr bwMode="auto">
          <a:xfrm>
            <a:off x="1905000" y="2895600"/>
            <a:ext cx="533400" cy="1981200"/>
            <a:chOff x="1200" y="1824"/>
            <a:chExt cx="336" cy="1248"/>
          </a:xfrm>
        </p:grpSpPr>
        <p:sp>
          <p:nvSpPr>
            <p:cNvPr id="50191" name="AutoShape 15"/>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0192" name="AutoShape 16"/>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0193" name="AutoShape 17"/>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0194" name="AutoShape 18"/>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0195" name="AutoShape 19"/>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96" name="AutoShape 20"/>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0197" name="AutoShape 21"/>
          <p:cNvSpPr>
            <a:spLocks noChangeArrowheads="1"/>
          </p:cNvSpPr>
          <p:nvPr/>
        </p:nvSpPr>
        <p:spPr bwMode="auto">
          <a:xfrm>
            <a:off x="1066800" y="5105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98" name="AutoShape 22"/>
          <p:cNvSpPr>
            <a:spLocks noChangeArrowheads="1"/>
          </p:cNvSpPr>
          <p:nvPr/>
        </p:nvSpPr>
        <p:spPr bwMode="auto">
          <a:xfrm>
            <a:off x="1219200" y="4724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0199"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3. Reabsorb water</a:t>
            </a:r>
          </a:p>
        </p:txBody>
      </p:sp>
      <p:sp>
        <p:nvSpPr>
          <p:cNvPr id="53251" name="Text Box 3"/>
          <p:cNvSpPr txBox="1">
            <a:spLocks noChangeArrowheads="1"/>
          </p:cNvSpPr>
          <p:nvPr/>
        </p:nvSpPr>
        <p:spPr bwMode="auto">
          <a:xfrm>
            <a:off x="4038600" y="1524000"/>
            <a:ext cx="4648200" cy="155257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Water and ions are the next to be absorbed. It depends on how much is needed by the body.  </a:t>
            </a:r>
          </a:p>
        </p:txBody>
      </p:sp>
      <p:sp>
        <p:nvSpPr>
          <p:cNvPr id="53252" name="AutoShape 4"/>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3253" name="AutoShape 5"/>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3254" name="AutoShape 6"/>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55" name="AutoShape 7"/>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56" name="AutoShape 8"/>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3257" name="AutoShape 9"/>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3258" name="AutoShape 10"/>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59" name="AutoShape 11"/>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60" name="AutoShape 12"/>
          <p:cNvSpPr>
            <a:spLocks noChangeArrowheads="1"/>
          </p:cNvSpPr>
          <p:nvPr/>
        </p:nvSpPr>
        <p:spPr bwMode="auto">
          <a:xfrm>
            <a:off x="1066800" y="3886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3261" name="AutoShape 13"/>
          <p:cNvSpPr>
            <a:spLocks noChangeArrowheads="1"/>
          </p:cNvSpPr>
          <p:nvPr/>
        </p:nvSpPr>
        <p:spPr bwMode="auto">
          <a:xfrm>
            <a:off x="914400" y="2514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3262" name="Group 14"/>
          <p:cNvGrpSpPr>
            <a:grpSpLocks/>
          </p:cNvGrpSpPr>
          <p:nvPr/>
        </p:nvGrpSpPr>
        <p:grpSpPr bwMode="auto">
          <a:xfrm>
            <a:off x="1905000" y="2895600"/>
            <a:ext cx="533400" cy="1981200"/>
            <a:chOff x="1200" y="1824"/>
            <a:chExt cx="336" cy="1248"/>
          </a:xfrm>
        </p:grpSpPr>
        <p:sp>
          <p:nvSpPr>
            <p:cNvPr id="53263" name="AutoShape 15"/>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3264" name="AutoShape 16"/>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3265" name="AutoShape 17"/>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3266" name="AutoShape 18"/>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3267" name="AutoShape 19"/>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68" name="AutoShape 20"/>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3269" name="AutoShape 21"/>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70" name="AutoShape 22"/>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3271" name="AutoShape 23"/>
          <p:cNvSpPr>
            <a:spLocks noChangeArrowheads="1"/>
          </p:cNvSpPr>
          <p:nvPr/>
        </p:nvSpPr>
        <p:spPr bwMode="auto">
          <a:xfrm>
            <a:off x="1143000" y="3048000"/>
            <a:ext cx="1219200" cy="304800"/>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71"/>
                                        </p:tgtEl>
                                        <p:attrNameLst>
                                          <p:attrName>style.visibility</p:attrName>
                                        </p:attrNameLst>
                                      </p:cBhvr>
                                      <p:to>
                                        <p:strVal val="visible"/>
                                      </p:to>
                                    </p:set>
                                    <p:animEffect transition="in" filter="wipe(left)">
                                      <p:cBhvr>
                                        <p:cTn id="7" dur="500"/>
                                        <p:tgtEl>
                                          <p:spTgt spid="53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p:cNvGrpSpPr>
            <a:grpSpLocks/>
          </p:cNvGrpSpPr>
          <p:nvPr/>
        </p:nvGrpSpPr>
        <p:grpSpPr bwMode="auto">
          <a:xfrm>
            <a:off x="762000" y="2209800"/>
            <a:ext cx="1827213" cy="3200400"/>
            <a:chOff x="480" y="1392"/>
            <a:chExt cx="1151" cy="2016"/>
          </a:xfrm>
        </p:grpSpPr>
        <p:sp>
          <p:nvSpPr>
            <p:cNvPr id="54275" name="AutoShape 3"/>
            <p:cNvSpPr>
              <a:spLocks noChangeArrowheads="1"/>
            </p:cNvSpPr>
            <p:nvPr/>
          </p:nvSpPr>
          <p:spPr bwMode="auto">
            <a:xfrm>
              <a:off x="480" y="1392"/>
              <a:ext cx="439" cy="2016"/>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4276" name="AutoShape 4"/>
            <p:cNvSpPr>
              <a:spLocks noChangeArrowheads="1"/>
            </p:cNvSpPr>
            <p:nvPr/>
          </p:nvSpPr>
          <p:spPr bwMode="auto">
            <a:xfrm rot="27779">
              <a:off x="1151" y="1441"/>
              <a:ext cx="480" cy="192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4277" name="AutoShape 5"/>
            <p:cNvSpPr>
              <a:spLocks noChangeArrowheads="1"/>
            </p:cNvSpPr>
            <p:nvPr/>
          </p:nvSpPr>
          <p:spPr bwMode="auto">
            <a:xfrm>
              <a:off x="528" y="2496"/>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78" name="AutoShape 6"/>
            <p:cNvSpPr>
              <a:spLocks noChangeArrowheads="1"/>
            </p:cNvSpPr>
            <p:nvPr/>
          </p:nvSpPr>
          <p:spPr bwMode="auto">
            <a:xfrm>
              <a:off x="1200" y="2160"/>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79" name="AutoShape 7"/>
            <p:cNvSpPr>
              <a:spLocks noChangeArrowheads="1"/>
            </p:cNvSpPr>
            <p:nvPr/>
          </p:nvSpPr>
          <p:spPr bwMode="auto">
            <a:xfrm>
              <a:off x="576" y="292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4280" name="AutoShape 8"/>
            <p:cNvSpPr>
              <a:spLocks noChangeArrowheads="1"/>
            </p:cNvSpPr>
            <p:nvPr/>
          </p:nvSpPr>
          <p:spPr bwMode="auto">
            <a:xfrm>
              <a:off x="480" y="2064"/>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4281" name="AutoShape 9"/>
            <p:cNvSpPr>
              <a:spLocks noChangeArrowheads="1"/>
            </p:cNvSpPr>
            <p:nvPr/>
          </p:nvSpPr>
          <p:spPr bwMode="auto">
            <a:xfrm>
              <a:off x="528" y="278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82" name="AutoShape 10"/>
            <p:cNvSpPr>
              <a:spLocks noChangeArrowheads="1"/>
            </p:cNvSpPr>
            <p:nvPr/>
          </p:nvSpPr>
          <p:spPr bwMode="auto">
            <a:xfrm>
              <a:off x="576" y="3120"/>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83" name="AutoShape 11"/>
            <p:cNvSpPr>
              <a:spLocks noChangeArrowheads="1"/>
            </p:cNvSpPr>
            <p:nvPr/>
          </p:nvSpPr>
          <p:spPr bwMode="auto">
            <a:xfrm>
              <a:off x="1200" y="2688"/>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4284" name="AutoShape 12"/>
            <p:cNvSpPr>
              <a:spLocks noChangeArrowheads="1"/>
            </p:cNvSpPr>
            <p:nvPr/>
          </p:nvSpPr>
          <p:spPr bwMode="auto">
            <a:xfrm>
              <a:off x="1392" y="1776"/>
              <a:ext cx="192" cy="96"/>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4285" name="Group 13"/>
            <p:cNvGrpSpPr>
              <a:grpSpLocks/>
            </p:cNvGrpSpPr>
            <p:nvPr/>
          </p:nvGrpSpPr>
          <p:grpSpPr bwMode="auto">
            <a:xfrm>
              <a:off x="1200" y="1824"/>
              <a:ext cx="336" cy="1248"/>
              <a:chOff x="1200" y="1824"/>
              <a:chExt cx="336" cy="1248"/>
            </a:xfrm>
          </p:grpSpPr>
          <p:sp>
            <p:nvSpPr>
              <p:cNvPr id="54286" name="AutoShape 14"/>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4287" name="AutoShape 15"/>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4288" name="AutoShape 16"/>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4289" name="AutoShape 17"/>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4290" name="AutoShape 18"/>
            <p:cNvSpPr>
              <a:spLocks noChangeArrowheads="1"/>
            </p:cNvSpPr>
            <p:nvPr/>
          </p:nvSpPr>
          <p:spPr bwMode="auto">
            <a:xfrm>
              <a:off x="528" y="2304"/>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91" name="AutoShape 19"/>
            <p:cNvSpPr>
              <a:spLocks noChangeArrowheads="1"/>
            </p:cNvSpPr>
            <p:nvPr/>
          </p:nvSpPr>
          <p:spPr bwMode="auto">
            <a:xfrm>
              <a:off x="672" y="1728"/>
              <a:ext cx="240" cy="96"/>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4292" name="AutoShape 20"/>
            <p:cNvSpPr>
              <a:spLocks noChangeArrowheads="1"/>
            </p:cNvSpPr>
            <p:nvPr/>
          </p:nvSpPr>
          <p:spPr bwMode="auto">
            <a:xfrm>
              <a:off x="1248" y="2544"/>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93" name="AutoShape 21"/>
            <p:cNvSpPr>
              <a:spLocks noChangeArrowheads="1"/>
            </p:cNvSpPr>
            <p:nvPr/>
          </p:nvSpPr>
          <p:spPr bwMode="auto">
            <a:xfrm>
              <a:off x="1344" y="3072"/>
              <a:ext cx="144" cy="144"/>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4294" name="AutoShape 22"/>
            <p:cNvSpPr>
              <a:spLocks noChangeArrowheads="1"/>
            </p:cNvSpPr>
            <p:nvPr/>
          </p:nvSpPr>
          <p:spPr bwMode="auto">
            <a:xfrm>
              <a:off x="720" y="1920"/>
              <a:ext cx="768" cy="192"/>
            </a:xfrm>
            <a:prstGeom prst="curvedDownArrow">
              <a:avLst>
                <a:gd name="adj1" fmla="val 80000"/>
                <a:gd name="adj2" fmla="val 160000"/>
                <a:gd name="adj3" fmla="val 33333"/>
              </a:avLst>
            </a:prstGeom>
            <a:solidFill>
              <a:srgbClr val="CC99FF"/>
            </a:solidFill>
            <a:ln w="9525">
              <a:solidFill>
                <a:schemeClr val="tx1"/>
              </a:solidFill>
              <a:miter lim="800000"/>
              <a:headEnd/>
              <a:tailEnd/>
            </a:ln>
            <a:effectLst/>
          </p:spPr>
          <p:txBody>
            <a:bodyPr wrap="none" anchor="ctr"/>
            <a:lstStyle/>
            <a:p>
              <a:endParaRPr lang="en-US"/>
            </a:p>
          </p:txBody>
        </p:sp>
      </p:grpSp>
      <p:sp>
        <p:nvSpPr>
          <p:cNvPr id="54295" name="Text Box 23"/>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3. Reabsorb water</a:t>
            </a:r>
          </a:p>
        </p:txBody>
      </p:sp>
      <p:sp>
        <p:nvSpPr>
          <p:cNvPr id="54296" name="Text Box 24"/>
          <p:cNvSpPr txBox="1">
            <a:spLocks noChangeArrowheads="1"/>
          </p:cNvSpPr>
          <p:nvPr/>
        </p:nvSpPr>
        <p:spPr bwMode="auto">
          <a:xfrm>
            <a:off x="4038600" y="1524000"/>
            <a:ext cx="4648200" cy="155257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Water and ions are the next to be absorbed. It depends on how much is needed by the body.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a:t>Reabsorbing water</a:t>
            </a:r>
            <a:endParaRPr lang="en-US"/>
          </a:p>
        </p:txBody>
      </p:sp>
      <p:sp>
        <p:nvSpPr>
          <p:cNvPr id="70660" name="Text Box 4"/>
          <p:cNvSpPr txBox="1">
            <a:spLocks noChangeArrowheads="1"/>
          </p:cNvSpPr>
          <p:nvPr/>
        </p:nvSpPr>
        <p:spPr bwMode="auto">
          <a:xfrm>
            <a:off x="457200" y="2057400"/>
            <a:ext cx="3962400" cy="3990975"/>
          </a:xfrm>
          <a:prstGeom prst="rect">
            <a:avLst/>
          </a:prstGeom>
          <a:solidFill>
            <a:srgbClr val="FFCC00"/>
          </a:solidFill>
          <a:ln w="9525">
            <a:noFill/>
            <a:miter lim="800000"/>
            <a:headEnd/>
            <a:tailEnd/>
          </a:ln>
          <a:effectLst/>
        </p:spPr>
        <p:txBody>
          <a:bodyPr>
            <a:spAutoFit/>
          </a:bodyPr>
          <a:lstStyle/>
          <a:p>
            <a:pPr eaLnBrk="0" hangingPunct="0"/>
            <a:r>
              <a:rPr lang="en-US" sz="3200">
                <a:solidFill>
                  <a:schemeClr val="accent2"/>
                </a:solidFill>
                <a:latin typeface="Comic Sans MS" pitchFamily="66" charset="0"/>
              </a:rPr>
              <a:t>If you have too little water in your blood, you will produce very concentrated urine.</a:t>
            </a:r>
          </a:p>
          <a:p>
            <a:pPr eaLnBrk="0" hangingPunct="0"/>
            <a:endParaRPr lang="en-US" sz="3200">
              <a:solidFill>
                <a:schemeClr val="accent2"/>
              </a:solidFill>
              <a:latin typeface="Comic Sans MS" pitchFamily="66" charset="0"/>
            </a:endParaRPr>
          </a:p>
          <a:p>
            <a:pPr eaLnBrk="0" hangingPunct="0"/>
            <a:r>
              <a:rPr lang="en-US" sz="3200">
                <a:solidFill>
                  <a:schemeClr val="accent2"/>
                </a:solidFill>
                <a:latin typeface="Comic Sans MS" pitchFamily="66" charset="0"/>
              </a:rPr>
              <a:t>(very little water in it)</a:t>
            </a:r>
            <a:endParaRPr lang="en-US" sz="3200">
              <a:solidFill>
                <a:schemeClr val="accent2"/>
              </a:solidFill>
              <a:latin typeface="Times New Roman" pitchFamily="18" charset="0"/>
            </a:endParaRPr>
          </a:p>
        </p:txBody>
      </p:sp>
      <p:sp>
        <p:nvSpPr>
          <p:cNvPr id="70661" name="Text Box 5"/>
          <p:cNvSpPr txBox="1">
            <a:spLocks noChangeArrowheads="1"/>
          </p:cNvSpPr>
          <p:nvPr/>
        </p:nvSpPr>
        <p:spPr bwMode="auto">
          <a:xfrm>
            <a:off x="5029200" y="2057400"/>
            <a:ext cx="3875088" cy="3990975"/>
          </a:xfrm>
          <a:prstGeom prst="rect">
            <a:avLst/>
          </a:prstGeom>
          <a:solidFill>
            <a:srgbClr val="FFFF99"/>
          </a:solidFill>
          <a:ln w="9525">
            <a:noFill/>
            <a:miter lim="800000"/>
            <a:headEnd/>
            <a:tailEnd/>
          </a:ln>
          <a:effectLst/>
        </p:spPr>
        <p:txBody>
          <a:bodyPr>
            <a:spAutoFit/>
          </a:bodyPr>
          <a:lstStyle/>
          <a:p>
            <a:pPr eaLnBrk="0" hangingPunct="0"/>
            <a:r>
              <a:rPr lang="en-US" sz="3200">
                <a:solidFill>
                  <a:schemeClr val="accent2"/>
                </a:solidFill>
                <a:latin typeface="Comic Sans MS" pitchFamily="66" charset="0"/>
              </a:rPr>
              <a:t>If you have too much water in your blood, you will produce very dilute urine.</a:t>
            </a:r>
          </a:p>
          <a:p>
            <a:pPr eaLnBrk="0" hangingPunct="0"/>
            <a:endParaRPr lang="en-US" sz="3200">
              <a:solidFill>
                <a:schemeClr val="accent2"/>
              </a:solidFill>
              <a:latin typeface="Comic Sans MS" pitchFamily="66" charset="0"/>
            </a:endParaRPr>
          </a:p>
          <a:p>
            <a:pPr eaLnBrk="0" hangingPunct="0"/>
            <a:r>
              <a:rPr lang="en-US" sz="3200">
                <a:solidFill>
                  <a:schemeClr val="accent2"/>
                </a:solidFill>
                <a:latin typeface="Comic Sans MS" pitchFamily="66" charset="0"/>
              </a:rPr>
              <a:t>(lots of water in it)</a:t>
            </a:r>
          </a:p>
          <a:p>
            <a:pPr eaLnBrk="0" hangingPunct="0"/>
            <a:endParaRPr lang="en-US" sz="3200">
              <a:solidFill>
                <a:schemeClr val="accent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box(out)">
                                      <p:cBhvr>
                                        <p:cTn id="7" dur="500"/>
                                        <p:tgtEl>
                                          <p:spTgt spid="70660"/>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box(out)">
                                      <p:cBhvr>
                                        <p:cTn id="12" dur="500"/>
                                        <p:tgtEl>
                                          <p:spTgt spid="70661"/>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autoUpdateAnimBg="0"/>
      <p:bldP spid="70661"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rrowheads="1"/>
          </p:cNvSpPr>
          <p:nvPr/>
        </p:nvSpPr>
        <p:spPr bwMode="auto">
          <a:xfrm>
            <a:off x="762000" y="2209800"/>
            <a:ext cx="696913" cy="3200400"/>
          </a:xfrm>
          <a:prstGeom prst="can">
            <a:avLst>
              <a:gd name="adj" fmla="val 38269"/>
            </a:avLst>
          </a:prstGeom>
          <a:solidFill>
            <a:schemeClr val="bg1"/>
          </a:solidFill>
          <a:ln w="9525">
            <a:solidFill>
              <a:schemeClr val="tx1"/>
            </a:solidFill>
            <a:round/>
            <a:headEnd/>
            <a:tailEnd/>
          </a:ln>
          <a:effectLst/>
        </p:spPr>
        <p:txBody>
          <a:bodyPr wrap="none" anchor="ctr"/>
          <a:lstStyle/>
          <a:p>
            <a:endParaRPr lang="en-US"/>
          </a:p>
        </p:txBody>
      </p:sp>
      <p:sp>
        <p:nvSpPr>
          <p:cNvPr id="55299" name="AutoShape 3"/>
          <p:cNvSpPr>
            <a:spLocks noChangeArrowheads="1"/>
          </p:cNvSpPr>
          <p:nvPr/>
        </p:nvSpPr>
        <p:spPr bwMode="auto">
          <a:xfrm rot="27779">
            <a:off x="1827213" y="2287588"/>
            <a:ext cx="762000" cy="3048000"/>
          </a:xfrm>
          <a:prstGeom prst="can">
            <a:avLst>
              <a:gd name="adj" fmla="val 62278"/>
            </a:avLst>
          </a:prstGeom>
          <a:solidFill>
            <a:srgbClr val="FF0000">
              <a:alpha val="50000"/>
            </a:srgbClr>
          </a:solidFill>
          <a:ln w="9525">
            <a:solidFill>
              <a:schemeClr val="tx1"/>
            </a:solidFill>
            <a:round/>
            <a:headEnd/>
            <a:tailEnd/>
          </a:ln>
          <a:effectLst/>
        </p:spPr>
        <p:txBody>
          <a:bodyPr wrap="none" anchor="ctr"/>
          <a:lstStyle/>
          <a:p>
            <a:endParaRPr lang="en-US"/>
          </a:p>
        </p:txBody>
      </p:sp>
      <p:sp>
        <p:nvSpPr>
          <p:cNvPr id="55300" name="AutoShape 4"/>
          <p:cNvSpPr>
            <a:spLocks noChangeArrowheads="1"/>
          </p:cNvSpPr>
          <p:nvPr/>
        </p:nvSpPr>
        <p:spPr bwMode="auto">
          <a:xfrm>
            <a:off x="838200" y="39624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01" name="AutoShape 5"/>
          <p:cNvSpPr>
            <a:spLocks noChangeArrowheads="1"/>
          </p:cNvSpPr>
          <p:nvPr/>
        </p:nvSpPr>
        <p:spPr bwMode="auto">
          <a:xfrm>
            <a:off x="1905000" y="34290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02" name="AutoShape 6"/>
          <p:cNvSpPr>
            <a:spLocks noChangeArrowheads="1"/>
          </p:cNvSpPr>
          <p:nvPr/>
        </p:nvSpPr>
        <p:spPr bwMode="auto">
          <a:xfrm>
            <a:off x="914400" y="4648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5303" name="AutoShape 7"/>
          <p:cNvSpPr>
            <a:spLocks noChangeArrowheads="1"/>
          </p:cNvSpPr>
          <p:nvPr/>
        </p:nvSpPr>
        <p:spPr bwMode="auto">
          <a:xfrm>
            <a:off x="762000" y="32766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5304" name="AutoShape 8"/>
          <p:cNvSpPr>
            <a:spLocks noChangeArrowheads="1"/>
          </p:cNvSpPr>
          <p:nvPr/>
        </p:nvSpPr>
        <p:spPr bwMode="auto">
          <a:xfrm>
            <a:off x="838200" y="4419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05" name="AutoShape 9"/>
          <p:cNvSpPr>
            <a:spLocks noChangeArrowheads="1"/>
          </p:cNvSpPr>
          <p:nvPr/>
        </p:nvSpPr>
        <p:spPr bwMode="auto">
          <a:xfrm>
            <a:off x="914400" y="49530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06" name="AutoShape 10"/>
          <p:cNvSpPr>
            <a:spLocks noChangeArrowheads="1"/>
          </p:cNvSpPr>
          <p:nvPr/>
        </p:nvSpPr>
        <p:spPr bwMode="auto">
          <a:xfrm>
            <a:off x="1905000" y="42672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sp>
        <p:nvSpPr>
          <p:cNvPr id="55307" name="AutoShape 11"/>
          <p:cNvSpPr>
            <a:spLocks noChangeArrowheads="1"/>
          </p:cNvSpPr>
          <p:nvPr/>
        </p:nvSpPr>
        <p:spPr bwMode="auto">
          <a:xfrm>
            <a:off x="2209800" y="2819400"/>
            <a:ext cx="304800" cy="152400"/>
          </a:xfrm>
          <a:prstGeom prst="doubleWave">
            <a:avLst>
              <a:gd name="adj1" fmla="val 10319"/>
              <a:gd name="adj2" fmla="val -3644"/>
            </a:avLst>
          </a:prstGeom>
          <a:solidFill>
            <a:schemeClr val="accent2"/>
          </a:solidFill>
          <a:ln w="9525">
            <a:solidFill>
              <a:schemeClr val="tx1"/>
            </a:solidFill>
            <a:miter lim="800000"/>
            <a:headEnd/>
            <a:tailEnd/>
          </a:ln>
          <a:effectLst/>
        </p:spPr>
        <p:txBody>
          <a:bodyPr wrap="none" anchor="ctr"/>
          <a:lstStyle/>
          <a:p>
            <a:endParaRPr lang="en-US"/>
          </a:p>
        </p:txBody>
      </p:sp>
      <p:grpSp>
        <p:nvGrpSpPr>
          <p:cNvPr id="55308" name="Group 12"/>
          <p:cNvGrpSpPr>
            <a:grpSpLocks/>
          </p:cNvGrpSpPr>
          <p:nvPr/>
        </p:nvGrpSpPr>
        <p:grpSpPr bwMode="auto">
          <a:xfrm>
            <a:off x="1905000" y="2895600"/>
            <a:ext cx="533400" cy="1981200"/>
            <a:chOff x="1200" y="1824"/>
            <a:chExt cx="336" cy="1248"/>
          </a:xfrm>
        </p:grpSpPr>
        <p:sp>
          <p:nvSpPr>
            <p:cNvPr id="55309" name="AutoShape 13"/>
            <p:cNvSpPr>
              <a:spLocks noChangeArrowheads="1"/>
            </p:cNvSpPr>
            <p:nvPr/>
          </p:nvSpPr>
          <p:spPr bwMode="auto">
            <a:xfrm>
              <a:off x="1248" y="182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5310" name="AutoShape 14"/>
            <p:cNvSpPr>
              <a:spLocks noChangeArrowheads="1"/>
            </p:cNvSpPr>
            <p:nvPr/>
          </p:nvSpPr>
          <p:spPr bwMode="auto">
            <a:xfrm>
              <a:off x="1344" y="2304"/>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5311" name="AutoShape 15"/>
            <p:cNvSpPr>
              <a:spLocks noChangeArrowheads="1"/>
            </p:cNvSpPr>
            <p:nvPr/>
          </p:nvSpPr>
          <p:spPr bwMode="auto">
            <a:xfrm>
              <a:off x="1200" y="2928"/>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5312" name="AutoShape 16"/>
            <p:cNvSpPr>
              <a:spLocks noChangeArrowheads="1"/>
            </p:cNvSpPr>
            <p:nvPr/>
          </p:nvSpPr>
          <p:spPr bwMode="auto">
            <a:xfrm>
              <a:off x="1392" y="2736"/>
              <a:ext cx="144" cy="144"/>
            </a:xfrm>
            <a:prstGeom prst="sun">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55313" name="AutoShape 17"/>
          <p:cNvSpPr>
            <a:spLocks noChangeArrowheads="1"/>
          </p:cNvSpPr>
          <p:nvPr/>
        </p:nvSpPr>
        <p:spPr bwMode="auto">
          <a:xfrm>
            <a:off x="838200" y="36576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14" name="AutoShape 18"/>
          <p:cNvSpPr>
            <a:spLocks noChangeArrowheads="1"/>
          </p:cNvSpPr>
          <p:nvPr/>
        </p:nvSpPr>
        <p:spPr bwMode="auto">
          <a:xfrm>
            <a:off x="1066800" y="2743200"/>
            <a:ext cx="381000" cy="152400"/>
          </a:xfrm>
          <a:prstGeom prst="star32">
            <a:avLst>
              <a:gd name="adj" fmla="val 37500"/>
            </a:avLst>
          </a:prstGeom>
          <a:solidFill>
            <a:srgbClr val="000000"/>
          </a:solidFill>
          <a:ln w="9525">
            <a:solidFill>
              <a:srgbClr val="969696"/>
            </a:solidFill>
            <a:miter lim="800000"/>
            <a:headEnd/>
            <a:tailEnd/>
          </a:ln>
          <a:effectLst/>
        </p:spPr>
        <p:txBody>
          <a:bodyPr wrap="none" anchor="ctr"/>
          <a:lstStyle/>
          <a:p>
            <a:endParaRPr lang="en-US"/>
          </a:p>
        </p:txBody>
      </p:sp>
      <p:sp>
        <p:nvSpPr>
          <p:cNvPr id="55315" name="AutoShape 19"/>
          <p:cNvSpPr>
            <a:spLocks noChangeArrowheads="1"/>
          </p:cNvSpPr>
          <p:nvPr/>
        </p:nvSpPr>
        <p:spPr bwMode="auto">
          <a:xfrm>
            <a:off x="1981200" y="40386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16" name="AutoShape 20"/>
          <p:cNvSpPr>
            <a:spLocks noChangeArrowheads="1"/>
          </p:cNvSpPr>
          <p:nvPr/>
        </p:nvSpPr>
        <p:spPr bwMode="auto">
          <a:xfrm>
            <a:off x="2133600" y="4876800"/>
            <a:ext cx="228600" cy="228600"/>
          </a:xfrm>
          <a:prstGeom prst="star4">
            <a:avLst>
              <a:gd name="adj" fmla="val 12500"/>
            </a:avLst>
          </a:prstGeom>
          <a:solidFill>
            <a:srgbClr val="FFFF00"/>
          </a:solidFill>
          <a:ln w="9525">
            <a:solidFill>
              <a:schemeClr val="tx1"/>
            </a:solidFill>
            <a:miter lim="800000"/>
            <a:headEnd/>
            <a:tailEnd/>
          </a:ln>
          <a:effectLst/>
        </p:spPr>
        <p:txBody>
          <a:bodyPr wrap="none" anchor="ctr"/>
          <a:lstStyle/>
          <a:p>
            <a:endParaRPr lang="en-US"/>
          </a:p>
        </p:txBody>
      </p:sp>
      <p:sp>
        <p:nvSpPr>
          <p:cNvPr id="55317" name="Text Box 21"/>
          <p:cNvSpPr txBox="1">
            <a:spLocks noChangeArrowheads="1"/>
          </p:cNvSpPr>
          <p:nvPr/>
        </p:nvSpPr>
        <p:spPr bwMode="auto">
          <a:xfrm>
            <a:off x="3962400" y="685800"/>
            <a:ext cx="4648200" cy="457200"/>
          </a:xfrm>
          <a:prstGeom prst="rect">
            <a:avLst/>
          </a:prstGeom>
          <a:noFill/>
          <a:ln w="9525">
            <a:noFill/>
            <a:miter lim="800000"/>
            <a:headEnd/>
            <a:tailEnd/>
          </a:ln>
          <a:effectLst/>
        </p:spPr>
        <p:txBody>
          <a:bodyPr>
            <a:spAutoFit/>
          </a:bodyPr>
          <a:lstStyle/>
          <a:p>
            <a:pPr eaLnBrk="0" hangingPunct="0"/>
            <a:r>
              <a:rPr lang="en-US" sz="2400" b="1" u="sng">
                <a:latin typeface="Comic Sans MS" pitchFamily="66" charset="0"/>
              </a:rPr>
              <a:t>5. Excrete the waste</a:t>
            </a:r>
          </a:p>
        </p:txBody>
      </p:sp>
      <p:sp>
        <p:nvSpPr>
          <p:cNvPr id="55318" name="Text Box 22"/>
          <p:cNvSpPr txBox="1">
            <a:spLocks noChangeArrowheads="1"/>
          </p:cNvSpPr>
          <p:nvPr/>
        </p:nvSpPr>
        <p:spPr bwMode="auto">
          <a:xfrm>
            <a:off x="4038600" y="1295400"/>
            <a:ext cx="4648200" cy="3743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Everything that is left in the kidney tubule is waste:</a:t>
            </a:r>
          </a:p>
          <a:p>
            <a:pPr eaLnBrk="0" hangingPunct="0"/>
            <a:endParaRPr lang="en-US" sz="2400">
              <a:latin typeface="Comic Sans MS" pitchFamily="66" charset="0"/>
            </a:endParaRPr>
          </a:p>
          <a:p>
            <a:pPr eaLnBrk="0" hangingPunct="0">
              <a:buFontTx/>
              <a:buChar char="•"/>
            </a:pPr>
            <a:r>
              <a:rPr lang="en-US" sz="2400">
                <a:latin typeface="Comic Sans MS" pitchFamily="66" charset="0"/>
              </a:rPr>
              <a:t>All the urea</a:t>
            </a:r>
          </a:p>
          <a:p>
            <a:pPr eaLnBrk="0" hangingPunct="0">
              <a:buFontTx/>
              <a:buChar char="•"/>
            </a:pPr>
            <a:r>
              <a:rPr lang="en-US" sz="2400">
                <a:latin typeface="Comic Sans MS" pitchFamily="66" charset="0"/>
              </a:rPr>
              <a:t>Excess water</a:t>
            </a:r>
          </a:p>
          <a:p>
            <a:pPr eaLnBrk="0" hangingPunct="0"/>
            <a:r>
              <a:rPr lang="en-US" sz="2400">
                <a:latin typeface="Comic Sans MS" pitchFamily="66" charset="0"/>
              </a:rPr>
              <a:t/>
            </a:r>
            <a:br>
              <a:rPr lang="en-US" sz="2400">
                <a:latin typeface="Comic Sans MS" pitchFamily="66" charset="0"/>
              </a:rPr>
            </a:br>
            <a:endParaRPr lang="en-US" sz="2400">
              <a:latin typeface="Comic Sans MS" pitchFamily="66" charset="0"/>
            </a:endParaRPr>
          </a:p>
          <a:p>
            <a:pPr eaLnBrk="0" hangingPunct="0"/>
            <a:endParaRPr lang="en-US" sz="2400">
              <a:latin typeface="Comic Sans MS" pitchFamily="66" charset="0"/>
            </a:endParaRPr>
          </a:p>
          <a:p>
            <a:pPr eaLnBrk="0" hangingPunct="0"/>
            <a:endParaRPr lang="en-US" sz="2400">
              <a:latin typeface="Comic Sans MS" pitchFamily="66" charset="0"/>
            </a:endParaRPr>
          </a:p>
          <a:p>
            <a:pPr eaLnBrk="0" hangingPunct="0"/>
            <a:endParaRPr lang="en-US" sz="2400">
              <a:latin typeface="Comic Sans MS" pitchFamily="66" charset="0"/>
            </a:endParaRPr>
          </a:p>
        </p:txBody>
      </p:sp>
      <p:sp>
        <p:nvSpPr>
          <p:cNvPr id="55319" name="AutoShape 23"/>
          <p:cNvSpPr>
            <a:spLocks noChangeArrowheads="1"/>
          </p:cNvSpPr>
          <p:nvPr/>
        </p:nvSpPr>
        <p:spPr bwMode="auto">
          <a:xfrm>
            <a:off x="990600" y="5257800"/>
            <a:ext cx="228600" cy="1066800"/>
          </a:xfrm>
          <a:prstGeom prst="downArrow">
            <a:avLst>
              <a:gd name="adj1" fmla="val 50000"/>
              <a:gd name="adj2" fmla="val 116667"/>
            </a:avLst>
          </a:prstGeom>
          <a:solidFill>
            <a:srgbClr val="33CC33"/>
          </a:solidFill>
          <a:ln w="9525">
            <a:solidFill>
              <a:schemeClr val="tx1"/>
            </a:solidFill>
            <a:miter lim="800000"/>
            <a:headEnd/>
            <a:tailEnd/>
          </a:ln>
          <a:effectLst/>
        </p:spPr>
        <p:txBody>
          <a:bodyPr wrap="none" anchor="ctr"/>
          <a:lstStyle/>
          <a:p>
            <a:endParaRPr lang="en-US"/>
          </a:p>
        </p:txBody>
      </p:sp>
      <p:sp>
        <p:nvSpPr>
          <p:cNvPr id="55320" name="Text Box 24"/>
          <p:cNvSpPr txBox="1">
            <a:spLocks noChangeArrowheads="1"/>
          </p:cNvSpPr>
          <p:nvPr/>
        </p:nvSpPr>
        <p:spPr bwMode="auto">
          <a:xfrm>
            <a:off x="3962400" y="3657600"/>
            <a:ext cx="4740275" cy="1187450"/>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This waste is called urine.  It is excreted via the ureter and is stored in the bladder.</a:t>
            </a:r>
          </a:p>
        </p:txBody>
      </p:sp>
      <p:sp>
        <p:nvSpPr>
          <p:cNvPr id="55321" name="Text Box 25"/>
          <p:cNvSpPr txBox="1">
            <a:spLocks noChangeArrowheads="1"/>
          </p:cNvSpPr>
          <p:nvPr/>
        </p:nvSpPr>
        <p:spPr bwMode="auto">
          <a:xfrm>
            <a:off x="4038600" y="5410200"/>
            <a:ext cx="4740275" cy="822325"/>
          </a:xfrm>
          <a:prstGeom prst="rect">
            <a:avLst/>
          </a:prstGeom>
          <a:noFill/>
          <a:ln w="9525">
            <a:noFill/>
            <a:miter lim="800000"/>
            <a:headEnd/>
            <a:tailEnd/>
          </a:ln>
          <a:effectLst/>
        </p:spPr>
        <p:txBody>
          <a:bodyPr>
            <a:spAutoFit/>
          </a:bodyPr>
          <a:lstStyle/>
          <a:p>
            <a:pPr eaLnBrk="0" hangingPunct="0"/>
            <a:r>
              <a:rPr lang="en-US" sz="2400">
                <a:latin typeface="Comic Sans MS" pitchFamily="66" charset="0"/>
              </a:rPr>
              <a:t>The “clean” blood leaves the kidney in the renal vein.</a:t>
            </a:r>
          </a:p>
        </p:txBody>
      </p:sp>
      <p:grpSp>
        <p:nvGrpSpPr>
          <p:cNvPr id="55322" name="Group 26"/>
          <p:cNvGrpSpPr>
            <a:grpSpLocks/>
          </p:cNvGrpSpPr>
          <p:nvPr/>
        </p:nvGrpSpPr>
        <p:grpSpPr bwMode="auto">
          <a:xfrm>
            <a:off x="2514600" y="4953000"/>
            <a:ext cx="7010400" cy="457200"/>
            <a:chOff x="1584" y="3120"/>
            <a:chExt cx="4416" cy="288"/>
          </a:xfrm>
        </p:grpSpPr>
        <p:grpSp>
          <p:nvGrpSpPr>
            <p:cNvPr id="55323" name="Group 27"/>
            <p:cNvGrpSpPr>
              <a:grpSpLocks/>
            </p:cNvGrpSpPr>
            <p:nvPr/>
          </p:nvGrpSpPr>
          <p:grpSpPr bwMode="auto">
            <a:xfrm>
              <a:off x="1584" y="3120"/>
              <a:ext cx="4416" cy="288"/>
              <a:chOff x="1584" y="3120"/>
              <a:chExt cx="4416" cy="288"/>
            </a:xfrm>
          </p:grpSpPr>
          <p:sp>
            <p:nvSpPr>
              <p:cNvPr id="55324" name="AutoShape 28"/>
              <p:cNvSpPr>
                <a:spLocks noChangeArrowheads="1"/>
              </p:cNvSpPr>
              <p:nvPr/>
            </p:nvSpPr>
            <p:spPr bwMode="auto">
              <a:xfrm rot="-5400000">
                <a:off x="3696" y="1056"/>
                <a:ext cx="192" cy="4416"/>
              </a:xfrm>
              <a:prstGeom prst="can">
                <a:avLst>
                  <a:gd name="adj" fmla="val 92639"/>
                </a:avLst>
              </a:prstGeom>
              <a:solidFill>
                <a:srgbClr val="FF0000"/>
              </a:solidFill>
              <a:ln w="9525">
                <a:solidFill>
                  <a:schemeClr val="tx1"/>
                </a:solidFill>
                <a:round/>
                <a:headEnd/>
                <a:tailEnd/>
              </a:ln>
              <a:effectLst/>
            </p:spPr>
            <p:txBody>
              <a:bodyPr wrap="none" anchor="ctr"/>
              <a:lstStyle/>
              <a:p>
                <a:endParaRPr lang="en-US"/>
              </a:p>
            </p:txBody>
          </p:sp>
          <p:sp>
            <p:nvSpPr>
              <p:cNvPr id="55325" name="Text Box 29"/>
              <p:cNvSpPr txBox="1">
                <a:spLocks noChangeArrowheads="1"/>
              </p:cNvSpPr>
              <p:nvPr/>
            </p:nvSpPr>
            <p:spPr bwMode="auto">
              <a:xfrm>
                <a:off x="2832" y="3120"/>
                <a:ext cx="1200" cy="288"/>
              </a:xfrm>
              <a:prstGeom prst="rect">
                <a:avLst/>
              </a:prstGeom>
              <a:noFill/>
              <a:ln w="9525">
                <a:noFill/>
                <a:miter lim="800000"/>
                <a:headEnd/>
                <a:tailEnd/>
              </a:ln>
              <a:effectLst/>
            </p:spPr>
            <p:txBody>
              <a:bodyPr>
                <a:spAutoFit/>
              </a:bodyPr>
              <a:lstStyle/>
              <a:p>
                <a:pPr eaLnBrk="0" hangingPunct="0"/>
                <a:r>
                  <a:rPr lang="en-US" sz="2400">
                    <a:latin typeface="Times New Roman" pitchFamily="18" charset="0"/>
                  </a:rPr>
                  <a:t>Renal vein</a:t>
                </a:r>
              </a:p>
            </p:txBody>
          </p:sp>
        </p:grpSp>
        <p:sp>
          <p:nvSpPr>
            <p:cNvPr id="55326" name="Line 30"/>
            <p:cNvSpPr>
              <a:spLocks noChangeShapeType="1"/>
            </p:cNvSpPr>
            <p:nvPr/>
          </p:nvSpPr>
          <p:spPr bwMode="auto">
            <a:xfrm>
              <a:off x="1920" y="3264"/>
              <a:ext cx="57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55327" name="Line 31"/>
            <p:cNvSpPr>
              <a:spLocks noChangeShapeType="1"/>
            </p:cNvSpPr>
            <p:nvPr/>
          </p:nvSpPr>
          <p:spPr bwMode="auto">
            <a:xfrm>
              <a:off x="4464" y="3264"/>
              <a:ext cx="576" cy="0"/>
            </a:xfrm>
            <a:prstGeom prst="line">
              <a:avLst/>
            </a:prstGeom>
            <a:noFill/>
            <a:ln w="9525">
              <a:solidFill>
                <a:schemeClr val="tx1"/>
              </a:solidFill>
              <a:round/>
              <a:headEnd/>
              <a:tailEnd type="triangle" w="med" len="med"/>
            </a:ln>
            <a:effectLst/>
          </p:spPr>
          <p:txBody>
            <a:bodyPr wrap="none" anchor="ctr"/>
            <a:lstStyle/>
            <a:p>
              <a:endParaRPr lang="en-US"/>
            </a:p>
          </p:txBody>
        </p:sp>
      </p:grpSp>
      <p:grpSp>
        <p:nvGrpSpPr>
          <p:cNvPr id="55328" name="Group 32"/>
          <p:cNvGrpSpPr>
            <a:grpSpLocks/>
          </p:cNvGrpSpPr>
          <p:nvPr/>
        </p:nvGrpSpPr>
        <p:grpSpPr bwMode="auto">
          <a:xfrm>
            <a:off x="990600" y="6248400"/>
            <a:ext cx="8305800" cy="457200"/>
            <a:chOff x="624" y="3936"/>
            <a:chExt cx="5232" cy="288"/>
          </a:xfrm>
        </p:grpSpPr>
        <p:grpSp>
          <p:nvGrpSpPr>
            <p:cNvPr id="55329" name="Group 33"/>
            <p:cNvGrpSpPr>
              <a:grpSpLocks/>
            </p:cNvGrpSpPr>
            <p:nvPr/>
          </p:nvGrpSpPr>
          <p:grpSpPr bwMode="auto">
            <a:xfrm>
              <a:off x="624" y="3936"/>
              <a:ext cx="5232" cy="288"/>
              <a:chOff x="624" y="3936"/>
              <a:chExt cx="5232" cy="288"/>
            </a:xfrm>
          </p:grpSpPr>
          <p:sp>
            <p:nvSpPr>
              <p:cNvPr id="55330" name="AutoShape 34"/>
              <p:cNvSpPr>
                <a:spLocks noChangeArrowheads="1"/>
              </p:cNvSpPr>
              <p:nvPr/>
            </p:nvSpPr>
            <p:spPr bwMode="auto">
              <a:xfrm rot="-5400000">
                <a:off x="3144" y="1464"/>
                <a:ext cx="192" cy="5232"/>
              </a:xfrm>
              <a:prstGeom prst="can">
                <a:avLst>
                  <a:gd name="adj" fmla="val 88436"/>
                </a:avLst>
              </a:prstGeom>
              <a:solidFill>
                <a:srgbClr val="33CC33"/>
              </a:solidFill>
              <a:ln w="9525">
                <a:solidFill>
                  <a:schemeClr val="tx1"/>
                </a:solidFill>
                <a:round/>
                <a:headEnd/>
                <a:tailEnd/>
              </a:ln>
              <a:effectLst/>
            </p:spPr>
            <p:txBody>
              <a:bodyPr wrap="none" anchor="ctr"/>
              <a:lstStyle/>
              <a:p>
                <a:endParaRPr lang="en-US"/>
              </a:p>
            </p:txBody>
          </p:sp>
          <p:sp>
            <p:nvSpPr>
              <p:cNvPr id="55331" name="Text Box 35"/>
              <p:cNvSpPr txBox="1">
                <a:spLocks noChangeArrowheads="1"/>
              </p:cNvSpPr>
              <p:nvPr/>
            </p:nvSpPr>
            <p:spPr bwMode="auto">
              <a:xfrm>
                <a:off x="1584" y="3936"/>
                <a:ext cx="606" cy="288"/>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Ureter</a:t>
                </a:r>
              </a:p>
            </p:txBody>
          </p:sp>
        </p:grpSp>
        <p:sp>
          <p:nvSpPr>
            <p:cNvPr id="55332" name="Line 36"/>
            <p:cNvSpPr>
              <a:spLocks noChangeShapeType="1"/>
            </p:cNvSpPr>
            <p:nvPr/>
          </p:nvSpPr>
          <p:spPr bwMode="auto">
            <a:xfrm>
              <a:off x="2544" y="4080"/>
              <a:ext cx="672" cy="0"/>
            </a:xfrm>
            <a:prstGeom prst="line">
              <a:avLst/>
            </a:prstGeom>
            <a:noFill/>
            <a:ln w="9525">
              <a:solidFill>
                <a:schemeClr val="tx1"/>
              </a:solidFill>
              <a:round/>
              <a:headEnd/>
              <a:tailEnd type="triangle" w="med" len="me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3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5319"/>
                                        </p:tgtEl>
                                        <p:attrNameLst>
                                          <p:attrName>style.visibility</p:attrName>
                                        </p:attrNameLst>
                                      </p:cBhvr>
                                      <p:to>
                                        <p:strVal val="visible"/>
                                      </p:to>
                                    </p:set>
                                    <p:animEffect transition="in" filter="wipe(up)">
                                      <p:cBhvr>
                                        <p:cTn id="11" dur="500"/>
                                        <p:tgtEl>
                                          <p:spTgt spid="55319"/>
                                        </p:tgtEl>
                                      </p:cBhvr>
                                    </p:animEffect>
                                  </p:childTnLst>
                                </p:cTn>
                              </p:par>
                            </p:childTnLst>
                          </p:cTn>
                        </p:par>
                        <p:par>
                          <p:cTn id="12" fill="hold">
                            <p:stCondLst>
                              <p:cond delay="500"/>
                            </p:stCondLst>
                            <p:childTnLst>
                              <p:par>
                                <p:cTn id="13" presetID="22" presetClass="entr" presetSubtype="8" fill="hold" nodeType="afterEffect">
                                  <p:stCondLst>
                                    <p:cond delay="500"/>
                                  </p:stCondLst>
                                  <p:childTnLst>
                                    <p:set>
                                      <p:cBhvr>
                                        <p:cTn id="14" dur="1" fill="hold">
                                          <p:stCondLst>
                                            <p:cond delay="0"/>
                                          </p:stCondLst>
                                        </p:cTn>
                                        <p:tgtEl>
                                          <p:spTgt spid="55328"/>
                                        </p:tgtEl>
                                        <p:attrNameLst>
                                          <p:attrName>style.visibility</p:attrName>
                                        </p:attrNameLst>
                                      </p:cBhvr>
                                      <p:to>
                                        <p:strVal val="visible"/>
                                      </p:to>
                                    </p:set>
                                    <p:animEffect transition="in" filter="wipe(left)">
                                      <p:cBhvr>
                                        <p:cTn id="15" dur="500"/>
                                        <p:tgtEl>
                                          <p:spTgt spid="5532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553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5322"/>
                                        </p:tgtEl>
                                        <p:attrNameLst>
                                          <p:attrName>style.visibility</p:attrName>
                                        </p:attrNameLst>
                                      </p:cBhvr>
                                      <p:to>
                                        <p:strVal val="visible"/>
                                      </p:to>
                                    </p:set>
                                    <p:animEffect transition="in" filter="wipe(left)">
                                      <p:cBhvr>
                                        <p:cTn id="24" dur="500"/>
                                        <p:tgtEl>
                                          <p:spTgt spid="55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9" grpId="0" animBg="1"/>
      <p:bldP spid="55320" grpId="0" autoUpdateAnimBg="0"/>
      <p:bldP spid="5532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r>
              <a:rPr lang="en-GB"/>
              <a:t>Summary of urine production</a:t>
            </a:r>
            <a:endParaRPr lang="en-US"/>
          </a:p>
        </p:txBody>
      </p:sp>
      <p:sp>
        <p:nvSpPr>
          <p:cNvPr id="72707" name="Rectangle 3"/>
          <p:cNvSpPr>
            <a:spLocks noGrp="1" noChangeArrowheads="1"/>
          </p:cNvSpPr>
          <p:nvPr>
            <p:ph type="body" idx="1"/>
          </p:nvPr>
        </p:nvSpPr>
        <p:spPr>
          <a:xfrm>
            <a:off x="457200" y="1600200"/>
            <a:ext cx="8458200" cy="4525963"/>
          </a:xfrm>
        </p:spPr>
        <p:txBody>
          <a:bodyPr/>
          <a:lstStyle/>
          <a:p>
            <a:r>
              <a:rPr lang="en-GB"/>
              <a:t>Urea is a waste product made in the </a:t>
            </a:r>
            <a:r>
              <a:rPr lang="en-GB" b="1">
                <a:solidFill>
                  <a:schemeClr val="hlink"/>
                </a:solidFill>
              </a:rPr>
              <a:t>LIVER</a:t>
            </a:r>
          </a:p>
          <a:p>
            <a:r>
              <a:rPr lang="en-GB"/>
              <a:t>Water content of the body is controlled in the </a:t>
            </a:r>
            <a:r>
              <a:rPr lang="en-GB" b="1">
                <a:solidFill>
                  <a:schemeClr val="hlink"/>
                </a:solidFill>
              </a:rPr>
              <a:t>KIDNEYS</a:t>
            </a:r>
          </a:p>
          <a:p>
            <a:r>
              <a:rPr lang="en-GB"/>
              <a:t>Urea, water and other waste makes up </a:t>
            </a:r>
            <a:r>
              <a:rPr lang="en-GB" b="1">
                <a:solidFill>
                  <a:schemeClr val="hlink"/>
                </a:solidFill>
              </a:rPr>
              <a:t>URINE</a:t>
            </a:r>
            <a:r>
              <a:rPr lang="en-GB"/>
              <a:t>.</a:t>
            </a:r>
          </a:p>
          <a:p>
            <a:r>
              <a:rPr lang="en-GB"/>
              <a:t>Urine travels down the </a:t>
            </a:r>
            <a:r>
              <a:rPr lang="en-GB" b="1">
                <a:solidFill>
                  <a:schemeClr val="hlink"/>
                </a:solidFill>
              </a:rPr>
              <a:t>URETER</a:t>
            </a:r>
            <a:r>
              <a:rPr lang="en-GB"/>
              <a:t> and is stored in the </a:t>
            </a:r>
            <a:r>
              <a:rPr lang="en-GB" b="1">
                <a:solidFill>
                  <a:schemeClr val="hlink"/>
                </a:solidFill>
              </a:rPr>
              <a:t>BLADDER</a:t>
            </a:r>
          </a:p>
          <a:p>
            <a:r>
              <a:rPr lang="en-GB"/>
              <a:t>Urine is excreted through the </a:t>
            </a:r>
            <a:r>
              <a:rPr lang="en-GB" b="1">
                <a:solidFill>
                  <a:schemeClr val="hlink"/>
                </a:solidFill>
              </a:rPr>
              <a:t>URETHRA</a:t>
            </a:r>
            <a:r>
              <a:rPr lang="en-GB"/>
              <a: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GB"/>
              <a:t>What is Homeostasis?</a:t>
            </a:r>
            <a:endParaRPr lang="en-US"/>
          </a:p>
        </p:txBody>
      </p:sp>
      <p:sp>
        <p:nvSpPr>
          <p:cNvPr id="8195" name="Rectangle 3"/>
          <p:cNvSpPr>
            <a:spLocks noGrp="1" noChangeArrowheads="1"/>
          </p:cNvSpPr>
          <p:nvPr>
            <p:ph type="body" idx="1"/>
          </p:nvPr>
        </p:nvSpPr>
        <p:spPr/>
        <p:txBody>
          <a:bodyPr/>
          <a:lstStyle/>
          <a:p>
            <a:pPr algn="ctr">
              <a:buFont typeface="Wingdings" pitchFamily="2" charset="2"/>
              <a:buNone/>
            </a:pPr>
            <a:r>
              <a:rPr lang="en-GB" sz="6000" b="1"/>
              <a:t>The maintenance of  a constant environment in the body is called </a:t>
            </a:r>
            <a:r>
              <a:rPr lang="en-GB" sz="6000" b="1">
                <a:solidFill>
                  <a:schemeClr val="hlink"/>
                </a:solidFill>
              </a:rPr>
              <a:t>Homeostasis</a:t>
            </a: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19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a:t>
            </a:r>
            <a:endParaRPr lang="en-IN" dirty="0"/>
          </a:p>
        </p:txBody>
      </p:sp>
      <p:sp>
        <p:nvSpPr>
          <p:cNvPr id="3" name="Content Placeholder 2"/>
          <p:cNvSpPr>
            <a:spLocks noGrp="1"/>
          </p:cNvSpPr>
          <p:nvPr>
            <p:ph idx="1"/>
          </p:nvPr>
        </p:nvSpPr>
        <p:spPr/>
        <p:txBody>
          <a:bodyPr/>
          <a:lstStyle/>
          <a:p>
            <a:r>
              <a:rPr lang="en-US" u="sng" dirty="0">
                <a:effectLst/>
                <a:hlinkClick r:id="rId2"/>
              </a:rPr>
              <a:t>http://www.teachersdomain.org/asset/tdc02_vid_fevervid/</a:t>
            </a:r>
            <a:endParaRPr lang="en-IN" dirty="0">
              <a:effectLst/>
            </a:endParaRPr>
          </a:p>
          <a:p>
            <a:endParaRPr lang="en-US" dirty="0" smtClean="0"/>
          </a:p>
          <a:p>
            <a:r>
              <a:rPr lang="en-US" dirty="0" smtClean="0"/>
              <a:t>Questionnaire </a:t>
            </a:r>
            <a:endParaRPr lang="en-IN" dirty="0"/>
          </a:p>
        </p:txBody>
      </p:sp>
    </p:spTree>
    <p:extLst>
      <p:ext uri="{BB962C8B-B14F-4D97-AF65-F5344CB8AC3E}">
        <p14:creationId xmlns:p14="http://schemas.microsoft.com/office/powerpoint/2010/main" xmlns="" val="278038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Q&amp;A time…</a:t>
            </a:r>
            <a:endParaRPr lang="en-IN" dirty="0"/>
          </a:p>
        </p:txBody>
      </p:sp>
      <p:sp>
        <p:nvSpPr>
          <p:cNvPr id="3" name="Content Placeholder 2"/>
          <p:cNvSpPr>
            <a:spLocks noGrp="1"/>
          </p:cNvSpPr>
          <p:nvPr>
            <p:ph idx="1"/>
          </p:nvPr>
        </p:nvSpPr>
        <p:spPr/>
        <p:txBody>
          <a:bodyPr/>
          <a:lstStyle/>
          <a:p>
            <a:pPr lvl="0"/>
            <a:r>
              <a:rPr lang="en-IN" dirty="0" smtClean="0"/>
              <a:t>What sets body temperature? What can change the set point for body temperature?</a:t>
            </a:r>
          </a:p>
          <a:p>
            <a:pPr lvl="0"/>
            <a:r>
              <a:rPr lang="en-IN" dirty="0" smtClean="0"/>
              <a:t>How does stress affect body temperature?</a:t>
            </a:r>
          </a:p>
          <a:p>
            <a:pPr lvl="0"/>
            <a:r>
              <a:rPr lang="en-IN" dirty="0" smtClean="0"/>
              <a:t>How is fever different from a simple rise in body temperature?</a:t>
            </a:r>
          </a:p>
          <a:p>
            <a:pPr lvl="0"/>
            <a:r>
              <a:rPr lang="en-IN" dirty="0" smtClean="0"/>
              <a:t>What role might fever play in fighting infection?</a:t>
            </a:r>
          </a:p>
          <a:p>
            <a:pPr lvl="0"/>
            <a:r>
              <a:rPr lang="en-IN" dirty="0" smtClean="0"/>
              <a:t>Why does the body sweat when a fever breaks?</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GB"/>
              <a:t>Controlling body temperature</a:t>
            </a:r>
            <a:endParaRPr lang="en-US"/>
          </a:p>
        </p:txBody>
      </p:sp>
      <p:sp>
        <p:nvSpPr>
          <p:cNvPr id="9219" name="Rectangle 3"/>
          <p:cNvSpPr>
            <a:spLocks noGrp="1" noChangeArrowheads="1"/>
          </p:cNvSpPr>
          <p:nvPr>
            <p:ph type="body" idx="1"/>
          </p:nvPr>
        </p:nvSpPr>
        <p:spPr/>
        <p:txBody>
          <a:bodyPr/>
          <a:lstStyle/>
          <a:p>
            <a:r>
              <a:rPr lang="en-GB"/>
              <a:t>All mammals maintain a constant body temperature.</a:t>
            </a:r>
          </a:p>
          <a:p>
            <a:r>
              <a:rPr lang="en-GB"/>
              <a:t>Human beings have a body temperature of about 37</a:t>
            </a:r>
            <a:r>
              <a:rPr lang="en-US"/>
              <a:t>º</a:t>
            </a:r>
            <a:r>
              <a:rPr lang="en-GB"/>
              <a:t>C.</a:t>
            </a:r>
          </a:p>
          <a:p>
            <a:pPr lvl="1"/>
            <a:r>
              <a:rPr lang="en-GB"/>
              <a:t>E.g. If your body is in a hot environment your body temperature is 37</a:t>
            </a:r>
            <a:r>
              <a:rPr lang="en-US"/>
              <a:t>º</a:t>
            </a:r>
            <a:r>
              <a:rPr lang="en-GB"/>
              <a:t>C</a:t>
            </a:r>
          </a:p>
          <a:p>
            <a:pPr lvl="1"/>
            <a:r>
              <a:rPr lang="en-GB"/>
              <a:t>If your body is in a cold environment your body temperature is still 37</a:t>
            </a:r>
            <a:r>
              <a:rPr lang="en-US"/>
              <a:t>º</a:t>
            </a:r>
            <a:r>
              <a:rPr lang="en-GB"/>
              <a:t>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2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21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219">
                                            <p:txEl>
                                              <p:pRg st="1" end="1"/>
                                            </p:txEl>
                                          </p:spTgt>
                                        </p:tgtEl>
                                      </p:cBhvr>
                                    </p:animEffect>
                                  </p:childTnLst>
                                </p:cTn>
                              </p:par>
                            </p:childTnLst>
                          </p:cTn>
                        </p:par>
                        <p:par>
                          <p:cTn id="17" fill="hold">
                            <p:stCondLst>
                              <p:cond delay="500"/>
                            </p:stCondLst>
                            <p:childTnLst>
                              <p:par>
                                <p:cTn id="18" presetID="53" presetClass="entr" presetSubtype="0" fill="hold" grpId="0" nodeType="afterEffect">
                                  <p:stCondLst>
                                    <p:cond delay="100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p:cTn id="20"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9219">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9219">
                                            <p:txEl>
                                              <p:pRg st="2" end="2"/>
                                            </p:txEl>
                                          </p:spTgt>
                                        </p:tgtEl>
                                      </p:cBhvr>
                                    </p:animEffect>
                                  </p:childTnLst>
                                </p:cTn>
                              </p:par>
                            </p:childTnLst>
                          </p:cTn>
                        </p:par>
                        <p:par>
                          <p:cTn id="23" fill="hold">
                            <p:stCondLst>
                              <p:cond delay="2000"/>
                            </p:stCondLst>
                            <p:childTnLst>
                              <p:par>
                                <p:cTn id="24" presetID="53" presetClass="entr" presetSubtype="0" fill="hold" grpId="0" nodeType="afterEffect">
                                  <p:stCondLst>
                                    <p:cond delay="100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p:cTn id="26"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21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GB"/>
              <a:t>Controlling body temperature</a:t>
            </a:r>
            <a:endParaRPr lang="en-US"/>
          </a:p>
        </p:txBody>
      </p:sp>
      <p:sp>
        <p:nvSpPr>
          <p:cNvPr id="11267" name="Rectangle 3"/>
          <p:cNvSpPr>
            <a:spLocks noGrp="1" noChangeArrowheads="1"/>
          </p:cNvSpPr>
          <p:nvPr>
            <p:ph type="body" idx="1"/>
          </p:nvPr>
        </p:nvSpPr>
        <p:spPr>
          <a:xfrm>
            <a:off x="457200" y="1600200"/>
            <a:ext cx="8229600" cy="1600200"/>
          </a:xfrm>
        </p:spPr>
        <p:txBody>
          <a:bodyPr/>
          <a:lstStyle/>
          <a:p>
            <a:r>
              <a:rPr lang="en-GB"/>
              <a:t>Animals with a large surface area compared to their volume will lose heat faster than animals with a small surface area.</a:t>
            </a:r>
            <a:endParaRPr lang="en-US"/>
          </a:p>
        </p:txBody>
      </p:sp>
      <p:sp>
        <p:nvSpPr>
          <p:cNvPr id="11274" name="AutoShape 10"/>
          <p:cNvSpPr>
            <a:spLocks noChangeArrowheads="1"/>
          </p:cNvSpPr>
          <p:nvPr/>
        </p:nvSpPr>
        <p:spPr bwMode="auto">
          <a:xfrm>
            <a:off x="1447800" y="3276600"/>
            <a:ext cx="838200" cy="8382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11279" name="Group 15"/>
          <p:cNvGrpSpPr>
            <a:grpSpLocks/>
          </p:cNvGrpSpPr>
          <p:nvPr/>
        </p:nvGrpSpPr>
        <p:grpSpPr bwMode="auto">
          <a:xfrm>
            <a:off x="6096000" y="3200400"/>
            <a:ext cx="1447800" cy="838200"/>
            <a:chOff x="3840" y="2016"/>
            <a:chExt cx="912" cy="528"/>
          </a:xfrm>
        </p:grpSpPr>
        <p:sp>
          <p:nvSpPr>
            <p:cNvPr id="11275" name="AutoShape 11"/>
            <p:cNvSpPr>
              <a:spLocks noChangeArrowheads="1"/>
            </p:cNvSpPr>
            <p:nvPr/>
          </p:nvSpPr>
          <p:spPr bwMode="auto">
            <a:xfrm>
              <a:off x="3840" y="2016"/>
              <a:ext cx="528" cy="528"/>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1276" name="AutoShape 12"/>
            <p:cNvSpPr>
              <a:spLocks noChangeArrowheads="1"/>
            </p:cNvSpPr>
            <p:nvPr/>
          </p:nvSpPr>
          <p:spPr bwMode="auto">
            <a:xfrm>
              <a:off x="4224" y="2016"/>
              <a:ext cx="528" cy="528"/>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11277" name="Text Box 13"/>
          <p:cNvSpPr txBox="1">
            <a:spLocks noChangeArrowheads="1"/>
          </p:cNvSpPr>
          <p:nvPr/>
        </p:nvSpPr>
        <p:spPr bwMode="auto">
          <a:xfrm>
            <a:off x="838200" y="4419600"/>
            <a:ext cx="2362200" cy="1466850"/>
          </a:xfrm>
          <a:prstGeom prst="rect">
            <a:avLst/>
          </a:prstGeom>
          <a:noFill/>
          <a:ln w="9525">
            <a:noFill/>
            <a:miter lim="800000"/>
            <a:headEnd/>
            <a:tailEnd/>
          </a:ln>
          <a:effectLst/>
        </p:spPr>
        <p:txBody>
          <a:bodyPr>
            <a:spAutoFit/>
          </a:bodyPr>
          <a:lstStyle/>
          <a:p>
            <a:pPr>
              <a:spcBef>
                <a:spcPct val="50000"/>
              </a:spcBef>
            </a:pPr>
            <a:r>
              <a:rPr lang="en-GB"/>
              <a:t>Volume = _______</a:t>
            </a:r>
          </a:p>
          <a:p>
            <a:pPr>
              <a:spcBef>
                <a:spcPct val="50000"/>
              </a:spcBef>
            </a:pPr>
            <a:r>
              <a:rPr lang="en-GB"/>
              <a:t>Surface area = ______</a:t>
            </a:r>
          </a:p>
          <a:p>
            <a:pPr>
              <a:spcBef>
                <a:spcPct val="50000"/>
              </a:spcBef>
            </a:pPr>
            <a:r>
              <a:rPr lang="en-GB"/>
              <a:t>Volume : Surface area ratio = ___________</a:t>
            </a:r>
            <a:endParaRPr lang="en-US"/>
          </a:p>
        </p:txBody>
      </p:sp>
      <p:sp>
        <p:nvSpPr>
          <p:cNvPr id="11278" name="Text Box 14"/>
          <p:cNvSpPr txBox="1">
            <a:spLocks noChangeArrowheads="1"/>
          </p:cNvSpPr>
          <p:nvPr/>
        </p:nvSpPr>
        <p:spPr bwMode="auto">
          <a:xfrm>
            <a:off x="5562600" y="4343400"/>
            <a:ext cx="2362200" cy="1466850"/>
          </a:xfrm>
          <a:prstGeom prst="rect">
            <a:avLst/>
          </a:prstGeom>
          <a:noFill/>
          <a:ln w="9525">
            <a:noFill/>
            <a:miter lim="800000"/>
            <a:headEnd/>
            <a:tailEnd/>
          </a:ln>
          <a:effectLst/>
        </p:spPr>
        <p:txBody>
          <a:bodyPr>
            <a:spAutoFit/>
          </a:bodyPr>
          <a:lstStyle/>
          <a:p>
            <a:pPr>
              <a:spcBef>
                <a:spcPct val="50000"/>
              </a:spcBef>
            </a:pPr>
            <a:r>
              <a:rPr lang="en-GB"/>
              <a:t>Volume = _______</a:t>
            </a:r>
          </a:p>
          <a:p>
            <a:pPr>
              <a:spcBef>
                <a:spcPct val="50000"/>
              </a:spcBef>
            </a:pPr>
            <a:r>
              <a:rPr lang="en-GB"/>
              <a:t>Surface area = ______</a:t>
            </a:r>
          </a:p>
          <a:p>
            <a:pPr>
              <a:spcBef>
                <a:spcPct val="50000"/>
              </a:spcBef>
            </a:pPr>
            <a:r>
              <a:rPr lang="en-GB"/>
              <a:t>Volume : Surface area ratio = ___________</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2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274"/>
                                        </p:tgtEl>
                                        <p:attrNameLst>
                                          <p:attrName>style.visibility</p:attrName>
                                        </p:attrNameLst>
                                      </p:cBhvr>
                                      <p:to>
                                        <p:strVal val="visible"/>
                                      </p:to>
                                    </p:set>
                                  </p:childTnLst>
                                </p:cTn>
                              </p:par>
                            </p:childTnLst>
                          </p:cTn>
                        </p:par>
                        <p:par>
                          <p:cTn id="14" fill="hold">
                            <p:stCondLst>
                              <p:cond delay="0"/>
                            </p:stCondLst>
                            <p:childTnLst>
                              <p:par>
                                <p:cTn id="15" presetID="53" presetClass="entr" presetSubtype="0" fill="hold" grpId="0" nodeType="afterEffect">
                                  <p:stCondLst>
                                    <p:cond delay="500"/>
                                  </p:stCondLst>
                                  <p:childTnLst>
                                    <p:set>
                                      <p:cBhvr>
                                        <p:cTn id="16" dur="1" fill="hold">
                                          <p:stCondLst>
                                            <p:cond delay="0"/>
                                          </p:stCondLst>
                                        </p:cTn>
                                        <p:tgtEl>
                                          <p:spTgt spid="11277"/>
                                        </p:tgtEl>
                                        <p:attrNameLst>
                                          <p:attrName>style.visibility</p:attrName>
                                        </p:attrNameLst>
                                      </p:cBhvr>
                                      <p:to>
                                        <p:strVal val="visible"/>
                                      </p:to>
                                    </p:set>
                                    <p:anim calcmode="lin" valueType="num">
                                      <p:cBhvr>
                                        <p:cTn id="17" dur="500" fill="hold"/>
                                        <p:tgtEl>
                                          <p:spTgt spid="11277"/>
                                        </p:tgtEl>
                                        <p:attrNameLst>
                                          <p:attrName>ppt_w</p:attrName>
                                        </p:attrNameLst>
                                      </p:cBhvr>
                                      <p:tavLst>
                                        <p:tav tm="0">
                                          <p:val>
                                            <p:fltVal val="0"/>
                                          </p:val>
                                        </p:tav>
                                        <p:tav tm="100000">
                                          <p:val>
                                            <p:strVal val="#ppt_w"/>
                                          </p:val>
                                        </p:tav>
                                      </p:tavLst>
                                    </p:anim>
                                    <p:anim calcmode="lin" valueType="num">
                                      <p:cBhvr>
                                        <p:cTn id="18" dur="500" fill="hold"/>
                                        <p:tgtEl>
                                          <p:spTgt spid="11277"/>
                                        </p:tgtEl>
                                        <p:attrNameLst>
                                          <p:attrName>ppt_h</p:attrName>
                                        </p:attrNameLst>
                                      </p:cBhvr>
                                      <p:tavLst>
                                        <p:tav tm="0">
                                          <p:val>
                                            <p:fltVal val="0"/>
                                          </p:val>
                                        </p:tav>
                                        <p:tav tm="100000">
                                          <p:val>
                                            <p:strVal val="#ppt_h"/>
                                          </p:val>
                                        </p:tav>
                                      </p:tavLst>
                                    </p:anim>
                                    <p:animEffect transition="in" filter="fade">
                                      <p:cBhvr>
                                        <p:cTn id="19" dur="500"/>
                                        <p:tgtEl>
                                          <p:spTgt spid="1127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279"/>
                                        </p:tgtEl>
                                        <p:attrNameLst>
                                          <p:attrName>style.visibility</p:attrName>
                                        </p:attrNameLst>
                                      </p:cBhvr>
                                      <p:to>
                                        <p:strVal val="visible"/>
                                      </p:to>
                                    </p:set>
                                  </p:childTnLst>
                                </p:cTn>
                              </p:par>
                            </p:childTnLst>
                          </p:cTn>
                        </p:par>
                        <p:par>
                          <p:cTn id="24" fill="hold">
                            <p:stCondLst>
                              <p:cond delay="0"/>
                            </p:stCondLst>
                            <p:childTnLst>
                              <p:par>
                                <p:cTn id="25" presetID="53" presetClass="entr" presetSubtype="0" fill="hold" grpId="0" nodeType="afterEffect">
                                  <p:stCondLst>
                                    <p:cond delay="500"/>
                                  </p:stCondLst>
                                  <p:childTnLst>
                                    <p:set>
                                      <p:cBhvr>
                                        <p:cTn id="26" dur="1" fill="hold">
                                          <p:stCondLst>
                                            <p:cond delay="0"/>
                                          </p:stCondLst>
                                        </p:cTn>
                                        <p:tgtEl>
                                          <p:spTgt spid="11278"/>
                                        </p:tgtEl>
                                        <p:attrNameLst>
                                          <p:attrName>style.visibility</p:attrName>
                                        </p:attrNameLst>
                                      </p:cBhvr>
                                      <p:to>
                                        <p:strVal val="visible"/>
                                      </p:to>
                                    </p:set>
                                    <p:anim calcmode="lin" valueType="num">
                                      <p:cBhvr>
                                        <p:cTn id="27" dur="500" fill="hold"/>
                                        <p:tgtEl>
                                          <p:spTgt spid="11278"/>
                                        </p:tgtEl>
                                        <p:attrNameLst>
                                          <p:attrName>ppt_w</p:attrName>
                                        </p:attrNameLst>
                                      </p:cBhvr>
                                      <p:tavLst>
                                        <p:tav tm="0">
                                          <p:val>
                                            <p:fltVal val="0"/>
                                          </p:val>
                                        </p:tav>
                                        <p:tav tm="100000">
                                          <p:val>
                                            <p:strVal val="#ppt_w"/>
                                          </p:val>
                                        </p:tav>
                                      </p:tavLst>
                                    </p:anim>
                                    <p:anim calcmode="lin" valueType="num">
                                      <p:cBhvr>
                                        <p:cTn id="28" dur="500" fill="hold"/>
                                        <p:tgtEl>
                                          <p:spTgt spid="11278"/>
                                        </p:tgtEl>
                                        <p:attrNameLst>
                                          <p:attrName>ppt_h</p:attrName>
                                        </p:attrNameLst>
                                      </p:cBhvr>
                                      <p:tavLst>
                                        <p:tav tm="0">
                                          <p:val>
                                            <p:fltVal val="0"/>
                                          </p:val>
                                        </p:tav>
                                        <p:tav tm="100000">
                                          <p:val>
                                            <p:strVal val="#ppt_h"/>
                                          </p:val>
                                        </p:tav>
                                      </p:tavLst>
                                    </p:anim>
                                    <p:animEffect transition="in" filter="fade">
                                      <p:cBhvr>
                                        <p:cTn id="29"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74" grpId="0" animBg="1"/>
      <p:bldP spid="11277" grpId="0"/>
      <p:bldP spid="112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GB"/>
              <a:t>Controlling body temperature</a:t>
            </a:r>
            <a:endParaRPr lang="en-US"/>
          </a:p>
        </p:txBody>
      </p:sp>
      <p:sp>
        <p:nvSpPr>
          <p:cNvPr id="12297" name="Text Box 9"/>
          <p:cNvSpPr txBox="1">
            <a:spLocks noChangeArrowheads="1"/>
          </p:cNvSpPr>
          <p:nvPr/>
        </p:nvSpPr>
        <p:spPr bwMode="auto">
          <a:xfrm>
            <a:off x="762000" y="4724400"/>
            <a:ext cx="2819400" cy="366713"/>
          </a:xfrm>
          <a:prstGeom prst="rect">
            <a:avLst/>
          </a:prstGeom>
          <a:noFill/>
          <a:ln w="9525">
            <a:noFill/>
            <a:miter lim="800000"/>
            <a:headEnd/>
            <a:tailEnd/>
          </a:ln>
          <a:effectLst/>
        </p:spPr>
        <p:txBody>
          <a:bodyPr>
            <a:spAutoFit/>
          </a:bodyPr>
          <a:lstStyle/>
          <a:p>
            <a:pPr>
              <a:spcBef>
                <a:spcPct val="50000"/>
              </a:spcBef>
            </a:pPr>
            <a:endParaRPr lang="en-GB"/>
          </a:p>
        </p:txBody>
      </p:sp>
      <p:sp>
        <p:nvSpPr>
          <p:cNvPr id="12298" name="AutoShape 10"/>
          <p:cNvSpPr>
            <a:spLocks noChangeArrowheads="1"/>
          </p:cNvSpPr>
          <p:nvPr/>
        </p:nvSpPr>
        <p:spPr bwMode="auto">
          <a:xfrm>
            <a:off x="1447800" y="1676400"/>
            <a:ext cx="838200" cy="8382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2299" name="AutoShape 11"/>
          <p:cNvSpPr>
            <a:spLocks noChangeArrowheads="1"/>
          </p:cNvSpPr>
          <p:nvPr/>
        </p:nvSpPr>
        <p:spPr bwMode="auto">
          <a:xfrm>
            <a:off x="6096000" y="1600200"/>
            <a:ext cx="838200" cy="8382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2300" name="AutoShape 12"/>
          <p:cNvSpPr>
            <a:spLocks noChangeArrowheads="1"/>
          </p:cNvSpPr>
          <p:nvPr/>
        </p:nvSpPr>
        <p:spPr bwMode="auto">
          <a:xfrm>
            <a:off x="6705600" y="1600200"/>
            <a:ext cx="838200" cy="8382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2301" name="Text Box 13"/>
          <p:cNvSpPr txBox="1">
            <a:spLocks noChangeArrowheads="1"/>
          </p:cNvSpPr>
          <p:nvPr/>
        </p:nvSpPr>
        <p:spPr bwMode="auto">
          <a:xfrm>
            <a:off x="838200" y="2819400"/>
            <a:ext cx="2362200" cy="822325"/>
          </a:xfrm>
          <a:prstGeom prst="rect">
            <a:avLst/>
          </a:prstGeom>
          <a:noFill/>
          <a:ln w="9525">
            <a:noFill/>
            <a:miter lim="800000"/>
            <a:headEnd/>
            <a:tailEnd/>
          </a:ln>
          <a:effectLst/>
        </p:spPr>
        <p:txBody>
          <a:bodyPr>
            <a:spAutoFit/>
          </a:bodyPr>
          <a:lstStyle/>
          <a:p>
            <a:pPr>
              <a:spcBef>
                <a:spcPct val="50000"/>
              </a:spcBef>
            </a:pPr>
            <a:r>
              <a:rPr lang="en-GB" sz="2400"/>
              <a:t>Volume : Surface area ratio = 1:6</a:t>
            </a:r>
          </a:p>
        </p:txBody>
      </p:sp>
      <p:sp>
        <p:nvSpPr>
          <p:cNvPr id="12303" name="Text Box 15"/>
          <p:cNvSpPr txBox="1">
            <a:spLocks noChangeArrowheads="1"/>
          </p:cNvSpPr>
          <p:nvPr/>
        </p:nvSpPr>
        <p:spPr bwMode="auto">
          <a:xfrm>
            <a:off x="5562600" y="2819400"/>
            <a:ext cx="2362200" cy="822325"/>
          </a:xfrm>
          <a:prstGeom prst="rect">
            <a:avLst/>
          </a:prstGeom>
          <a:noFill/>
          <a:ln w="9525">
            <a:noFill/>
            <a:miter lim="800000"/>
            <a:headEnd/>
            <a:tailEnd/>
          </a:ln>
          <a:effectLst/>
        </p:spPr>
        <p:txBody>
          <a:bodyPr>
            <a:spAutoFit/>
          </a:bodyPr>
          <a:lstStyle/>
          <a:p>
            <a:pPr>
              <a:spcBef>
                <a:spcPct val="50000"/>
              </a:spcBef>
            </a:pPr>
            <a:r>
              <a:rPr lang="en-GB" sz="2400"/>
              <a:t>Volume : Surface area ratio = 1:5</a:t>
            </a:r>
          </a:p>
        </p:txBody>
      </p:sp>
      <p:sp>
        <p:nvSpPr>
          <p:cNvPr id="12304" name="Text Box 16"/>
          <p:cNvSpPr txBox="1">
            <a:spLocks noChangeArrowheads="1"/>
          </p:cNvSpPr>
          <p:nvPr/>
        </p:nvSpPr>
        <p:spPr bwMode="auto">
          <a:xfrm>
            <a:off x="609600" y="3810000"/>
            <a:ext cx="2743200" cy="2041525"/>
          </a:xfrm>
          <a:prstGeom prst="rect">
            <a:avLst/>
          </a:prstGeom>
          <a:noFill/>
          <a:ln w="9525">
            <a:noFill/>
            <a:miter lim="800000"/>
            <a:headEnd/>
            <a:tailEnd/>
          </a:ln>
          <a:effectLst/>
        </p:spPr>
        <p:txBody>
          <a:bodyPr>
            <a:spAutoFit/>
          </a:bodyPr>
          <a:lstStyle/>
          <a:p>
            <a:pPr>
              <a:spcBef>
                <a:spcPct val="50000"/>
              </a:spcBef>
            </a:pPr>
            <a:r>
              <a:rPr lang="en-GB" sz="3200">
                <a:solidFill>
                  <a:schemeClr val="hlink"/>
                </a:solidFill>
              </a:rPr>
              <a:t>For every 1 unit of heat made, heat is lost out of 6 sides</a:t>
            </a:r>
            <a:endParaRPr lang="en-US" sz="3200">
              <a:solidFill>
                <a:schemeClr val="hlink"/>
              </a:solidFill>
            </a:endParaRPr>
          </a:p>
        </p:txBody>
      </p:sp>
      <p:sp>
        <p:nvSpPr>
          <p:cNvPr id="12305" name="Text Box 17"/>
          <p:cNvSpPr txBox="1">
            <a:spLocks noChangeArrowheads="1"/>
          </p:cNvSpPr>
          <p:nvPr/>
        </p:nvSpPr>
        <p:spPr bwMode="auto">
          <a:xfrm>
            <a:off x="5486400" y="3810000"/>
            <a:ext cx="2743200" cy="2041525"/>
          </a:xfrm>
          <a:prstGeom prst="rect">
            <a:avLst/>
          </a:prstGeom>
          <a:noFill/>
          <a:ln w="9525">
            <a:noFill/>
            <a:miter lim="800000"/>
            <a:headEnd/>
            <a:tailEnd/>
          </a:ln>
          <a:effectLst/>
        </p:spPr>
        <p:txBody>
          <a:bodyPr>
            <a:spAutoFit/>
          </a:bodyPr>
          <a:lstStyle/>
          <a:p>
            <a:pPr>
              <a:spcBef>
                <a:spcPct val="50000"/>
              </a:spcBef>
            </a:pPr>
            <a:r>
              <a:rPr lang="en-GB" sz="3200">
                <a:solidFill>
                  <a:schemeClr val="hlink"/>
                </a:solidFill>
              </a:rPr>
              <a:t>For every 1 unit of heat made, heat is lost out of 5 sides</a:t>
            </a:r>
            <a:endParaRPr lang="en-US" sz="32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304"/>
                                        </p:tgtEl>
                                        <p:attrNameLst>
                                          <p:attrName>style.visibility</p:attrName>
                                        </p:attrNameLst>
                                      </p:cBhvr>
                                      <p:to>
                                        <p:strVal val="visible"/>
                                      </p:to>
                                    </p:set>
                                    <p:anim calcmode="lin" valueType="num">
                                      <p:cBhvr>
                                        <p:cTn id="7" dur="500" fill="hold"/>
                                        <p:tgtEl>
                                          <p:spTgt spid="12304"/>
                                        </p:tgtEl>
                                        <p:attrNameLst>
                                          <p:attrName>ppt_w</p:attrName>
                                        </p:attrNameLst>
                                      </p:cBhvr>
                                      <p:tavLst>
                                        <p:tav tm="0">
                                          <p:val>
                                            <p:fltVal val="0"/>
                                          </p:val>
                                        </p:tav>
                                        <p:tav tm="100000">
                                          <p:val>
                                            <p:strVal val="#ppt_w"/>
                                          </p:val>
                                        </p:tav>
                                      </p:tavLst>
                                    </p:anim>
                                    <p:anim calcmode="lin" valueType="num">
                                      <p:cBhvr>
                                        <p:cTn id="8" dur="500" fill="hold"/>
                                        <p:tgtEl>
                                          <p:spTgt spid="12304"/>
                                        </p:tgtEl>
                                        <p:attrNameLst>
                                          <p:attrName>ppt_h</p:attrName>
                                        </p:attrNameLst>
                                      </p:cBhvr>
                                      <p:tavLst>
                                        <p:tav tm="0">
                                          <p:val>
                                            <p:fltVal val="0"/>
                                          </p:val>
                                        </p:tav>
                                        <p:tav tm="100000">
                                          <p:val>
                                            <p:strVal val="#ppt_h"/>
                                          </p:val>
                                        </p:tav>
                                      </p:tavLst>
                                    </p:anim>
                                    <p:animEffect transition="in" filter="fade">
                                      <p:cBhvr>
                                        <p:cTn id="9" dur="500"/>
                                        <p:tgtEl>
                                          <p:spTgt spid="1230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2305"/>
                                        </p:tgtEl>
                                        <p:attrNameLst>
                                          <p:attrName>style.visibility</p:attrName>
                                        </p:attrNameLst>
                                      </p:cBhvr>
                                      <p:to>
                                        <p:strVal val="visible"/>
                                      </p:to>
                                    </p:set>
                                    <p:anim calcmode="lin" valueType="num">
                                      <p:cBhvr>
                                        <p:cTn id="14" dur="500" fill="hold"/>
                                        <p:tgtEl>
                                          <p:spTgt spid="12305"/>
                                        </p:tgtEl>
                                        <p:attrNameLst>
                                          <p:attrName>ppt_w</p:attrName>
                                        </p:attrNameLst>
                                      </p:cBhvr>
                                      <p:tavLst>
                                        <p:tav tm="0">
                                          <p:val>
                                            <p:fltVal val="0"/>
                                          </p:val>
                                        </p:tav>
                                        <p:tav tm="100000">
                                          <p:val>
                                            <p:strVal val="#ppt_w"/>
                                          </p:val>
                                        </p:tav>
                                      </p:tavLst>
                                    </p:anim>
                                    <p:anim calcmode="lin" valueType="num">
                                      <p:cBhvr>
                                        <p:cTn id="15" dur="500" fill="hold"/>
                                        <p:tgtEl>
                                          <p:spTgt spid="12305"/>
                                        </p:tgtEl>
                                        <p:attrNameLst>
                                          <p:attrName>ppt_h</p:attrName>
                                        </p:attrNameLst>
                                      </p:cBhvr>
                                      <p:tavLst>
                                        <p:tav tm="0">
                                          <p:val>
                                            <p:fltVal val="0"/>
                                          </p:val>
                                        </p:tav>
                                        <p:tav tm="100000">
                                          <p:val>
                                            <p:strVal val="#ppt_h"/>
                                          </p:val>
                                        </p:tav>
                                      </p:tavLst>
                                    </p:anim>
                                    <p:animEffect transition="in" filter="fade">
                                      <p:cBhvr>
                                        <p:cTn id="16"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p:bldP spid="12305" grpId="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eam">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561</TotalTime>
  <Words>1320</Words>
  <Application>Microsoft Office PowerPoint</Application>
  <PresentationFormat>On-screen Show (4:3)</PresentationFormat>
  <Paragraphs>209</Paragraphs>
  <Slides>38</Slides>
  <Notes>35</Notes>
  <HiddenSlides>0</HiddenSlides>
  <MMClips>0</MMClips>
  <ScaleCrop>false</ScaleCrop>
  <HeadingPairs>
    <vt:vector size="4" baseType="variant">
      <vt:variant>
        <vt:lpstr>Theme</vt:lpstr>
      </vt:variant>
      <vt:variant>
        <vt:i4>3</vt:i4>
      </vt:variant>
      <vt:variant>
        <vt:lpstr>Slide Titles</vt:lpstr>
      </vt:variant>
      <vt:variant>
        <vt:i4>38</vt:i4>
      </vt:variant>
    </vt:vector>
  </HeadingPairs>
  <TitlesOfParts>
    <vt:vector size="41" baseType="lpstr">
      <vt:lpstr>Stream</vt:lpstr>
      <vt:lpstr>1_Stream</vt:lpstr>
      <vt:lpstr>Default Design</vt:lpstr>
      <vt:lpstr>Homeostasis</vt:lpstr>
      <vt:lpstr>Glossary</vt:lpstr>
      <vt:lpstr>What is Homeostasis?</vt:lpstr>
      <vt:lpstr>What is Homeostasis?</vt:lpstr>
      <vt:lpstr>WATCH</vt:lpstr>
      <vt:lpstr>Now it’s Q&amp;A time…</vt:lpstr>
      <vt:lpstr>Controlling body temperature</vt:lpstr>
      <vt:lpstr>Controlling body temperature</vt:lpstr>
      <vt:lpstr>Controlling body temperature</vt:lpstr>
      <vt:lpstr>Controlling body temperature</vt:lpstr>
      <vt:lpstr>Penguins huddling to keep warm</vt:lpstr>
      <vt:lpstr>What mechanisms are there to cool the body down? </vt:lpstr>
      <vt:lpstr>Sweating</vt:lpstr>
      <vt:lpstr>Slide 14</vt:lpstr>
      <vt:lpstr>Slide 15</vt:lpstr>
      <vt:lpstr>What mechanisms are there to warm the body up?</vt:lpstr>
      <vt:lpstr>Slide 17</vt:lpstr>
      <vt:lpstr>What mechanisms are there to warm the body up?</vt:lpstr>
      <vt:lpstr>Slide 19</vt:lpstr>
      <vt:lpstr>Game on homeostasis</vt:lpstr>
      <vt:lpstr>Controlling Glucose levels</vt:lpstr>
      <vt:lpstr>Slide 22</vt:lpstr>
      <vt:lpstr>Slide 23</vt:lpstr>
      <vt:lpstr>Diabetes</vt:lpstr>
      <vt:lpstr>Slide 25</vt:lpstr>
      <vt:lpstr>Slide 26</vt:lpstr>
      <vt:lpstr>Slide 27</vt:lpstr>
      <vt:lpstr>Controlling water levels</vt:lpstr>
      <vt:lpstr>The kidneys</vt:lpstr>
      <vt:lpstr>Slide 30</vt:lpstr>
      <vt:lpstr>Slide 31</vt:lpstr>
      <vt:lpstr>Slide 32</vt:lpstr>
      <vt:lpstr>Slide 33</vt:lpstr>
      <vt:lpstr>Slide 34</vt:lpstr>
      <vt:lpstr>Slide 35</vt:lpstr>
      <vt:lpstr>Reabsorbing water</vt:lpstr>
      <vt:lpstr>Slide 37</vt:lpstr>
      <vt:lpstr>Summary of urine production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 of the body</dc:title>
  <dc:subject>Homeostasis of the body</dc:subject>
  <dc:creator> Belinda Shorland</dc:creator>
  <cp:keywords>Homeostasis of the body</cp:keywords>
  <cp:lastModifiedBy>shruthi binish</cp:lastModifiedBy>
  <cp:revision>53</cp:revision>
  <dcterms:created xsi:type="dcterms:W3CDTF">2006-11-12T04:39:13Z</dcterms:created>
  <dcterms:modified xsi:type="dcterms:W3CDTF">2010-10-19T02:55:28Z</dcterms:modified>
  <cp:category>Homeostasis of the body</cp:category>
</cp:coreProperties>
</file>