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0" r:id="rId4"/>
    <p:sldId id="261" r:id="rId5"/>
    <p:sldId id="316" r:id="rId6"/>
    <p:sldId id="315" r:id="rId7"/>
    <p:sldId id="317" r:id="rId8"/>
    <p:sldId id="263" r:id="rId9"/>
    <p:sldId id="319" r:id="rId10"/>
    <p:sldId id="318" r:id="rId11"/>
    <p:sldId id="262" r:id="rId12"/>
    <p:sldId id="320" r:id="rId13"/>
    <p:sldId id="264" r:id="rId14"/>
    <p:sldId id="321" r:id="rId15"/>
    <p:sldId id="271" r:id="rId16"/>
    <p:sldId id="272" r:id="rId17"/>
    <p:sldId id="265" r:id="rId18"/>
    <p:sldId id="266" r:id="rId19"/>
    <p:sldId id="273" r:id="rId20"/>
    <p:sldId id="288" r:id="rId21"/>
    <p:sldId id="298" r:id="rId22"/>
    <p:sldId id="299" r:id="rId23"/>
    <p:sldId id="290" r:id="rId24"/>
    <p:sldId id="286" r:id="rId25"/>
    <p:sldId id="287" r:id="rId26"/>
    <p:sldId id="293" r:id="rId27"/>
    <p:sldId id="323" r:id="rId28"/>
    <p:sldId id="291" r:id="rId29"/>
    <p:sldId id="322" r:id="rId30"/>
    <p:sldId id="302" r:id="rId31"/>
    <p:sldId id="303" r:id="rId32"/>
    <p:sldId id="305" r:id="rId33"/>
    <p:sldId id="324" r:id="rId34"/>
    <p:sldId id="306" r:id="rId35"/>
    <p:sldId id="307" r:id="rId36"/>
    <p:sldId id="308" r:id="rId37"/>
    <p:sldId id="309" r:id="rId38"/>
    <p:sldId id="310" r:id="rId39"/>
    <p:sldId id="304" r:id="rId40"/>
    <p:sldId id="311" r:id="rId41"/>
    <p:sldId id="312" r:id="rId42"/>
    <p:sldId id="313" r:id="rId43"/>
    <p:sldId id="314" r:id="rId44"/>
    <p:sldId id="325" r:id="rId45"/>
    <p:sldId id="326" r:id="rId46"/>
    <p:sldId id="294" r:id="rId47"/>
    <p:sldId id="295" r:id="rId48"/>
    <p:sldId id="330" r:id="rId49"/>
    <p:sldId id="331" r:id="rId50"/>
    <p:sldId id="332" r:id="rId51"/>
    <p:sldId id="301" r:id="rId52"/>
    <p:sldId id="327" r:id="rId53"/>
    <p:sldId id="328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8125-9D39-4819-B642-6D549176CDD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F6DCF-EEAD-470E-8A1A-F9C21436F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2A953-39E9-4761-B0A1-E9D67E788D1C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C0836-9956-4111-AA9A-B433F18F2958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4EE2F-29BC-4457-B0C0-43ADFA796FDD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8C764-C03B-4D71-9940-FC3B783C98DA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4BD0E-9A3D-42FB-BA56-2E6366F7A9DC}" type="slidenum">
              <a:rPr lang="en-US"/>
              <a:pPr/>
              <a:t>39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E2901-B5E5-43A2-8A8B-EFA79B6C75BB}" type="slidenum">
              <a:rPr lang="en-US"/>
              <a:pPr/>
              <a:t>41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5843C-7B5B-45B0-BF2F-261020DCD094}" type="slidenum">
              <a:rPr lang="en-US"/>
              <a:pPr/>
              <a:t>42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5AE6C-0135-4F82-9C0A-1A37AA647A38}" type="slidenum">
              <a:rPr lang="en-US"/>
              <a:pPr/>
              <a:t>43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0926D-386F-4027-9273-AE1CC8E25DC7}" type="slidenum">
              <a:rPr lang="en-AU"/>
              <a:pPr/>
              <a:t>46</a:t>
            </a:fld>
            <a:endParaRPr lang="en-A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4F42-31DD-4AB8-8787-2134943C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1C75-46BD-45BF-9805-89F7AAF35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6E1C06-DA1C-4BE1-9DE4-868033217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4026-68C7-4150-A54D-C30CA144F57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EE5-1DCC-4FAF-AB9C-AFDF6A96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MQdXjRPHm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623389/variation" TargetMode="External"/><Relationship Id="rId2" Type="http://schemas.openxmlformats.org/officeDocument/2006/relationships/hyperlink" Target="http://www.youtube.com/watch?v=B_PQ8qYtUL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-cool.co.uk/gcse/biology/genetic-crosses/revise-it/monohybrid-crosse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ocr_gateway/understanding_environment/natural_selectionrev1.shtml" TargetMode="External"/><Relationship Id="rId2" Type="http://schemas.openxmlformats.org/officeDocument/2006/relationships/hyperlink" Target="http://www.bbc.co.uk/schools/gcsebitesize/science/add_ocr_gateway/living_growing/proteinsrev4.s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3527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askerville Old Face" pitchFamily="18" charset="0"/>
              </a:rPr>
              <a:t>Inheritance and evolution</a:t>
            </a:r>
            <a:endParaRPr lang="en-US" sz="48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There are 46 chromosomes in every cell-23 from female parent and 23 from male parent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81" y="1905000"/>
            <a:ext cx="5029200" cy="42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2920169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chromosome is an organized structure of DNA and protein found in cells.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8811" y="2804914"/>
            <a:ext cx="5341244" cy="40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-1"/>
            <a:ext cx="2667000" cy="15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3518"/>
            <a:ext cx="4638541" cy="42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segments carrying this genetic information are called genes. </a:t>
            </a:r>
          </a:p>
          <a:p>
            <a:r>
              <a:rPr lang="en-US" dirty="0" smtClean="0"/>
              <a:t>A unit of heredity of all living organisms.</a:t>
            </a:r>
          </a:p>
          <a:p>
            <a:r>
              <a:rPr lang="en-US" dirty="0" smtClean="0"/>
              <a:t>It codes for a specific protein</a:t>
            </a: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2400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3152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Video on Genes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http://www.youtube.com/watch?v=5MQdXjRPHmQ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flipH="1">
            <a:off x="-3581400" y="2147888"/>
            <a:ext cx="838200" cy="11144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514600"/>
            <a:ext cx="6400800" cy="144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Why are you unique?</a:t>
            </a:r>
            <a:endParaRPr lang="en-US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081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003399"/>
                </a:solidFill>
              </a:rPr>
              <a:t>Inheritance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383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003399"/>
                </a:solidFill>
              </a:rPr>
              <a:t>What we are like depends on the </a:t>
            </a:r>
            <a:r>
              <a:rPr lang="en-GB" sz="2800" b="1" smtClean="0">
                <a:solidFill>
                  <a:schemeClr val="hlink"/>
                </a:solidFill>
              </a:rPr>
              <a:t>genes</a:t>
            </a:r>
            <a:r>
              <a:rPr lang="en-GB" sz="2800" b="1" smtClean="0">
                <a:solidFill>
                  <a:srgbClr val="003399"/>
                </a:solidFill>
              </a:rPr>
              <a:t> we inherit from our parents</a:t>
            </a:r>
          </a:p>
          <a:p>
            <a:pPr eaLnBrk="1" hangingPunct="1">
              <a:defRPr/>
            </a:pPr>
            <a:endParaRPr lang="en-GB" sz="2800" b="1" smtClean="0">
              <a:solidFill>
                <a:srgbClr val="003399"/>
              </a:solidFill>
            </a:endParaRPr>
          </a:p>
          <a:p>
            <a:pPr eaLnBrk="1" hangingPunct="1">
              <a:defRPr/>
            </a:pPr>
            <a:r>
              <a:rPr lang="en-GB" sz="2800" b="1" smtClean="0">
                <a:solidFill>
                  <a:srgbClr val="003399"/>
                </a:solidFill>
              </a:rPr>
              <a:t>The study of inheriting characteristics is called </a:t>
            </a:r>
            <a:r>
              <a:rPr lang="en-GB" sz="2800" b="1" smtClean="0">
                <a:solidFill>
                  <a:schemeClr val="hlink"/>
                </a:solidFill>
              </a:rPr>
              <a:t>genetics</a:t>
            </a:r>
          </a:p>
        </p:txBody>
      </p:sp>
      <p:pic>
        <p:nvPicPr>
          <p:cNvPr id="16388" name="Picture 5" descr="bd2008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2963" y="1928813"/>
            <a:ext cx="4033837" cy="4065587"/>
          </a:xfrm>
        </p:spPr>
      </p:pic>
    </p:spTree>
  </p:cSld>
  <p:clrMapOvr>
    <a:masterClrMapping/>
  </p:clrMapOvr>
  <p:transition spd="slow" advTm="1904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 advAuto="5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066800"/>
            <a:ext cx="4267200" cy="2362200"/>
          </a:xfrm>
        </p:spPr>
        <p:txBody>
          <a:bodyPr/>
          <a:lstStyle/>
          <a:p>
            <a:r>
              <a:rPr lang="en-GB" smtClean="0"/>
              <a:t>The same but </a:t>
            </a:r>
            <a:r>
              <a:rPr lang="en-GB" smtClean="0">
                <a:solidFill>
                  <a:srgbClr val="FF0066"/>
                </a:solidFill>
              </a:rPr>
              <a:t>different </a:t>
            </a:r>
            <a:r>
              <a:rPr lang="en-GB" smtClean="0"/>
              <a:t>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886200"/>
            <a:ext cx="3886200" cy="1752600"/>
          </a:xfrm>
        </p:spPr>
        <p:txBody>
          <a:bodyPr/>
          <a:lstStyle/>
          <a:p>
            <a:r>
              <a:rPr lang="en-GB" sz="6600" smtClean="0"/>
              <a:t>Variation </a:t>
            </a:r>
            <a:endParaRPr lang="en-GB" sz="6600" smtClean="0">
              <a:solidFill>
                <a:schemeClr val="accent1"/>
              </a:solidFill>
            </a:endParaRPr>
          </a:p>
        </p:txBody>
      </p:sp>
      <p:pic>
        <p:nvPicPr>
          <p:cNvPr id="6148" name="Picture 4" descr="C:\WINDOWS\Desktop\caribbeansnai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similarities and differences between you and your  pet.</a:t>
            </a:r>
          </a:p>
          <a:p>
            <a:endParaRPr lang="en-US" dirty="0" smtClean="0"/>
          </a:p>
          <a:p>
            <a:r>
              <a:rPr lang="en-US" dirty="0" smtClean="0"/>
              <a:t>Now get into pairs and write down the similarities and differences between you and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What is Variation?</a:t>
            </a:r>
            <a:endParaRPr lang="en-US" dirty="0" smtClean="0"/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020888"/>
          <a:ext cx="4033838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331440" imgH="3394800" progId="">
                  <p:embed/>
                </p:oleObj>
              </mc:Choice>
              <mc:Fallback>
                <p:oleObj name="Clip" r:id="rId4" imgW="3331440" imgH="3394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20888"/>
                        <a:ext cx="4033838" cy="388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905000"/>
            <a:ext cx="4033837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Individuals within a species have different characteristics</a:t>
            </a:r>
          </a:p>
          <a:p>
            <a:pPr>
              <a:defRPr/>
            </a:pPr>
            <a:endParaRPr lang="en-US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Variation ensures survival</a:t>
            </a:r>
          </a:p>
        </p:txBody>
      </p:sp>
    </p:spTree>
  </p:cSld>
  <p:clrMapOvr>
    <a:masterClrMapping/>
  </p:clrMapOvr>
  <p:transition spd="slow" advClick="0" advTm="188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 advAuto="5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Label the parts of the below given image.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u="sng" dirty="0" smtClean="0"/>
              <a:t>Types of variations</a:t>
            </a:r>
            <a:br>
              <a:rPr lang="en-GB" sz="4000" u="sng" dirty="0" smtClean="0"/>
            </a:br>
            <a:r>
              <a:rPr lang="en-GB" sz="4000" u="sng" dirty="0" smtClean="0"/>
              <a:t>Continuous </a:t>
            </a:r>
            <a:r>
              <a:rPr lang="en-GB" sz="4000" u="sng" dirty="0"/>
              <a:t>vs. Discontinuous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95800"/>
          </a:xfrm>
        </p:spPr>
        <p:txBody>
          <a:bodyPr>
            <a:noAutofit/>
          </a:bodyPr>
          <a:lstStyle/>
          <a:p>
            <a:r>
              <a:rPr lang="en-GB" sz="2400" b="1" u="sng" dirty="0"/>
              <a:t>Continuous Variation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	- Small differences between </a:t>
            </a:r>
            <a:r>
              <a:rPr lang="en-GB" sz="2400" b="1" dirty="0" smtClean="0"/>
              <a:t>individuals that varies over a range.</a:t>
            </a:r>
            <a:endParaRPr lang="en-GB" sz="2400" b="1" dirty="0"/>
          </a:p>
          <a:p>
            <a:pPr>
              <a:buFont typeface="Wingdings" pitchFamily="2" charset="2"/>
              <a:buNone/>
            </a:pPr>
            <a:r>
              <a:rPr lang="en-GB" sz="2400" b="1" dirty="0"/>
              <a:t>	- </a:t>
            </a:r>
            <a:r>
              <a:rPr lang="en-GB" sz="2400" b="1" dirty="0" smtClean="0"/>
              <a:t>Mostly caused by environment.</a:t>
            </a:r>
            <a:endParaRPr lang="en-GB" sz="2400" b="1" dirty="0"/>
          </a:p>
          <a:p>
            <a:pPr>
              <a:buFont typeface="Wingdings" pitchFamily="2" charset="2"/>
              <a:buNone/>
            </a:pPr>
            <a:r>
              <a:rPr lang="en-GB" sz="2400" b="1" dirty="0"/>
              <a:t>	- e.g. height, shoe size, length of hair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	- </a:t>
            </a:r>
            <a:r>
              <a:rPr lang="en-GB" sz="2400" b="1" dirty="0" smtClean="0"/>
              <a:t>Bell shaped graph</a:t>
            </a:r>
            <a:endParaRPr lang="en-GB" sz="2400" b="1" u="sng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r>
              <a:rPr lang="en-GB" sz="2400" b="1" u="sng" dirty="0"/>
              <a:t>Discontinuous Variation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	- Differences that are classed or categorised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	- </a:t>
            </a:r>
            <a:r>
              <a:rPr lang="en-GB" sz="2400" b="1" dirty="0" smtClean="0"/>
              <a:t>Always caused by genes.</a:t>
            </a:r>
            <a:endParaRPr lang="en-GB" sz="2400" b="1" dirty="0"/>
          </a:p>
          <a:p>
            <a:pPr>
              <a:buFont typeface="Wingdings" pitchFamily="2" charset="2"/>
              <a:buNone/>
            </a:pPr>
            <a:r>
              <a:rPr lang="en-GB" sz="2400" b="1" dirty="0"/>
              <a:t>	- e.g. blood group, sex, hair colour, eye colour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	- </a:t>
            </a:r>
            <a:r>
              <a:rPr lang="en-GB" sz="2400" b="1" dirty="0" smtClean="0"/>
              <a:t>Bar graph</a:t>
            </a:r>
            <a:endParaRPr lang="en-GB" sz="2400" b="1" u="sng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3622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800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variation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533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Inter specific variations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365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Differences between organisms  belonging to different  species/ group .</a:t>
            </a:r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: Differences between  a water lily and a cat.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096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Intra specific variations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3505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Differences between organisms  belonging to the same group/ species</a:t>
            </a:r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: differences between a boy and a girl</a:t>
            </a:r>
            <a:endParaRPr lang="en-US" sz="3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48768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Discontinuous and Continuous Variation</a:t>
            </a:r>
            <a:b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667000"/>
            <a:ext cx="9144000" cy="3667125"/>
            <a:chOff x="0" y="2016"/>
            <a:chExt cx="5760" cy="231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264" y="2016"/>
            <a:ext cx="2496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2" name="Bitmap Image" r:id="rId3" imgW="2114754" imgH="1419212" progId="PBrush">
                    <p:embed/>
                  </p:oleObj>
                </mc:Choice>
                <mc:Fallback>
                  <p:oleObj name="Bitmap Image" r:id="rId3" imgW="2114754" imgH="1419212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16"/>
                          <a:ext cx="2496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0" y="2544"/>
              <a:ext cx="74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latin typeface="Times New Roman" charset="0"/>
                </a:rPr>
                <a:t>Number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of 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people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20" y="2112"/>
            <a:ext cx="2580" cy="1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3" name="Bitmap Image" r:id="rId5" imgW="4095750" imgH="2467229" progId="PBrush">
                    <p:embed/>
                  </p:oleObj>
                </mc:Choice>
                <mc:Fallback>
                  <p:oleObj name="Bitmap Image" r:id="rId5" imgW="4095750" imgH="2467229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112"/>
                          <a:ext cx="2580" cy="1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52" y="3600"/>
              <a:ext cx="153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="1">
                  <a:solidFill>
                    <a:srgbClr val="CC0000"/>
                  </a:solidFill>
                  <a:latin typeface="Times New Roman" charset="0"/>
                </a:rPr>
                <a:t>Hair colour</a:t>
              </a:r>
              <a:r>
                <a:rPr lang="en-GB" sz="2400">
                  <a:latin typeface="Times New Roman" charset="0"/>
                </a:rPr>
                <a:t> 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only a few options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90" y="3578"/>
              <a:ext cx="198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="1">
                  <a:solidFill>
                    <a:srgbClr val="CC0000"/>
                  </a:solidFill>
                  <a:latin typeface="Times New Roman" charset="0"/>
                </a:rPr>
                <a:t>Height</a:t>
              </a:r>
              <a:endParaRPr lang="en-GB" sz="2400">
                <a:latin typeface="Times New Roman" charset="0"/>
              </a:endParaRP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varies over a continuous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range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causes Variation?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458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GB" sz="3200" dirty="0" smtClean="0"/>
              <a:t>Variation can come about for two reasons: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3200" dirty="0" smtClean="0"/>
              <a:t>Some features can be </a:t>
            </a:r>
            <a:r>
              <a:rPr lang="en-GB" sz="3200" b="1" dirty="0" smtClean="0">
                <a:solidFill>
                  <a:srgbClr val="FF5050"/>
                </a:solidFill>
              </a:rPr>
              <a:t>inherited</a:t>
            </a:r>
            <a:r>
              <a:rPr lang="en-GB" sz="3200" dirty="0" smtClean="0"/>
              <a:t>.  That means that you get them from your parents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 smtClean="0"/>
              <a:t>Other features are affected by the e</a:t>
            </a:r>
            <a:r>
              <a:rPr lang="en-GB" sz="2800" b="1" dirty="0" smtClean="0">
                <a:solidFill>
                  <a:schemeClr val="folHlink"/>
                </a:solidFill>
              </a:rPr>
              <a:t>nvironment           ( acquired)</a:t>
            </a:r>
            <a:r>
              <a:rPr lang="en-GB" sz="2800" dirty="0" smtClean="0"/>
              <a:t>.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 smtClean="0"/>
              <a:t>Lots of features are a </a:t>
            </a:r>
            <a:r>
              <a:rPr lang="en-GB" sz="2800" dirty="0" smtClean="0">
                <a:solidFill>
                  <a:srgbClr val="FF5050"/>
                </a:solidFill>
              </a:rPr>
              <a:t>c</a:t>
            </a:r>
            <a:r>
              <a:rPr lang="en-GB" sz="2800" dirty="0" smtClean="0">
                <a:solidFill>
                  <a:schemeClr val="folHlink"/>
                </a:solidFill>
              </a:rPr>
              <a:t>o</a:t>
            </a:r>
            <a:r>
              <a:rPr lang="en-GB" sz="2800" dirty="0" smtClean="0">
                <a:solidFill>
                  <a:srgbClr val="FF5050"/>
                </a:solidFill>
              </a:rPr>
              <a:t>m</a:t>
            </a:r>
            <a:r>
              <a:rPr lang="en-GB" sz="2800" dirty="0" smtClean="0">
                <a:solidFill>
                  <a:schemeClr val="folHlink"/>
                </a:solidFill>
              </a:rPr>
              <a:t>b</a:t>
            </a:r>
            <a:r>
              <a:rPr lang="en-GB" sz="2800" dirty="0" smtClean="0">
                <a:solidFill>
                  <a:srgbClr val="FF5050"/>
                </a:solidFill>
              </a:rPr>
              <a:t>i</a:t>
            </a:r>
            <a:r>
              <a:rPr lang="en-GB" sz="2800" dirty="0" smtClean="0">
                <a:solidFill>
                  <a:schemeClr val="folHlink"/>
                </a:solidFill>
              </a:rPr>
              <a:t>n</a:t>
            </a:r>
            <a:r>
              <a:rPr lang="en-GB" sz="2800" dirty="0" smtClean="0">
                <a:solidFill>
                  <a:srgbClr val="FF5050"/>
                </a:solidFill>
              </a:rPr>
              <a:t>a</a:t>
            </a:r>
            <a:r>
              <a:rPr lang="en-GB" sz="2800" dirty="0" smtClean="0">
                <a:solidFill>
                  <a:schemeClr val="folHlink"/>
                </a:solidFill>
              </a:rPr>
              <a:t>t</a:t>
            </a:r>
            <a:r>
              <a:rPr lang="en-GB" sz="2800" dirty="0" smtClean="0">
                <a:solidFill>
                  <a:srgbClr val="FF5050"/>
                </a:solidFill>
              </a:rPr>
              <a:t>i</a:t>
            </a:r>
            <a:r>
              <a:rPr lang="en-GB" sz="2800" dirty="0" smtClean="0">
                <a:solidFill>
                  <a:schemeClr val="folHlink"/>
                </a:solidFill>
              </a:rPr>
              <a:t>o</a:t>
            </a:r>
            <a:r>
              <a:rPr lang="en-GB" sz="2800" dirty="0" smtClean="0">
                <a:solidFill>
                  <a:srgbClr val="FF5050"/>
                </a:solidFill>
              </a:rPr>
              <a:t>n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2800" dirty="0" smtClean="0"/>
              <a:t> of both</a:t>
            </a:r>
            <a:endParaRPr lang="en-GB" sz="3200" dirty="0" smtClean="0"/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3200" dirty="0" smtClean="0"/>
              <a:t>Examples?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943600" y="4572000"/>
            <a:ext cx="2590800" cy="1676400"/>
            <a:chOff x="6846" y="6300"/>
            <a:chExt cx="3179" cy="216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036" y="6480"/>
              <a:ext cx="2930" cy="1862"/>
              <a:chOff x="7036" y="6480"/>
              <a:chExt cx="2930" cy="1862"/>
            </a:xfrm>
          </p:grpSpPr>
          <p:pic>
            <p:nvPicPr>
              <p:cNvPr id="7" name="Picture 8" descr="j01252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36" y="6480"/>
                <a:ext cx="1672" cy="1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j012633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06" y="6660"/>
                <a:ext cx="1060" cy="1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846" y="6300"/>
              <a:ext cx="3179" cy="2160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sz="4000" u="sng"/>
              <a:t>Environmental Variation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937625" cy="5068888"/>
          </a:xfrm>
        </p:spPr>
        <p:txBody>
          <a:bodyPr/>
          <a:lstStyle/>
          <a:p>
            <a:r>
              <a:rPr lang="en-GB" sz="2400"/>
              <a:t>Causes: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	climate, diet, lifestyle, culture, accidents</a:t>
            </a:r>
          </a:p>
          <a:p>
            <a:pPr>
              <a:buFont typeface="Wingdings" pitchFamily="2" charset="2"/>
              <a:buNone/>
            </a:pPr>
            <a:endParaRPr lang="en-GB" sz="2400"/>
          </a:p>
          <a:p>
            <a:r>
              <a:rPr lang="en-GB" sz="2400"/>
              <a:t>Environment affects </a:t>
            </a:r>
            <a:r>
              <a:rPr lang="en-GB" sz="2400" u="sng"/>
              <a:t>how</a:t>
            </a:r>
            <a:r>
              <a:rPr lang="en-GB" sz="2400"/>
              <a:t> our inherited </a:t>
            </a:r>
            <a:r>
              <a:rPr lang="en-GB" sz="2400" u="sng"/>
              <a:t>characteristics develop</a:t>
            </a:r>
          </a:p>
          <a:p>
            <a:endParaRPr lang="en-GB" sz="2400"/>
          </a:p>
          <a:p>
            <a:r>
              <a:rPr lang="en-GB" sz="2400"/>
              <a:t>Twins who grow up </a:t>
            </a:r>
            <a:r>
              <a:rPr lang="en-GB" sz="2400" u="sng"/>
              <a:t>separately</a:t>
            </a:r>
            <a:r>
              <a:rPr lang="en-GB" sz="2400"/>
              <a:t> might become very different:</a:t>
            </a:r>
          </a:p>
          <a:p>
            <a:endParaRPr lang="en-GB" sz="2400"/>
          </a:p>
          <a:p>
            <a:r>
              <a:rPr lang="en-GB" sz="2400"/>
              <a:t>e.g. fashion, taste, hair colour, build, personality, aptitudes</a:t>
            </a:r>
          </a:p>
          <a:p>
            <a:pPr>
              <a:buFont typeface="Wingdings" pitchFamily="2" charset="2"/>
              <a:buNone/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sz="4000" u="sng"/>
              <a:t>Genetic Variation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937625" cy="5068888"/>
          </a:xfrm>
        </p:spPr>
        <p:txBody>
          <a:bodyPr/>
          <a:lstStyle/>
          <a:p>
            <a:r>
              <a:rPr lang="en-GB" sz="2400"/>
              <a:t>Causes: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	- Mixing of parent information during meiosis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	- Gamete forms from a unique combination of genetic information</a:t>
            </a:r>
          </a:p>
          <a:p>
            <a:pPr>
              <a:buFont typeface="Wingdings" pitchFamily="2" charset="2"/>
              <a:buNone/>
            </a:pPr>
            <a:endParaRPr lang="en-GB" sz="2400"/>
          </a:p>
          <a:p>
            <a:r>
              <a:rPr lang="en-GB" sz="2400"/>
              <a:t>Siblings can have both similar and very different traits</a:t>
            </a:r>
          </a:p>
          <a:p>
            <a:endParaRPr lang="en-GB" sz="2400"/>
          </a:p>
          <a:p>
            <a:r>
              <a:rPr lang="en-GB" sz="2400"/>
              <a:t>They are mixtures of their parents, each sibling can receive different characteristics of their parents</a:t>
            </a:r>
          </a:p>
          <a:p>
            <a:endParaRPr lang="en-GB" sz="2400"/>
          </a:p>
          <a:p>
            <a:r>
              <a:rPr lang="en-GB" sz="2400"/>
              <a:t>e.g. natural hair colour, eye colour, blood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Get into groups and discuss whether these features are </a:t>
            </a:r>
            <a:r>
              <a:rPr lang="en-GB" sz="4000" dirty="0" smtClean="0"/>
              <a:t>Inherited</a:t>
            </a:r>
            <a:r>
              <a:rPr lang="en-GB" sz="4000" dirty="0"/>
              <a:t>, environmental or both?</a:t>
            </a:r>
            <a:endParaRPr lang="en-US" sz="4000" dirty="0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349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Example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Cause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Example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Cause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Dyed blonde hair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Strength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Beard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Cut on face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Intelligence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Got a bad cold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Blood group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Eye colour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TASK:-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Read Pg. No 143-144 from your text book and </a:t>
            </a:r>
            <a:r>
              <a:rPr lang="en-IN" dirty="0" err="1" smtClean="0"/>
              <a:t>ans</a:t>
            </a:r>
            <a:r>
              <a:rPr lang="en-IN" dirty="0" smtClean="0"/>
              <a:t> </a:t>
            </a:r>
            <a:r>
              <a:rPr lang="en-IN" dirty="0" err="1" smtClean="0"/>
              <a:t>ques</a:t>
            </a:r>
            <a:r>
              <a:rPr lang="en-IN" dirty="0" smtClean="0"/>
              <a:t> no 1-4 on </a:t>
            </a:r>
            <a:r>
              <a:rPr lang="en-IN" dirty="0" err="1" smtClean="0"/>
              <a:t>pg</a:t>
            </a:r>
            <a:r>
              <a:rPr lang="en-IN" dirty="0" smtClean="0"/>
              <a:t> no 143.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17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75" y="3048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Identify the similarities and differences among the members of this family !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8153400" cy="1752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Look at the picture and identify 5    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similarities between the parents and the children.</a:t>
            </a:r>
          </a:p>
        </p:txBody>
      </p:sp>
      <p:pic>
        <p:nvPicPr>
          <p:cNvPr id="3076" name="Picture 7" descr="ObamaFamily-08-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4864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Video on Variation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447800" y="2133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http://www.youtube.com/watch?v=B_PQ8qYtUL0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hlinkClick r:id="rId3"/>
              </a:rPr>
              <a:t>http://</a:t>
            </a:r>
            <a:r>
              <a:rPr lang="en-IN" dirty="0" smtClean="0">
                <a:hlinkClick r:id="rId3"/>
              </a:rPr>
              <a:t>www.britannica.com/EBchecked/topic/623389/variation</a:t>
            </a:r>
            <a:r>
              <a:rPr lang="en-IN" dirty="0" smtClean="0"/>
              <a:t> - info on variation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structural, functional and biological unit of all organisms.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895600"/>
            <a:ext cx="4819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Gregor</a:t>
            </a:r>
            <a:r>
              <a:rPr lang="en-US" sz="6000" dirty="0" smtClean="0"/>
              <a:t> Mendel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1825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Identified “genes” and called it as </a:t>
            </a:r>
            <a:r>
              <a:rPr lang="en-GB" dirty="0" smtClean="0"/>
              <a:t>Inherited traits.</a:t>
            </a:r>
            <a:endParaRPr lang="en-US" dirty="0" smtClean="0"/>
          </a:p>
          <a:p>
            <a:r>
              <a:rPr lang="en-US" dirty="0" smtClean="0"/>
              <a:t>Father of Genetics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514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Homozygous and heterozygous</a:t>
            </a:r>
          </a:p>
          <a:p>
            <a:r>
              <a:rPr lang="en-US" sz="4000" dirty="0" smtClean="0"/>
              <a:t>Types of Gene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Dominant Gene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Recessive Gene</a:t>
            </a:r>
          </a:p>
          <a:p>
            <a:pPr marL="514350" indent="-514350"/>
            <a:r>
              <a:rPr lang="en-US" sz="3600" dirty="0" smtClean="0"/>
              <a:t>Genotype and Phenotype</a:t>
            </a:r>
          </a:p>
          <a:p>
            <a:pPr marL="514350" indent="-514350">
              <a:buNone/>
            </a:pP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609600"/>
            <a:ext cx="4343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Today’s Objective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3518"/>
            <a:ext cx="4638541" cy="42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b="1" dirty="0" smtClean="0">
              <a:solidFill>
                <a:srgbClr val="00FF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86400" y="2286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8200" y="533400"/>
            <a:ext cx="731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Homozygous - two </a:t>
            </a:r>
            <a:r>
              <a:rPr lang="en-GB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alleles </a:t>
            </a:r>
            <a:r>
              <a:rPr lang="en-GB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same</a:t>
            </a:r>
          </a:p>
          <a:p>
            <a:pPr>
              <a:spcBef>
                <a:spcPct val="50000"/>
              </a:spcBef>
              <a:defRPr/>
            </a:pPr>
            <a:r>
              <a:rPr lang="en-GB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Heterozygous </a:t>
            </a:r>
            <a:r>
              <a:rPr lang="en-GB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two different </a:t>
            </a:r>
            <a:r>
              <a:rPr lang="en-GB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alleles</a:t>
            </a:r>
          </a:p>
          <a:p>
            <a:pPr>
              <a:spcBef>
                <a:spcPct val="50000"/>
              </a:spcBef>
              <a:defRPr/>
            </a:pPr>
            <a:endParaRPr lang="en-GB" sz="32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26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Types Of Genes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-4800600" y="4800601"/>
            <a:ext cx="23622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066800" y="274638"/>
            <a:ext cx="228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Genes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229894" y="723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9906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85900" y="1257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239000" y="129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85800" y="15240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Dominant gene</a:t>
            </a:r>
            <a:endParaRPr lang="en-U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096000" y="16002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Recessive Gene</a:t>
            </a:r>
            <a:endParaRPr lang="en-US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14500" y="28575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2"/>
            <a:endCxn id="21" idx="0"/>
          </p:cNvCxnSpPr>
          <p:nvPr/>
        </p:nvCxnSpPr>
        <p:spPr>
          <a:xfrm rot="5400000">
            <a:off x="7086600" y="29337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5800" y="3200400"/>
            <a:ext cx="2971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They are ‘stronger’</a:t>
            </a:r>
          </a:p>
          <a:p>
            <a:pPr algn="ctr"/>
            <a:r>
              <a:rPr lang="en-GB" sz="2400" b="1" dirty="0" smtClean="0"/>
              <a:t>and expressed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096000" y="32766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They are  ‘</a:t>
            </a:r>
            <a:r>
              <a:rPr lang="en-GB" sz="2400" b="1" i="1" dirty="0" smtClean="0"/>
              <a:t>weaker’</a:t>
            </a:r>
          </a:p>
          <a:p>
            <a:pPr algn="ctr"/>
            <a:r>
              <a:rPr lang="en-GB" sz="2400" b="1" i="1" dirty="0" smtClean="0"/>
              <a:t>and not expressed</a:t>
            </a:r>
            <a:endParaRPr lang="en-US" sz="2400" b="1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714500" y="46863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85800" y="5105400"/>
            <a:ext cx="3124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400" b="1" dirty="0" smtClean="0"/>
              <a:t>They are written as capital letters -‘B’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7049294" y="46855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096000" y="51816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400" b="1" dirty="0" smtClean="0"/>
              <a:t>They are written as small letters -‘b’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Brown eyes are dominant than blue eyes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2133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2667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BB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bb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657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Rabbits black fur is dominant than white fur</a:t>
            </a:r>
            <a:endParaRPr lang="en-US" sz="3200" dirty="0"/>
          </a:p>
        </p:txBody>
      </p:sp>
      <p:pic>
        <p:nvPicPr>
          <p:cNvPr id="9" name="Picture 8" descr="an0432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4191000"/>
            <a:ext cx="1835150" cy="1574800"/>
          </a:xfrm>
          <a:prstGeom prst="rect">
            <a:avLst/>
          </a:prstGeom>
          <a:noFill/>
        </p:spPr>
      </p:pic>
      <p:pic>
        <p:nvPicPr>
          <p:cNvPr id="10" name="Picture 5" descr="an0233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62600" y="4114800"/>
            <a:ext cx="1776413" cy="1981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600200" y="6273225"/>
            <a:ext cx="64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BB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6400800" y="61722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bb</a:t>
            </a:r>
            <a:endParaRPr lang="en-US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7888"/>
            <a:ext cx="7772400" cy="1114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rgbClr val="8A0066"/>
                </a:solidFill>
              </a:rPr>
              <a:t>Genotype and Phenotype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505200"/>
            <a:ext cx="7772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 smtClean="0">
              <a:ln>
                <a:noFill/>
              </a:ln>
              <a:solidFill>
                <a:srgbClr val="8A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3200">
    <p:strips dir="rd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is a membrane bound structure</a:t>
            </a:r>
          </a:p>
          <a:p>
            <a:r>
              <a:rPr lang="en-US" dirty="0" smtClean="0"/>
              <a:t>Contains the cell's hereditary information</a:t>
            </a:r>
          </a:p>
          <a:p>
            <a:r>
              <a:rPr lang="en-US" dirty="0" smtClean="0"/>
              <a:t>Controls the cell's growth and reproduction.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19600"/>
            <a:ext cx="3543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958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      So what is Phenotype    and Genotype??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3399"/>
                </a:solidFill>
              </a:rPr>
              <a:t>Phenotype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914400"/>
            <a:ext cx="7239000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GB" sz="2800" b="1" dirty="0" smtClean="0">
                <a:solidFill>
                  <a:srgbClr val="61538D"/>
                </a:solidFill>
              </a:rPr>
              <a:t>The </a:t>
            </a:r>
            <a:r>
              <a:rPr lang="en-GB" sz="2800" b="1" dirty="0" smtClean="0">
                <a:solidFill>
                  <a:srgbClr val="8A0066"/>
                </a:solidFill>
              </a:rPr>
              <a:t>physical appearance</a:t>
            </a:r>
            <a:r>
              <a:rPr lang="en-GB" sz="2800" b="1" dirty="0" smtClean="0">
                <a:solidFill>
                  <a:srgbClr val="61538D"/>
                </a:solidFill>
              </a:rPr>
              <a:t> of individuals within a species is termed as the Phenotype.</a:t>
            </a:r>
          </a:p>
        </p:txBody>
      </p:sp>
      <p:pic>
        <p:nvPicPr>
          <p:cNvPr id="82948" name="Picture 4" descr="bd07331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200400"/>
            <a:ext cx="3630612" cy="1973262"/>
          </a:xfrm>
        </p:spPr>
      </p:pic>
      <p:pic>
        <p:nvPicPr>
          <p:cNvPr id="82949" name="Picture 5" descr="bd0733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81600"/>
            <a:ext cx="29718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028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 advAuto="5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/>
              <a:t>Genotype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05000"/>
            <a:ext cx="6629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GB" sz="2800" dirty="0" smtClean="0">
                <a:solidFill>
                  <a:srgbClr val="000099"/>
                </a:solidFill>
              </a:rPr>
              <a:t>The different genes that each individual has is their </a:t>
            </a:r>
            <a:r>
              <a:rPr lang="en-GB" sz="2800" b="1" dirty="0" smtClean="0">
                <a:solidFill>
                  <a:srgbClr val="000099"/>
                </a:solidFill>
              </a:rPr>
              <a:t>genotype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95600" y="1828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73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5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 advAuto="3000"/>
      <p:bldP spid="2458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0" y="-571500"/>
            <a:ext cx="838200" cy="1143000"/>
          </a:xfrm>
        </p:spPr>
        <p:txBody>
          <a:bodyPr/>
          <a:lstStyle/>
          <a:p>
            <a:pPr eaLnBrk="1" hangingPunct="1">
              <a:defRPr/>
            </a:pPr>
            <a:endParaRPr lang="en-GB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792538" cy="41148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endParaRPr lang="en-GB" sz="4000" dirty="0" smtClean="0"/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en-GB" sz="4000" dirty="0" smtClean="0"/>
              <a:t>B + b = Bb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GB" sz="4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en-GB" sz="4000" dirty="0" smtClean="0"/>
          </a:p>
          <a:p>
            <a:pPr eaLnBrk="1" hangingPunct="1">
              <a:buClr>
                <a:schemeClr val="tx1"/>
              </a:buClr>
              <a:buNone/>
              <a:defRPr/>
            </a:pPr>
            <a:endParaRPr lang="en-GB" sz="4000" dirty="0" smtClean="0"/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en-GB" sz="4000" dirty="0" smtClean="0"/>
              <a:t>b + b = bb</a:t>
            </a:r>
          </a:p>
        </p:txBody>
      </p:sp>
      <p:pic>
        <p:nvPicPr>
          <p:cNvPr id="28676" name="Picture 4" descr="an0432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18351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an0430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590800"/>
            <a:ext cx="182403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an0234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1275" y="5334000"/>
            <a:ext cx="275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00800" y="1676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Phenotype - </a:t>
            </a:r>
            <a:r>
              <a:rPr lang="en-GB" sz="2400" b="1" dirty="0">
                <a:latin typeface="Times New Roman" pitchFamily="18" charset="0"/>
              </a:rPr>
              <a:t>Black</a:t>
            </a:r>
            <a:r>
              <a:rPr lang="en-GB" sz="2400" dirty="0">
                <a:latin typeface="Times New Roman" pitchFamily="18" charset="0"/>
              </a:rPr>
              <a:t> fur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629400" y="4191000"/>
            <a:ext cx="1662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Phenotype - </a:t>
            </a:r>
            <a:r>
              <a:rPr lang="en-GB" sz="2400" b="1" dirty="0">
                <a:latin typeface="Times New Roman" pitchFamily="18" charset="0"/>
              </a:rPr>
              <a:t>Black</a:t>
            </a:r>
            <a:r>
              <a:rPr lang="en-GB" sz="2400" dirty="0">
                <a:latin typeface="Times New Roman" pitchFamily="18" charset="0"/>
              </a:rPr>
              <a:t> fur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953000" y="5791200"/>
            <a:ext cx="1722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Times New Roman" pitchFamily="18" charset="0"/>
              </a:rPr>
              <a:t>Phenotype -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White</a:t>
            </a:r>
            <a:r>
              <a:rPr lang="en-GB" sz="2400" dirty="0">
                <a:latin typeface="Times New Roman" pitchFamily="18" charset="0"/>
              </a:rPr>
              <a:t> fur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Genotype BB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33400" y="3810000"/>
            <a:ext cx="2714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Genotype - Bb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09600" y="5943600"/>
            <a:ext cx="266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Genotype - bb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3200" b="1" dirty="0" smtClean="0"/>
              <a:t>B + B =BB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2514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518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 advAuto="4000"/>
      <p:bldP spid="28679" grpId="0" autoUpdateAnimBg="0"/>
      <p:bldP spid="28681" grpId="0" autoUpdateAnimBg="0"/>
      <p:bldP spid="28682" grpId="0" autoUpdateAnimBg="0"/>
      <p:bldP spid="28683" grpId="0" autoUpdateAnimBg="0"/>
      <p:bldP spid="28684" grpId="0" autoUpdateAnimBg="0"/>
      <p:bldP spid="2868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MONOHYBRID CROSSES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Things to know before attempting to solve a monohybrid cross:-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66800" y="3105835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http://www.s-cool.co.uk/gcse/biology/genetic-crosses/revise-it/monohybrid-crosses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5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Monohybrid worksheet posted on the Bio website.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51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853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en-AU" sz="6600" dirty="0">
                <a:solidFill>
                  <a:srgbClr val="FF0066"/>
                </a:solidFill>
              </a:rPr>
              <a:t>Mutations:</a:t>
            </a:r>
            <a:br>
              <a:rPr lang="en-AU" sz="6600" dirty="0">
                <a:solidFill>
                  <a:srgbClr val="FF0066"/>
                </a:solidFill>
              </a:rPr>
            </a:br>
            <a:r>
              <a:rPr lang="en-AU" sz="6600" i="1" dirty="0">
                <a:solidFill>
                  <a:srgbClr val="FF0066"/>
                </a:solidFill>
              </a:rPr>
              <a:t>a source of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chemeClr val="accent2">
                    <a:lumMod val="75000"/>
                  </a:schemeClr>
                </a:solidFill>
              </a:rPr>
              <a:t>Mutations are the source of variation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AU" sz="2400" dirty="0"/>
              <a:t>A mutation is a heritable change in genetic material</a:t>
            </a:r>
            <a:r>
              <a:rPr lang="en-AU" sz="2400" dirty="0" smtClean="0"/>
              <a:t>.</a:t>
            </a:r>
          </a:p>
          <a:p>
            <a:pPr>
              <a:lnSpc>
                <a:spcPct val="95000"/>
              </a:lnSpc>
            </a:pPr>
            <a:r>
              <a:rPr lang="en-AU" sz="2400" dirty="0" smtClean="0"/>
              <a:t>Addition or deletion of the certain codes in the genes can lead to mutations.</a:t>
            </a:r>
          </a:p>
          <a:p>
            <a:pPr>
              <a:lnSpc>
                <a:spcPct val="95000"/>
              </a:lnSpc>
            </a:pPr>
            <a:r>
              <a:rPr lang="en-AU" sz="2400" dirty="0" smtClean="0"/>
              <a:t>Major Causes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AU" sz="2400" dirty="0" smtClean="0"/>
              <a:t>Diet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AU" sz="2400" dirty="0" smtClean="0"/>
              <a:t>Lifestyle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AU" sz="2400" dirty="0" smtClean="0"/>
              <a:t>Radiation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AU" sz="2400" dirty="0" smtClean="0"/>
              <a:t>Chemicals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AU" sz="2400" dirty="0" smtClean="0"/>
              <a:t>Stress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37" y="0"/>
            <a:ext cx="4191000" cy="36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39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292"/>
            <a:ext cx="9144000" cy="321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DISCLAIMER </a:t>
            </a:r>
            <a:r>
              <a:rPr lang="en-IN" dirty="0" smtClean="0"/>
              <a:t>– The following Picture might be disturbing for some.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92" t="-44212" r="-193152" b="-215993"/>
          <a:stretch/>
        </p:blipFill>
        <p:spPr bwMode="auto">
          <a:xfrm>
            <a:off x="1441174" y="609600"/>
            <a:ext cx="19507200" cy="1223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226" y="381000"/>
            <a:ext cx="873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 smtClean="0"/>
              <a:t>DNA-Deoxyribo</a:t>
            </a:r>
            <a:r>
              <a:rPr lang="en-IN" sz="6000" dirty="0"/>
              <a:t>n</a:t>
            </a:r>
            <a:r>
              <a:rPr lang="en-IN" sz="6000" dirty="0" smtClean="0"/>
              <a:t>ucleic Acid</a:t>
            </a:r>
            <a:endParaRPr lang="en-IN" sz="60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544438" cy="4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68" y="0"/>
            <a:ext cx="8229600" cy="1143000"/>
          </a:xfrm>
        </p:spPr>
        <p:txBody>
          <a:bodyPr/>
          <a:lstStyle/>
          <a:p>
            <a:r>
              <a:rPr lang="en-IN" dirty="0" smtClean="0"/>
              <a:t>THE TREE MAN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4" y="1092843"/>
            <a:ext cx="4557532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2146852"/>
            <a:ext cx="4554638" cy="35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Mutation be a source of evolution??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Natural Selection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competition between the individuals for food, space, resources, environment led to the struggle for survival</a:t>
            </a:r>
          </a:p>
          <a:p>
            <a:r>
              <a:rPr lang="en-IN" dirty="0" smtClean="0"/>
              <a:t>The individuals that can compete successfully for the resources are most likely to survive</a:t>
            </a:r>
          </a:p>
          <a:p>
            <a:r>
              <a:rPr lang="en-IN" dirty="0" smtClean="0"/>
              <a:t>This is known as survival of the fittest and also known as natural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33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7030A0"/>
                </a:solidFill>
              </a:rPr>
              <a:t>Mutation:-</a:t>
            </a:r>
            <a:endParaRPr lang="en-IN" b="1" dirty="0" smtClean="0">
              <a:solidFill>
                <a:srgbClr val="7030A0"/>
              </a:solidFill>
              <a:hlinkClick r:id="rId2"/>
            </a:endParaRPr>
          </a:p>
          <a:p>
            <a:pPr marL="0" indent="0">
              <a:buNone/>
            </a:pPr>
            <a:r>
              <a:rPr lang="en-IN" dirty="0" smtClean="0">
                <a:hlinkClick r:id="rId2"/>
              </a:rPr>
              <a:t> http</a:t>
            </a:r>
            <a:r>
              <a:rPr lang="en-IN" dirty="0">
                <a:hlinkClick r:id="rId2"/>
              </a:rPr>
              <a:t>://</a:t>
            </a:r>
            <a:r>
              <a:rPr lang="en-IN" dirty="0" smtClean="0">
                <a:hlinkClick r:id="rId2"/>
              </a:rPr>
              <a:t>www.bbc.co.uk/schools/gcsebitesize/science/add_ocr_gateway/living_growing/proteinsrev4.shtml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>
                <a:solidFill>
                  <a:srgbClr val="7030A0"/>
                </a:solidFill>
              </a:rPr>
              <a:t>Natural selection</a:t>
            </a:r>
          </a:p>
          <a:p>
            <a:pPr marL="0" indent="0">
              <a:buNone/>
            </a:pPr>
            <a:endParaRPr lang="en-IN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IN" dirty="0">
                <a:hlinkClick r:id="rId3"/>
              </a:rPr>
              <a:t>http://</a:t>
            </a:r>
            <a:r>
              <a:rPr lang="en-IN" dirty="0" smtClean="0">
                <a:hlinkClick r:id="rId3"/>
              </a:rPr>
              <a:t>www.bbc.co.uk/schools/gcsebitesize/science/ocr_gateway/understanding_environment/natural_selectionrev1.shtml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55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Read the articles in the given sites and answer the questions below, in your C.W.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IN" dirty="0" smtClean="0"/>
              <a:t>Name a disease that is an example of an inherited disorder. Explain how it came into being. </a:t>
            </a:r>
          </a:p>
          <a:p>
            <a:r>
              <a:rPr lang="en-IN" dirty="0" smtClean="0"/>
              <a:t>‘Individuals that are poorly </a:t>
            </a:r>
            <a:r>
              <a:rPr lang="en-IN" dirty="0" err="1" smtClean="0"/>
              <a:t>adated</a:t>
            </a:r>
            <a:r>
              <a:rPr lang="en-IN" dirty="0" smtClean="0"/>
              <a:t> to their environment are less likely to survive and reproduce’ –Explain this statement.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8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Location of DNA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379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8465"/>
            <a:ext cx="8686934" cy="57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nucleic acid containing the genetic instructions </a:t>
            </a:r>
          </a:p>
          <a:p>
            <a:r>
              <a:rPr lang="en-US" dirty="0" smtClean="0"/>
              <a:t>It is used in the development and functioning of all known living organisms</a:t>
            </a:r>
            <a:endParaRPr lang="en-US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367282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371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72"/>
            <a:ext cx="5746447" cy="67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833</Words>
  <Application>Microsoft Office PowerPoint</Application>
  <PresentationFormat>On-screen Show (4:3)</PresentationFormat>
  <Paragraphs>203</Paragraphs>
  <Slides>54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Clip</vt:lpstr>
      <vt:lpstr>Bitmap Image</vt:lpstr>
      <vt:lpstr>Inheritance and evolution</vt:lpstr>
      <vt:lpstr>Pre Assessment</vt:lpstr>
      <vt:lpstr>Cell</vt:lpstr>
      <vt:lpstr>Nucleus</vt:lpstr>
      <vt:lpstr>PowerPoint Presentation</vt:lpstr>
      <vt:lpstr>Location of DNA</vt:lpstr>
      <vt:lpstr>PowerPoint Presentation</vt:lpstr>
      <vt:lpstr>DNA</vt:lpstr>
      <vt:lpstr>PowerPoint Presentation</vt:lpstr>
      <vt:lpstr>There are 46 chromosomes in every cell-23 from female parent and 23 from male parent.</vt:lpstr>
      <vt:lpstr>Chromosomes</vt:lpstr>
      <vt:lpstr>PowerPoint Presentation</vt:lpstr>
      <vt:lpstr>Genes</vt:lpstr>
      <vt:lpstr>Video on Genes</vt:lpstr>
      <vt:lpstr>PowerPoint Presentation</vt:lpstr>
      <vt:lpstr>Inheritance</vt:lpstr>
      <vt:lpstr>The same but different !</vt:lpstr>
      <vt:lpstr>Student activity</vt:lpstr>
      <vt:lpstr>What is Variation?</vt:lpstr>
      <vt:lpstr>Types of variations Continuous vs. Discontinuous</vt:lpstr>
      <vt:lpstr>Types of variation</vt:lpstr>
      <vt:lpstr> Discontinuous and Continuous Variation </vt:lpstr>
      <vt:lpstr>What causes Variation?</vt:lpstr>
      <vt:lpstr>Environmental Variation</vt:lpstr>
      <vt:lpstr>Genetic Variation</vt:lpstr>
      <vt:lpstr>Get into groups and discuss whether these features are Inherited, environmental or both?</vt:lpstr>
      <vt:lpstr>TASK:-</vt:lpstr>
      <vt:lpstr>Identify the similarities and differences among the members of this family !</vt:lpstr>
      <vt:lpstr>Video on Variation</vt:lpstr>
      <vt:lpstr>Gregor Mendel</vt:lpstr>
      <vt:lpstr>PowerPoint Presentation</vt:lpstr>
      <vt:lpstr>PowerPoint Presentation</vt:lpstr>
      <vt:lpstr>PowerPoint Presentation</vt:lpstr>
      <vt:lpstr>Human Chromosomes</vt:lpstr>
      <vt:lpstr>PowerPoint Presentation</vt:lpstr>
      <vt:lpstr>Types Of Genes</vt:lpstr>
      <vt:lpstr>PowerPoint Presentation</vt:lpstr>
      <vt:lpstr>PowerPoint Presentation</vt:lpstr>
      <vt:lpstr>Genotype and Phenotype</vt:lpstr>
      <vt:lpstr>PowerPoint Presentation</vt:lpstr>
      <vt:lpstr>Phenotype</vt:lpstr>
      <vt:lpstr>Genotype</vt:lpstr>
      <vt:lpstr>PowerPoint Presentation</vt:lpstr>
      <vt:lpstr>MONOHYBRID CROSSES</vt:lpstr>
      <vt:lpstr>Monohybrid worksheet posted on the Bio website.</vt:lpstr>
      <vt:lpstr>Mutations: a source of variation</vt:lpstr>
      <vt:lpstr>Mutations are the source of variation</vt:lpstr>
      <vt:lpstr>PowerPoint Presentation</vt:lpstr>
      <vt:lpstr>PowerPoint Presentation</vt:lpstr>
      <vt:lpstr>THE TREE MAN </vt:lpstr>
      <vt:lpstr>How can Mutation be a source of evolution??</vt:lpstr>
      <vt:lpstr>Natural Selection</vt:lpstr>
      <vt:lpstr>PowerPoint Presentation</vt:lpstr>
      <vt:lpstr>Read the articles in the given sites and answer the questions below, in your C.W.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evolution</dc:title>
  <dc:creator>Owner</dc:creator>
  <cp:lastModifiedBy>vasha</cp:lastModifiedBy>
  <cp:revision>60</cp:revision>
  <dcterms:created xsi:type="dcterms:W3CDTF">2012-04-05T08:02:40Z</dcterms:created>
  <dcterms:modified xsi:type="dcterms:W3CDTF">2013-05-01T09:52:50Z</dcterms:modified>
</cp:coreProperties>
</file>