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59" r:id="rId3"/>
    <p:sldId id="260" r:id="rId4"/>
    <p:sldId id="261" r:id="rId5"/>
    <p:sldId id="262" r:id="rId6"/>
    <p:sldId id="263" r:id="rId7"/>
    <p:sldId id="264" r:id="rId8"/>
    <p:sldId id="265" r:id="rId9"/>
    <p:sldId id="266" r:id="rId10"/>
    <p:sldId id="278" r:id="rId11"/>
    <p:sldId id="279"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00B107-D7A1-4323-839C-725E0A473DF8}" type="datetimeFigureOut">
              <a:rPr lang="en-US" smtClean="0"/>
              <a:pPr/>
              <a:t>2/13/2012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2A8AAF-2526-4502-B249-186AB858FAC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ln>
            <a:miter lim="800000"/>
            <a:headEnd/>
            <a:tailEnd/>
          </a:ln>
        </p:spPr>
        <p:txBody>
          <a:bodyPr/>
          <a:lstStyle/>
          <a:p>
            <a:fld id="{62299A1F-B109-48EC-8BF4-AA5FA6F738F8}" type="slidenum">
              <a:rPr lang="en-GB" smtClean="0">
                <a:ea typeface="ＭＳ Ｐゴシック" pitchFamily="34" charset="-128"/>
              </a:rPr>
              <a:pPr/>
              <a:t>1</a:t>
            </a:fld>
            <a:endParaRPr lang="en-GB" smtClean="0">
              <a:ea typeface="ＭＳ Ｐゴシック" pitchFamily="34" charset="-128"/>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a:lstStyle/>
          <a:p>
            <a:fld id="{5C6795F5-3270-49A4-B2B6-572C6EB68071}" type="slidenum">
              <a:rPr lang="en-US" smtClean="0">
                <a:ea typeface="ＭＳ Ｐゴシック" pitchFamily="34" charset="-128"/>
              </a:rPr>
              <a:pPr/>
              <a:t>2</a:t>
            </a:fld>
            <a:endParaRPr lang="en-US" smtClean="0">
              <a:ea typeface="ＭＳ Ｐゴシック" pitchFamily="34" charset="-128"/>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a:lstStyle/>
          <a:p>
            <a:r>
              <a:rPr lang="en-GB" smtClean="0">
                <a:ea typeface="ＭＳ Ｐゴシック" pitchFamily="34" charset="-128"/>
              </a:rPr>
              <a:t>Anaerobic respiration is involved at some stage in the preparation of these foodstuffs</a:t>
            </a:r>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ln>
            <a:miter lim="800000"/>
            <a:headEnd/>
            <a:tailEnd/>
          </a:ln>
        </p:spPr>
        <p:txBody>
          <a:bodyPr/>
          <a:lstStyle/>
          <a:p>
            <a:fld id="{9708C634-821D-47E2-9F73-ABF0E01830D6}" type="slidenum">
              <a:rPr lang="en-US" smtClean="0">
                <a:ea typeface="ＭＳ Ｐゴシック" pitchFamily="34" charset="-128"/>
              </a:rPr>
              <a:pPr/>
              <a:t>6</a:t>
            </a:fld>
            <a:endParaRPr lang="en-US" smtClean="0">
              <a:ea typeface="ＭＳ Ｐゴシック" pitchFamily="34" charset="-128"/>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a:lstStyle/>
          <a:p>
            <a:r>
              <a:rPr lang="en-GB" smtClean="0">
                <a:ea typeface="ＭＳ Ｐゴシック" pitchFamily="34" charset="-128"/>
              </a:rPr>
              <a:t>The vast majority of bacteria are harmless. Some are beneficial, such as those which bring about decay of dead remains. A very small proportion are harmful and cause disease in animals and plants.</a:t>
            </a:r>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ln>
            <a:miter lim="800000"/>
            <a:headEnd/>
            <a:tailEnd/>
          </a:ln>
        </p:spPr>
        <p:txBody>
          <a:bodyPr/>
          <a:lstStyle/>
          <a:p>
            <a:fld id="{06DCC443-448A-4929-A529-1C7FE41B9E9E}" type="slidenum">
              <a:rPr lang="en-US" smtClean="0">
                <a:ea typeface="ＭＳ Ｐゴシック" pitchFamily="34" charset="-128"/>
              </a:rPr>
              <a:pPr/>
              <a:t>7</a:t>
            </a:fld>
            <a:endParaRPr lang="en-US" smtClean="0">
              <a:ea typeface="ＭＳ Ｐゴシック" pitchFamily="34" charset="-128"/>
            </a:endParaRPr>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a:lstStyle/>
          <a:p>
            <a:r>
              <a:rPr lang="en-GB" smtClean="0">
                <a:ea typeface="ＭＳ Ｐゴシック" pitchFamily="34" charset="-128"/>
              </a:rPr>
              <a:t>Some bacteria can use both aerobic or anaerobic respiration according to the availability of oxygen, There are some anaerobic bacteria which cannot survive in the presence of oxygen.</a:t>
            </a:r>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ln>
            <a:miter lim="800000"/>
            <a:headEnd/>
            <a:tailEnd/>
          </a:ln>
        </p:spPr>
        <p:txBody>
          <a:bodyPr/>
          <a:lstStyle/>
          <a:p>
            <a:fld id="{7FC71368-4E56-4CA8-9F8D-AFE9EECA43DF}" type="slidenum">
              <a:rPr lang="en-US" smtClean="0">
                <a:ea typeface="ＭＳ Ｐゴシック" pitchFamily="34" charset="-128"/>
              </a:rPr>
              <a:pPr/>
              <a:t>9</a:t>
            </a:fld>
            <a:endParaRPr lang="en-US" smtClean="0">
              <a:ea typeface="ＭＳ Ｐゴシック" pitchFamily="34" charset="-128"/>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a:lstStyle/>
          <a:p>
            <a:r>
              <a:rPr lang="en-GB" smtClean="0">
                <a:ea typeface="ＭＳ Ｐゴシック" pitchFamily="34" charset="-128"/>
              </a:rPr>
              <a:t>Yeasts can be seen as a thin, greyish ‘bloom’ on the surface of grapes, but they are present on the surface of most fruits. When these fruits are crushed and mixed with water, the anaerobic respiration of the yeasts causes fermentation with the production of carbon dioxide and alcohol.</a:t>
            </a:r>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ln>
            <a:miter lim="800000"/>
            <a:headEnd/>
            <a:tailEnd/>
          </a:ln>
        </p:spPr>
        <p:txBody>
          <a:bodyPr/>
          <a:lstStyle/>
          <a:p>
            <a:fld id="{25726000-1306-4A7B-AFE4-9B2FEA4554B3}" type="slidenum">
              <a:rPr lang="en-US" smtClean="0">
                <a:ea typeface="ＭＳ Ｐゴシック" pitchFamily="34" charset="-128"/>
              </a:rPr>
              <a:pPr/>
              <a:t>15</a:t>
            </a:fld>
            <a:endParaRPr lang="en-US" smtClean="0">
              <a:ea typeface="ＭＳ Ｐゴシック" pitchFamily="34" charset="-128"/>
            </a:endParaRPr>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a:lstStyle/>
          <a:p>
            <a:r>
              <a:rPr lang="en-GB" smtClean="0">
                <a:ea typeface="ＭＳ Ｐゴシック" pitchFamily="34" charset="-128"/>
              </a:rPr>
              <a:t>The carbon dioxide bubbles plus some of the beer constituents produce a dense froth on top of the beer. The fermentation vessel is an old-fashioned open type.</a:t>
            </a:r>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301625" y="1600200"/>
            <a:ext cx="8540750" cy="4498975"/>
          </a:xfrm>
        </p:spPr>
        <p:txBody>
          <a:bodyPr/>
          <a:lstStyle/>
          <a:p>
            <a:pPr lvl="0"/>
            <a:endParaRPr lang="en-IN" noProof="0" smtClean="0"/>
          </a:p>
        </p:txBody>
      </p:sp>
      <p:sp>
        <p:nvSpPr>
          <p:cNvPr id="4" name="Date Placeholder 3"/>
          <p:cNvSpPr>
            <a:spLocks noGrp="1"/>
          </p:cNvSpPr>
          <p:nvPr>
            <p:ph type="dt" sz="half" idx="10"/>
          </p:nvPr>
        </p:nvSpPr>
        <p:spPr>
          <a:xfrm>
            <a:off x="301625" y="6245225"/>
            <a:ext cx="2289175"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289175" cy="476250"/>
          </a:xfrm>
        </p:spPr>
        <p:txBody>
          <a:bodyPr/>
          <a:lstStyle>
            <a:lvl1pPr>
              <a:defRPr/>
            </a:lvl1pPr>
          </a:lstStyle>
          <a:p>
            <a:pPr>
              <a:defRPr/>
            </a:pPr>
            <a:fld id="{EF2F58E4-9527-444C-9237-813865C52A1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Rot="1" noChangeArrowheads="1"/>
          </p:cNvSpPr>
          <p:nvPr>
            <p:ph type="title"/>
          </p:nvPr>
        </p:nvSpPr>
        <p:spPr/>
        <p:txBody>
          <a:bodyPr>
            <a:normAutofit fontScale="90000"/>
          </a:bodyPr>
          <a:lstStyle/>
          <a:p>
            <a:pPr eaLnBrk="1" hangingPunct="1">
              <a:defRPr/>
            </a:pPr>
            <a:r>
              <a:rPr lang="en-GB" sz="4000" b="1" u="sng" dirty="0" smtClean="0">
                <a:solidFill>
                  <a:schemeClr val="bg1"/>
                </a:solidFill>
              </a:rPr>
              <a:t>Comparison of aerobic and anaerobic respiration</a:t>
            </a:r>
          </a:p>
        </p:txBody>
      </p:sp>
      <p:graphicFrame>
        <p:nvGraphicFramePr>
          <p:cNvPr id="43187" name="Group 179"/>
          <p:cNvGraphicFramePr>
            <a:graphicFrameLocks noGrp="1"/>
          </p:cNvGraphicFramePr>
          <p:nvPr>
            <p:ph idx="1"/>
          </p:nvPr>
        </p:nvGraphicFramePr>
        <p:xfrm>
          <a:off x="323850" y="1716088"/>
          <a:ext cx="8540750" cy="5141915"/>
        </p:xfrm>
        <a:graphic>
          <a:graphicData uri="http://schemas.openxmlformats.org/drawingml/2006/table">
            <a:tbl>
              <a:tblPr/>
              <a:tblGrid>
                <a:gridCol w="2446338"/>
                <a:gridCol w="1822450"/>
                <a:gridCol w="2032000"/>
                <a:gridCol w="2239962"/>
              </a:tblGrid>
              <a:tr h="427038">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Times New Roman" pitchFamily="18" charset="0"/>
                        </a:rPr>
                        <a:t>Aerobic respiration</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Times New Roman" pitchFamily="18" charset="0"/>
                        </a:rPr>
                        <a:t>Anaerobic Respiration</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r>
              <a:tr h="427038">
                <a:tc vMerge="1">
                  <a:txBody>
                    <a:bodyPr/>
                    <a:lstStyle/>
                    <a:p>
                      <a:endParaRPr lang="en-IN"/>
                    </a:p>
                  </a:txBody>
                  <a:tcPr/>
                </a:tc>
                <a:tc vMerge="1">
                  <a:txBody>
                    <a:bodyPr/>
                    <a:lstStyle/>
                    <a:p>
                      <a:endParaRPr lang="en-IN"/>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Times New Roman" pitchFamily="18" charset="0"/>
                        </a:rPr>
                        <a:t>in animals</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12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Times New Roman" pitchFamily="18" charset="0"/>
                        </a:rPr>
                        <a:t>in plants and yeast</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866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Times New Roman" pitchFamily="18" charset="0"/>
                        </a:rPr>
                        <a:t>Oxygen required?</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yes</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no</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no</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866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Times New Roman" pitchFamily="18" charset="0"/>
                        </a:rPr>
                        <a:t>Glycolysis occurs</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yes</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yes</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yes</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025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Times New Roman" pitchFamily="18" charset="0"/>
                        </a:rPr>
                        <a:t>ATP yield</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38ATP</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2ATP</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2ATP</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866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12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Times New Roman" pitchFamily="18" charset="0"/>
                        </a:rPr>
                        <a:t>Glucose completely broke down?</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yes</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no</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no</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866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Times New Roman" pitchFamily="18" charset="0"/>
                        </a:rPr>
                        <a:t>End products</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Carbon dioxide and water</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Lactic acid</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Ethanol and carbon dioxide</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ppt_x"/>
                                          </p:val>
                                        </p:tav>
                                        <p:tav tm="100000">
                                          <p:val>
                                            <p:strVal val="#ppt_x"/>
                                          </p:val>
                                        </p:tav>
                                      </p:tavLst>
                                    </p:anim>
                                    <p:anim calcmode="lin" valueType="num">
                                      <p:cBhvr additive="base">
                                        <p:cTn id="8"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187"/>
                                        </p:tgtEl>
                                        <p:attrNameLst>
                                          <p:attrName>style.visibility</p:attrName>
                                        </p:attrNameLst>
                                      </p:cBhvr>
                                      <p:to>
                                        <p:strVal val="visible"/>
                                      </p:to>
                                    </p:set>
                                    <p:anim calcmode="lin" valueType="num">
                                      <p:cBhvr additive="base">
                                        <p:cTn id="13" dur="500" fill="hold"/>
                                        <p:tgtEl>
                                          <p:spTgt spid="43187"/>
                                        </p:tgtEl>
                                        <p:attrNameLst>
                                          <p:attrName>ppt_x</p:attrName>
                                        </p:attrNameLst>
                                      </p:cBhvr>
                                      <p:tavLst>
                                        <p:tav tm="0">
                                          <p:val>
                                            <p:strVal val="#ppt_x"/>
                                          </p:val>
                                        </p:tav>
                                        <p:tav tm="100000">
                                          <p:val>
                                            <p:strVal val="#ppt_x"/>
                                          </p:val>
                                        </p:tav>
                                      </p:tavLst>
                                    </p:anim>
                                    <p:anim calcmode="lin" valueType="num">
                                      <p:cBhvr additive="base">
                                        <p:cTn id="14" dur="500" fill="hold"/>
                                        <p:tgtEl>
                                          <p:spTgt spid="43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pPr>
            <a:r>
              <a:rPr lang="en-GB" sz="2200" dirty="0"/>
              <a:t>Cheese and yogurt</a:t>
            </a:r>
          </a:p>
          <a:p>
            <a:pPr lvl="1">
              <a:lnSpc>
                <a:spcPct val="90000"/>
              </a:lnSpc>
            </a:pPr>
            <a:r>
              <a:rPr lang="en-GB" sz="2000" dirty="0"/>
              <a:t>Lactic acid fermentation produces yogurt and cheese. Some fungi are also used to make the cheese turn blue! </a:t>
            </a:r>
          </a:p>
          <a:p>
            <a:pPr>
              <a:lnSpc>
                <a:spcPct val="90000"/>
              </a:lnSpc>
            </a:pPr>
            <a:endParaRPr lang="en-GB" sz="2000" dirty="0"/>
          </a:p>
          <a:p>
            <a:pPr>
              <a:lnSpc>
                <a:spcPct val="90000"/>
              </a:lnSpc>
            </a:pPr>
            <a:r>
              <a:rPr lang="en-GB" sz="2200" dirty="0"/>
              <a:t>Bread and dough products</a:t>
            </a:r>
          </a:p>
          <a:p>
            <a:pPr lvl="1">
              <a:lnSpc>
                <a:spcPct val="90000"/>
              </a:lnSpc>
            </a:pPr>
            <a:r>
              <a:rPr lang="en-GB" sz="2000" dirty="0"/>
              <a:t>Yeast is used to make bread and dough products.</a:t>
            </a:r>
          </a:p>
          <a:p>
            <a:pPr>
              <a:lnSpc>
                <a:spcPct val="90000"/>
              </a:lnSpc>
            </a:pPr>
            <a:r>
              <a:rPr lang="en-GB" sz="2200" dirty="0"/>
              <a:t>Alcohol Production</a:t>
            </a:r>
          </a:p>
          <a:p>
            <a:pPr lvl="1">
              <a:lnSpc>
                <a:spcPct val="90000"/>
              </a:lnSpc>
            </a:pPr>
            <a:r>
              <a:rPr lang="en-GB" sz="2000" dirty="0"/>
              <a:t>Yeast is also used in alcohol production when fermentation occurs without air</a:t>
            </a:r>
          </a:p>
          <a:p>
            <a:endParaRPr lang="en-IN"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92080" y="260648"/>
            <a:ext cx="1292225" cy="1298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28184" y="4595813"/>
            <a:ext cx="2462213" cy="2262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99974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normAutofit fontScale="90000"/>
          </a:bodyPr>
          <a:lstStyle/>
          <a:p>
            <a:r>
              <a:rPr lang="en-US" dirty="0" smtClean="0"/>
              <a:t>Yogurt making</a:t>
            </a:r>
            <a:endParaRPr lang="en-US" dirty="0"/>
          </a:p>
        </p:txBody>
      </p:sp>
      <p:sp>
        <p:nvSpPr>
          <p:cNvPr id="3" name="Content Placeholder 2"/>
          <p:cNvSpPr>
            <a:spLocks noGrp="1"/>
          </p:cNvSpPr>
          <p:nvPr>
            <p:ph idx="1"/>
          </p:nvPr>
        </p:nvSpPr>
        <p:spPr>
          <a:xfrm>
            <a:off x="304800" y="838200"/>
            <a:ext cx="8382000" cy="5715000"/>
          </a:xfrm>
        </p:spPr>
        <p:txBody>
          <a:bodyPr>
            <a:normAutofit fontScale="62500" lnSpcReduction="20000"/>
          </a:bodyPr>
          <a:lstStyle/>
          <a:p>
            <a:r>
              <a:rPr lang="en-US" dirty="0" smtClean="0"/>
              <a:t>  To set up yogurt production milk is heated, this helps kill other microorganisms that would compete with the starter </a:t>
            </a:r>
            <a:r>
              <a:rPr lang="en-US" dirty="0" smtClean="0"/>
              <a:t>culture</a:t>
            </a:r>
          </a:p>
          <a:p>
            <a:r>
              <a:rPr lang="en-US" i="1" dirty="0" smtClean="0"/>
              <a:t>Lactobacillus </a:t>
            </a:r>
            <a:r>
              <a:rPr lang="en-US" i="1" dirty="0" err="1" smtClean="0"/>
              <a:t>bulgaricus</a:t>
            </a:r>
            <a:r>
              <a:rPr lang="en-US" dirty="0" smtClean="0"/>
              <a:t> interacts with  </a:t>
            </a:r>
            <a:r>
              <a:rPr lang="en-US" i="1" dirty="0" smtClean="0"/>
              <a:t>Streptococcus </a:t>
            </a:r>
            <a:r>
              <a:rPr lang="en-US" i="1" dirty="0" err="1" smtClean="0"/>
              <a:t>thermophilus</a:t>
            </a:r>
            <a:r>
              <a:rPr lang="en-US" i="1" dirty="0" smtClean="0"/>
              <a:t> </a:t>
            </a:r>
            <a:r>
              <a:rPr lang="en-US" dirty="0" smtClean="0"/>
              <a:t>to form a symbiotic starter culture to ferment milk. By creating the starter culture it increases the production of lactic acid in the fermentation process</a:t>
            </a:r>
            <a:r>
              <a:rPr lang="en-US" dirty="0" smtClean="0"/>
              <a:t>.</a:t>
            </a:r>
          </a:p>
          <a:p>
            <a:r>
              <a:rPr lang="en-US" dirty="0" smtClean="0"/>
              <a:t> </a:t>
            </a:r>
            <a:r>
              <a:rPr lang="en-US" dirty="0" smtClean="0"/>
              <a:t>Fermentation of the milk usually happens when the milk is around 45 degrees Celsius.  </a:t>
            </a:r>
            <a:r>
              <a:rPr lang="en-US" i="1" dirty="0" smtClean="0"/>
              <a:t>Streptococcus </a:t>
            </a:r>
            <a:r>
              <a:rPr lang="en-US" i="1" dirty="0" err="1" smtClean="0"/>
              <a:t>thermophilus</a:t>
            </a:r>
            <a:r>
              <a:rPr lang="en-US" i="1" dirty="0" smtClean="0"/>
              <a:t> </a:t>
            </a:r>
            <a:r>
              <a:rPr lang="en-US" dirty="0" smtClean="0"/>
              <a:t>starts to grow first dropping the milks pH from 6.6 to 5.0, and produces carbon dioxide and lactic acid. </a:t>
            </a:r>
            <a:endParaRPr lang="en-US" dirty="0" smtClean="0"/>
          </a:p>
          <a:p>
            <a:r>
              <a:rPr lang="en-US" dirty="0" smtClean="0"/>
              <a:t>These </a:t>
            </a:r>
            <a:r>
              <a:rPr lang="en-US" dirty="0" smtClean="0"/>
              <a:t>products stimulate </a:t>
            </a:r>
            <a:r>
              <a:rPr lang="en-US" i="1" dirty="0" smtClean="0"/>
              <a:t>Lactobacillus </a:t>
            </a:r>
            <a:r>
              <a:rPr lang="en-US" i="1" dirty="0" err="1" smtClean="0"/>
              <a:t>bulgaricus</a:t>
            </a:r>
            <a:r>
              <a:rPr lang="en-US" dirty="0" smtClean="0"/>
              <a:t> to grow and further drop the pH to 4.2. </a:t>
            </a:r>
            <a:endParaRPr lang="en-US" dirty="0" smtClean="0"/>
          </a:p>
          <a:p>
            <a:r>
              <a:rPr lang="en-US" dirty="0" smtClean="0"/>
              <a:t>The </a:t>
            </a:r>
            <a:r>
              <a:rPr lang="en-US" dirty="0" smtClean="0"/>
              <a:t>sugar found in milk is lactose, when the starter culture is added to milk it breaks the lactose into glucose.  </a:t>
            </a:r>
            <a:endParaRPr lang="en-US" dirty="0" smtClean="0"/>
          </a:p>
          <a:p>
            <a:r>
              <a:rPr lang="en-US" dirty="0" smtClean="0"/>
              <a:t>After </a:t>
            </a:r>
            <a:r>
              <a:rPr lang="en-US" dirty="0" smtClean="0"/>
              <a:t>the sugar glucose is formed it then is fermented into lactic acid by the microorganisms.  </a:t>
            </a:r>
            <a:endParaRPr lang="en-US" dirty="0" smtClean="0"/>
          </a:p>
          <a:p>
            <a:r>
              <a:rPr lang="en-US" dirty="0" smtClean="0"/>
              <a:t>Acetaldehyde </a:t>
            </a:r>
            <a:r>
              <a:rPr lang="en-US" dirty="0" smtClean="0"/>
              <a:t>is also produced, this chemical compound creates the tart and sour taste of plain yogurt. </a:t>
            </a:r>
            <a:endParaRPr lang="en-US" dirty="0" smtClean="0"/>
          </a:p>
          <a:p>
            <a:r>
              <a:rPr lang="en-US" dirty="0" smtClean="0"/>
              <a:t>The </a:t>
            </a:r>
            <a:r>
              <a:rPr lang="en-US" dirty="0" smtClean="0"/>
              <a:t>lactic acid decreases the pH of the milk and causes the casein, protein found in milk, molecules to denature and stick together.  </a:t>
            </a:r>
            <a:endParaRPr lang="en-US" dirty="0" smtClean="0"/>
          </a:p>
          <a:p>
            <a:r>
              <a:rPr lang="en-US" dirty="0" smtClean="0"/>
              <a:t>The </a:t>
            </a:r>
            <a:r>
              <a:rPr lang="en-US" dirty="0" smtClean="0"/>
              <a:t>milk then curdles to produce yogurt. To enhance the flavor a wide variety of fruits are mixed in or are found at the bottom of the finished product.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04800" y="304800"/>
            <a:ext cx="6624638" cy="685800"/>
          </a:xfrm>
        </p:spPr>
        <p:txBody>
          <a:bodyPr>
            <a:normAutofit fontScale="90000"/>
          </a:bodyPr>
          <a:lstStyle/>
          <a:p>
            <a:pPr>
              <a:defRPr/>
            </a:pPr>
            <a:r>
              <a:rPr lang="en-GB"/>
              <a:t>Wine making</a:t>
            </a:r>
            <a:endParaRPr lang="en-US"/>
          </a:p>
        </p:txBody>
      </p:sp>
      <p:sp>
        <p:nvSpPr>
          <p:cNvPr id="71683" name="Text Box 3"/>
          <p:cNvSpPr txBox="1">
            <a:spLocks noChangeArrowheads="1"/>
          </p:cNvSpPr>
          <p:nvPr/>
        </p:nvSpPr>
        <p:spPr bwMode="auto">
          <a:xfrm>
            <a:off x="381000" y="1524000"/>
            <a:ext cx="8404225" cy="822325"/>
          </a:xfrm>
          <a:prstGeom prst="rect">
            <a:avLst/>
          </a:prstGeom>
          <a:noFill/>
          <a:ln w="9525">
            <a:noFill/>
            <a:miter lim="800000"/>
            <a:headEnd/>
            <a:tailEnd/>
          </a:ln>
        </p:spPr>
        <p:txBody>
          <a:bodyPr wrap="none">
            <a:spAutoFit/>
          </a:bodyPr>
          <a:lstStyle/>
          <a:p>
            <a:r>
              <a:rPr lang="en-GB" sz="2400"/>
              <a:t>Grapes are crushed and the sugar they contain is fermented </a:t>
            </a:r>
          </a:p>
          <a:p>
            <a:r>
              <a:rPr lang="en-GB" sz="2400"/>
              <a:t>by yeasts to produce alcohol and carbon dioxide.</a:t>
            </a:r>
            <a:endParaRPr lang="en-US" sz="2400"/>
          </a:p>
        </p:txBody>
      </p:sp>
      <p:sp>
        <p:nvSpPr>
          <p:cNvPr id="71684" name="Text Box 4"/>
          <p:cNvSpPr txBox="1">
            <a:spLocks noChangeArrowheads="1"/>
          </p:cNvSpPr>
          <p:nvPr/>
        </p:nvSpPr>
        <p:spPr bwMode="auto">
          <a:xfrm>
            <a:off x="381000" y="2895600"/>
            <a:ext cx="8223250" cy="1187450"/>
          </a:xfrm>
          <a:prstGeom prst="rect">
            <a:avLst/>
          </a:prstGeom>
          <a:noFill/>
          <a:ln w="9525">
            <a:noFill/>
            <a:miter lim="800000"/>
            <a:headEnd/>
            <a:tailEnd/>
          </a:ln>
        </p:spPr>
        <p:txBody>
          <a:bodyPr wrap="none">
            <a:spAutoFit/>
          </a:bodyPr>
          <a:lstStyle/>
          <a:p>
            <a:r>
              <a:rPr lang="en-GB" sz="2400"/>
              <a:t>The carbon dioxide usually escapes but if the wine is </a:t>
            </a:r>
          </a:p>
          <a:p>
            <a:r>
              <a:rPr lang="en-GB" sz="2400"/>
              <a:t>bottled before fermentation is complete, the carbon dioxide </a:t>
            </a:r>
          </a:p>
          <a:p>
            <a:r>
              <a:rPr lang="en-GB" sz="2400"/>
              <a:t>dissolves and escapes as bubble when the bottle is opened</a:t>
            </a:r>
            <a:endParaRPr lang="en-US" sz="2400"/>
          </a:p>
        </p:txBody>
      </p:sp>
      <p:sp>
        <p:nvSpPr>
          <p:cNvPr id="71685" name="Text Box 5"/>
          <p:cNvSpPr txBox="1">
            <a:spLocks noChangeArrowheads="1"/>
          </p:cNvSpPr>
          <p:nvPr/>
        </p:nvSpPr>
        <p:spPr bwMode="auto">
          <a:xfrm>
            <a:off x="381000" y="4648200"/>
            <a:ext cx="8120063" cy="457200"/>
          </a:xfrm>
          <a:prstGeom prst="rect">
            <a:avLst/>
          </a:prstGeom>
          <a:noFill/>
          <a:ln w="9525">
            <a:noFill/>
            <a:miter lim="800000"/>
            <a:headEnd/>
            <a:tailEnd/>
          </a:ln>
        </p:spPr>
        <p:txBody>
          <a:bodyPr wrap="none">
            <a:spAutoFit/>
          </a:bodyPr>
          <a:lstStyle/>
          <a:p>
            <a:r>
              <a:rPr lang="en-GB" sz="2400"/>
              <a:t>This is the case with ‘sparkling’ wines such as Champagne</a:t>
            </a:r>
            <a:endParaRPr lang="en-US" sz="2400"/>
          </a:p>
        </p:txBody>
      </p:sp>
      <p:sp>
        <p:nvSpPr>
          <p:cNvPr id="71686" name="Text Box 6"/>
          <p:cNvSpPr txBox="1">
            <a:spLocks noChangeArrowheads="1"/>
          </p:cNvSpPr>
          <p:nvPr/>
        </p:nvSpPr>
        <p:spPr bwMode="auto">
          <a:xfrm>
            <a:off x="457200" y="5562600"/>
            <a:ext cx="7997825" cy="457200"/>
          </a:xfrm>
          <a:prstGeom prst="rect">
            <a:avLst/>
          </a:prstGeom>
          <a:noFill/>
          <a:ln w="9525">
            <a:noFill/>
            <a:miter lim="800000"/>
            <a:headEnd/>
            <a:tailEnd/>
          </a:ln>
        </p:spPr>
        <p:txBody>
          <a:bodyPr wrap="none">
            <a:spAutoFit/>
          </a:bodyPr>
          <a:lstStyle/>
          <a:p>
            <a:r>
              <a:rPr lang="en-GB" sz="2400"/>
              <a:t>Different varieties of grape produce different types of wine</a:t>
            </a:r>
            <a:endParaRPr lang="en-US" sz="2400"/>
          </a:p>
        </p:txBody>
      </p:sp>
      <p:sp>
        <p:nvSpPr>
          <p:cNvPr id="41991" name="Text Box 7"/>
          <p:cNvSpPr txBox="1">
            <a:spLocks noChangeArrowheads="1"/>
          </p:cNvSpPr>
          <p:nvPr/>
        </p:nvSpPr>
        <p:spPr bwMode="auto">
          <a:xfrm>
            <a:off x="8518525" y="-34925"/>
            <a:ext cx="488950" cy="457200"/>
          </a:xfrm>
          <a:prstGeom prst="rect">
            <a:avLst/>
          </a:prstGeom>
          <a:noFill/>
          <a:ln w="9525">
            <a:noFill/>
            <a:miter lim="800000"/>
            <a:headEnd/>
            <a:tailEnd/>
          </a:ln>
        </p:spPr>
        <p:txBody>
          <a:bodyPr wrap="none">
            <a:spAutoFit/>
          </a:bodyPr>
          <a:lstStyle/>
          <a:p>
            <a:r>
              <a:rPr lang="en-GB" sz="2400"/>
              <a:t>31</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wipe(up)">
                                      <p:cBhvr>
                                        <p:cTn id="7" dur="500"/>
                                        <p:tgtEl>
                                          <p:spTgt spid="716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1684"/>
                                        </p:tgtEl>
                                        <p:attrNameLst>
                                          <p:attrName>style.visibility</p:attrName>
                                        </p:attrNameLst>
                                      </p:cBhvr>
                                      <p:to>
                                        <p:strVal val="visible"/>
                                      </p:to>
                                    </p:set>
                                    <p:animEffect transition="in" filter="wipe(up)">
                                      <p:cBhvr>
                                        <p:cTn id="12" dur="500"/>
                                        <p:tgtEl>
                                          <p:spTgt spid="716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1685"/>
                                        </p:tgtEl>
                                        <p:attrNameLst>
                                          <p:attrName>style.visibility</p:attrName>
                                        </p:attrNameLst>
                                      </p:cBhvr>
                                      <p:to>
                                        <p:strVal val="visible"/>
                                      </p:to>
                                    </p:set>
                                    <p:animEffect transition="in" filter="wipe(up)">
                                      <p:cBhvr>
                                        <p:cTn id="17" dur="500"/>
                                        <p:tgtEl>
                                          <p:spTgt spid="7168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1686"/>
                                        </p:tgtEl>
                                        <p:attrNameLst>
                                          <p:attrName>style.visibility</p:attrName>
                                        </p:attrNameLst>
                                      </p:cBhvr>
                                      <p:to>
                                        <p:strVal val="visible"/>
                                      </p:to>
                                    </p:set>
                                    <p:animEffect transition="in" filter="wipe(up)">
                                      <p:cBhvr>
                                        <p:cTn id="22" dur="500"/>
                                        <p:tgtEl>
                                          <p:spTgt spid="71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utoUpdateAnimBg="0"/>
      <p:bldP spid="71684" grpId="0" autoUpdateAnimBg="0"/>
      <p:bldP spid="71685" grpId="0" autoUpdateAnimBg="0"/>
      <p:bldP spid="7168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04800" y="304800"/>
            <a:ext cx="7467600" cy="609600"/>
          </a:xfrm>
        </p:spPr>
        <p:txBody>
          <a:bodyPr>
            <a:normAutofit fontScale="90000"/>
          </a:bodyPr>
          <a:lstStyle/>
          <a:p>
            <a:pPr>
              <a:defRPr/>
            </a:pPr>
            <a:r>
              <a:rPr lang="en-US" sz="3600"/>
              <a:t>Black grapes growing in a vineyard</a:t>
            </a:r>
          </a:p>
        </p:txBody>
      </p:sp>
      <p:pic>
        <p:nvPicPr>
          <p:cNvPr id="43011" name="Picture 3" descr="C:\My Documents\My Pictures\Grapes.bmp"/>
          <p:cNvPicPr>
            <a:picLocks noChangeAspect="1" noChangeArrowheads="1"/>
          </p:cNvPicPr>
          <p:nvPr/>
        </p:nvPicPr>
        <p:blipFill>
          <a:blip r:embed="rId2"/>
          <a:srcRect/>
          <a:stretch>
            <a:fillRect/>
          </a:stretch>
        </p:blipFill>
        <p:spPr bwMode="auto">
          <a:xfrm>
            <a:off x="914400" y="1162050"/>
            <a:ext cx="7543800" cy="5657850"/>
          </a:xfrm>
          <a:prstGeom prst="rect">
            <a:avLst/>
          </a:prstGeom>
          <a:noFill/>
          <a:ln w="9525">
            <a:noFill/>
            <a:miter lim="800000"/>
            <a:headEnd/>
            <a:tailEnd/>
          </a:ln>
        </p:spPr>
      </p:pic>
      <p:sp>
        <p:nvSpPr>
          <p:cNvPr id="43012" name="Text Box 4"/>
          <p:cNvSpPr txBox="1">
            <a:spLocks noChangeArrowheads="1"/>
          </p:cNvSpPr>
          <p:nvPr/>
        </p:nvSpPr>
        <p:spPr bwMode="auto">
          <a:xfrm>
            <a:off x="5715000" y="6069013"/>
            <a:ext cx="2482850" cy="396875"/>
          </a:xfrm>
          <a:prstGeom prst="rect">
            <a:avLst/>
          </a:prstGeom>
          <a:solidFill>
            <a:schemeClr val="bg1"/>
          </a:solidFill>
          <a:ln w="9525">
            <a:noFill/>
            <a:miter lim="800000"/>
            <a:headEnd/>
            <a:tailEnd/>
          </a:ln>
        </p:spPr>
        <p:txBody>
          <a:bodyPr wrap="none">
            <a:spAutoFit/>
          </a:bodyPr>
          <a:lstStyle/>
          <a:p>
            <a:r>
              <a:rPr lang="en-GB" sz="2000">
                <a:cs typeface="Times New Roman" pitchFamily="18" charset="0"/>
              </a:rPr>
              <a:t>© </a:t>
            </a:r>
            <a:r>
              <a:rPr lang="en-GB" sz="2000"/>
              <a:t>Ilan’s Wine Making</a:t>
            </a:r>
            <a:endParaRPr lang="en-US" sz="2000"/>
          </a:p>
        </p:txBody>
      </p:sp>
      <p:sp>
        <p:nvSpPr>
          <p:cNvPr id="43013" name="Text Box 5"/>
          <p:cNvSpPr txBox="1">
            <a:spLocks noChangeArrowheads="1"/>
          </p:cNvSpPr>
          <p:nvPr/>
        </p:nvSpPr>
        <p:spPr bwMode="auto">
          <a:xfrm>
            <a:off x="8442325" y="-34925"/>
            <a:ext cx="488950" cy="457200"/>
          </a:xfrm>
          <a:prstGeom prst="rect">
            <a:avLst/>
          </a:prstGeom>
          <a:noFill/>
          <a:ln w="9525">
            <a:noFill/>
            <a:miter lim="800000"/>
            <a:headEnd/>
            <a:tailEnd/>
          </a:ln>
        </p:spPr>
        <p:txBody>
          <a:bodyPr wrap="none">
            <a:spAutoFit/>
          </a:bodyPr>
          <a:lstStyle/>
          <a:p>
            <a:r>
              <a:rPr lang="en-GB" sz="2400"/>
              <a:t>32</a:t>
            </a:r>
            <a:endParaRPr 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04800" y="304800"/>
            <a:ext cx="2590800" cy="533400"/>
          </a:xfrm>
        </p:spPr>
        <p:txBody>
          <a:bodyPr>
            <a:normAutofit fontScale="90000"/>
          </a:bodyPr>
          <a:lstStyle/>
          <a:p>
            <a:pPr>
              <a:defRPr/>
            </a:pPr>
            <a:r>
              <a:rPr lang="en-GB"/>
              <a:t>Brewing</a:t>
            </a:r>
            <a:endParaRPr lang="en-US"/>
          </a:p>
        </p:txBody>
      </p:sp>
      <p:sp>
        <p:nvSpPr>
          <p:cNvPr id="76803" name="Rectangle 3"/>
          <p:cNvSpPr>
            <a:spLocks noChangeArrowheads="1"/>
          </p:cNvSpPr>
          <p:nvPr/>
        </p:nvSpPr>
        <p:spPr bwMode="auto">
          <a:xfrm>
            <a:off x="457200" y="1295400"/>
            <a:ext cx="7848600" cy="822325"/>
          </a:xfrm>
          <a:prstGeom prst="rect">
            <a:avLst/>
          </a:prstGeom>
          <a:noFill/>
          <a:ln w="9525">
            <a:noFill/>
            <a:miter lim="800000"/>
            <a:headEnd/>
            <a:tailEnd/>
          </a:ln>
        </p:spPr>
        <p:txBody>
          <a:bodyPr>
            <a:spAutoFit/>
          </a:bodyPr>
          <a:lstStyle/>
          <a:p>
            <a:pPr>
              <a:spcBef>
                <a:spcPct val="50000"/>
              </a:spcBef>
            </a:pPr>
            <a:r>
              <a:rPr lang="en-GB" sz="2400"/>
              <a:t>In brewing beer, a sugary product (malt)  is dissolved out of germinating barley</a:t>
            </a:r>
            <a:endParaRPr lang="en-US" sz="2400"/>
          </a:p>
        </p:txBody>
      </p:sp>
      <p:sp>
        <p:nvSpPr>
          <p:cNvPr id="76805" name="Rectangle 5"/>
          <p:cNvSpPr>
            <a:spLocks noChangeArrowheads="1"/>
          </p:cNvSpPr>
          <p:nvPr/>
        </p:nvSpPr>
        <p:spPr bwMode="auto">
          <a:xfrm>
            <a:off x="457200" y="2562225"/>
            <a:ext cx="8153400" cy="822325"/>
          </a:xfrm>
          <a:prstGeom prst="rect">
            <a:avLst/>
          </a:prstGeom>
          <a:noFill/>
          <a:ln w="9525">
            <a:noFill/>
            <a:miter lim="800000"/>
            <a:headEnd/>
            <a:tailEnd/>
          </a:ln>
        </p:spPr>
        <p:txBody>
          <a:bodyPr>
            <a:spAutoFit/>
          </a:bodyPr>
          <a:lstStyle/>
          <a:p>
            <a:pPr>
              <a:spcBef>
                <a:spcPct val="50000"/>
              </a:spcBef>
            </a:pPr>
            <a:r>
              <a:rPr lang="en-GB" sz="2400"/>
              <a:t>Yeast is added to this solution and fermentation begins, producing alcohol and carbon dioxide</a:t>
            </a:r>
            <a:endParaRPr lang="en-US" sz="2400"/>
          </a:p>
        </p:txBody>
      </p:sp>
      <p:sp>
        <p:nvSpPr>
          <p:cNvPr id="76806" name="Rectangle 6"/>
          <p:cNvSpPr>
            <a:spLocks noChangeArrowheads="1"/>
          </p:cNvSpPr>
          <p:nvPr/>
        </p:nvSpPr>
        <p:spPr bwMode="auto">
          <a:xfrm>
            <a:off x="533400" y="3886200"/>
            <a:ext cx="7772400" cy="822325"/>
          </a:xfrm>
          <a:prstGeom prst="rect">
            <a:avLst/>
          </a:prstGeom>
          <a:noFill/>
          <a:ln w="9525">
            <a:noFill/>
            <a:miter lim="800000"/>
            <a:headEnd/>
            <a:tailEnd/>
          </a:ln>
        </p:spPr>
        <p:txBody>
          <a:bodyPr>
            <a:spAutoFit/>
          </a:bodyPr>
          <a:lstStyle/>
          <a:p>
            <a:pPr>
              <a:spcBef>
                <a:spcPct val="50000"/>
              </a:spcBef>
            </a:pPr>
            <a:r>
              <a:rPr lang="en-GB" sz="2400"/>
              <a:t>Some of the carbon dioxide escapes but the rest dissolves in the beer when it is bottled or put into casks</a:t>
            </a:r>
            <a:endParaRPr lang="en-US" sz="2400"/>
          </a:p>
        </p:txBody>
      </p:sp>
      <p:sp>
        <p:nvSpPr>
          <p:cNvPr id="76807" name="Rectangle 7"/>
          <p:cNvSpPr>
            <a:spLocks noChangeArrowheads="1"/>
          </p:cNvSpPr>
          <p:nvPr/>
        </p:nvSpPr>
        <p:spPr bwMode="auto">
          <a:xfrm>
            <a:off x="457200" y="5334000"/>
            <a:ext cx="7391400" cy="822325"/>
          </a:xfrm>
          <a:prstGeom prst="rect">
            <a:avLst/>
          </a:prstGeom>
          <a:noFill/>
          <a:ln w="9525">
            <a:noFill/>
            <a:miter lim="800000"/>
            <a:headEnd/>
            <a:tailEnd/>
          </a:ln>
        </p:spPr>
        <p:txBody>
          <a:bodyPr>
            <a:spAutoFit/>
          </a:bodyPr>
          <a:lstStyle/>
          <a:p>
            <a:pPr>
              <a:spcBef>
                <a:spcPct val="50000"/>
              </a:spcBef>
            </a:pPr>
            <a:r>
              <a:rPr lang="en-GB" sz="2400"/>
              <a:t>When the bottles or casks are opened, the dissolved CO</a:t>
            </a:r>
            <a:r>
              <a:rPr lang="en-GB" sz="2400" baseline="-25000"/>
              <a:t>2 </a:t>
            </a:r>
            <a:r>
              <a:rPr lang="en-GB" sz="2400"/>
              <a:t>escapes as bubbles</a:t>
            </a:r>
            <a:endParaRPr lang="en-US" sz="2400"/>
          </a:p>
        </p:txBody>
      </p:sp>
      <p:sp>
        <p:nvSpPr>
          <p:cNvPr id="44039" name="Text Box 8"/>
          <p:cNvSpPr txBox="1">
            <a:spLocks noChangeArrowheads="1"/>
          </p:cNvSpPr>
          <p:nvPr/>
        </p:nvSpPr>
        <p:spPr bwMode="auto">
          <a:xfrm>
            <a:off x="8305800" y="0"/>
            <a:ext cx="488950" cy="457200"/>
          </a:xfrm>
          <a:prstGeom prst="rect">
            <a:avLst/>
          </a:prstGeom>
          <a:noFill/>
          <a:ln w="9525">
            <a:noFill/>
            <a:miter lim="800000"/>
            <a:headEnd/>
            <a:tailEnd/>
          </a:ln>
        </p:spPr>
        <p:txBody>
          <a:bodyPr wrap="none">
            <a:spAutoFit/>
          </a:bodyPr>
          <a:lstStyle/>
          <a:p>
            <a:r>
              <a:rPr lang="en-GB" sz="2400"/>
              <a:t>33</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wipe(up)">
                                      <p:cBhvr>
                                        <p:cTn id="7" dur="500"/>
                                        <p:tgtEl>
                                          <p:spTgt spid="768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6805"/>
                                        </p:tgtEl>
                                        <p:attrNameLst>
                                          <p:attrName>style.visibility</p:attrName>
                                        </p:attrNameLst>
                                      </p:cBhvr>
                                      <p:to>
                                        <p:strVal val="visible"/>
                                      </p:to>
                                    </p:set>
                                    <p:animEffect transition="in" filter="wipe(up)">
                                      <p:cBhvr>
                                        <p:cTn id="12" dur="500"/>
                                        <p:tgtEl>
                                          <p:spTgt spid="7680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6806"/>
                                        </p:tgtEl>
                                        <p:attrNameLst>
                                          <p:attrName>style.visibility</p:attrName>
                                        </p:attrNameLst>
                                      </p:cBhvr>
                                      <p:to>
                                        <p:strVal val="visible"/>
                                      </p:to>
                                    </p:set>
                                    <p:animEffect transition="in" filter="wipe(up)">
                                      <p:cBhvr>
                                        <p:cTn id="17" dur="500"/>
                                        <p:tgtEl>
                                          <p:spTgt spid="7680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6807"/>
                                        </p:tgtEl>
                                        <p:attrNameLst>
                                          <p:attrName>style.visibility</p:attrName>
                                        </p:attrNameLst>
                                      </p:cBhvr>
                                      <p:to>
                                        <p:strVal val="visible"/>
                                      </p:to>
                                    </p:set>
                                    <p:animEffect transition="in" filter="wipe(up)">
                                      <p:cBhvr>
                                        <p:cTn id="22" dur="500"/>
                                        <p:tgtEl>
                                          <p:spTgt spid="76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P spid="76805" grpId="0" autoUpdateAnimBg="0"/>
      <p:bldP spid="76806" grpId="0" autoUpdateAnimBg="0"/>
      <p:bldP spid="7680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8143875" cy="762000"/>
          </a:xfrm>
        </p:spPr>
        <p:txBody>
          <a:bodyPr/>
          <a:lstStyle/>
          <a:p>
            <a:pPr>
              <a:defRPr/>
            </a:pPr>
            <a:r>
              <a:rPr lang="en-GB" dirty="0"/>
              <a:t>Beer fermenting</a:t>
            </a:r>
            <a:endParaRPr lang="en-US" dirty="0"/>
          </a:p>
        </p:txBody>
      </p:sp>
      <p:pic>
        <p:nvPicPr>
          <p:cNvPr id="45059" name="Picture 3" descr="C:\My Documents\My Pictures\Brewing.jpg"/>
          <p:cNvPicPr>
            <a:picLocks noChangeAspect="1" noChangeArrowheads="1"/>
          </p:cNvPicPr>
          <p:nvPr/>
        </p:nvPicPr>
        <p:blipFill>
          <a:blip r:embed="rId3"/>
          <a:srcRect/>
          <a:stretch>
            <a:fillRect/>
          </a:stretch>
        </p:blipFill>
        <p:spPr bwMode="auto">
          <a:xfrm>
            <a:off x="1143000" y="762000"/>
            <a:ext cx="6629400" cy="5668963"/>
          </a:xfrm>
          <a:prstGeom prst="rect">
            <a:avLst/>
          </a:prstGeom>
          <a:noFill/>
          <a:ln w="9525">
            <a:noFill/>
            <a:miter lim="800000"/>
            <a:headEnd/>
            <a:tailEnd/>
          </a:ln>
        </p:spPr>
      </p:pic>
      <p:sp>
        <p:nvSpPr>
          <p:cNvPr id="45060" name="Text Box 4"/>
          <p:cNvSpPr txBox="1">
            <a:spLocks noChangeArrowheads="1"/>
          </p:cNvSpPr>
          <p:nvPr/>
        </p:nvSpPr>
        <p:spPr bwMode="auto">
          <a:xfrm>
            <a:off x="4800600" y="6461125"/>
            <a:ext cx="3022600" cy="396875"/>
          </a:xfrm>
          <a:prstGeom prst="rect">
            <a:avLst/>
          </a:prstGeom>
          <a:solidFill>
            <a:schemeClr val="bg1"/>
          </a:solidFill>
          <a:ln w="9525">
            <a:noFill/>
            <a:miter lim="800000"/>
            <a:headEnd/>
            <a:tailEnd/>
          </a:ln>
        </p:spPr>
        <p:txBody>
          <a:bodyPr wrap="none">
            <a:spAutoFit/>
          </a:bodyPr>
          <a:lstStyle/>
          <a:p>
            <a:r>
              <a:rPr lang="en-GB" sz="2000">
                <a:cs typeface="Times New Roman" pitchFamily="18" charset="0"/>
              </a:rPr>
              <a:t>©</a:t>
            </a:r>
            <a:r>
              <a:rPr lang="en-GB" sz="2000"/>
              <a:t>Stuart Boreham/CEPHAS</a:t>
            </a:r>
            <a:endParaRPr lang="en-US" sz="2000"/>
          </a:p>
        </p:txBody>
      </p:sp>
      <p:sp>
        <p:nvSpPr>
          <p:cNvPr id="45061" name="Text Box 5"/>
          <p:cNvSpPr txBox="1">
            <a:spLocks noChangeArrowheads="1"/>
          </p:cNvSpPr>
          <p:nvPr/>
        </p:nvSpPr>
        <p:spPr bwMode="auto">
          <a:xfrm>
            <a:off x="8442325" y="-34925"/>
            <a:ext cx="488950" cy="457200"/>
          </a:xfrm>
          <a:prstGeom prst="rect">
            <a:avLst/>
          </a:prstGeom>
          <a:noFill/>
          <a:ln w="9525">
            <a:noFill/>
            <a:miter lim="800000"/>
            <a:headEnd/>
            <a:tailEnd/>
          </a:ln>
        </p:spPr>
        <p:txBody>
          <a:bodyPr wrap="none">
            <a:spAutoFit/>
          </a:bodyPr>
          <a:lstStyle/>
          <a:p>
            <a:r>
              <a:rPr lang="en-GB" sz="2400"/>
              <a:t>34</a:t>
            </a:r>
            <a:endParaRPr lang="en-US"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04800" y="304800"/>
            <a:ext cx="2057400" cy="533400"/>
          </a:xfrm>
        </p:spPr>
        <p:txBody>
          <a:bodyPr>
            <a:normAutofit fontScale="90000"/>
          </a:bodyPr>
          <a:lstStyle/>
          <a:p>
            <a:pPr>
              <a:defRPr/>
            </a:pPr>
            <a:r>
              <a:rPr lang="en-GB"/>
              <a:t>Baking</a:t>
            </a:r>
            <a:endParaRPr lang="en-US"/>
          </a:p>
        </p:txBody>
      </p:sp>
      <p:sp>
        <p:nvSpPr>
          <p:cNvPr id="78851" name="Text Box 3"/>
          <p:cNvSpPr txBox="1">
            <a:spLocks noChangeArrowheads="1"/>
          </p:cNvSpPr>
          <p:nvPr/>
        </p:nvSpPr>
        <p:spPr bwMode="auto">
          <a:xfrm>
            <a:off x="517525" y="1335088"/>
            <a:ext cx="7758113" cy="822325"/>
          </a:xfrm>
          <a:prstGeom prst="rect">
            <a:avLst/>
          </a:prstGeom>
          <a:noFill/>
          <a:ln w="9525">
            <a:noFill/>
            <a:miter lim="800000"/>
            <a:headEnd/>
            <a:tailEnd/>
          </a:ln>
        </p:spPr>
        <p:txBody>
          <a:bodyPr wrap="none">
            <a:spAutoFit/>
          </a:bodyPr>
          <a:lstStyle/>
          <a:p>
            <a:r>
              <a:rPr lang="en-GB" sz="2400"/>
              <a:t>In baking, yeast is added to a mixture of flour and water,</a:t>
            </a:r>
          </a:p>
          <a:p>
            <a:r>
              <a:rPr lang="en-GB" sz="2400"/>
              <a:t> made into the form of a dough</a:t>
            </a:r>
            <a:endParaRPr lang="en-US" sz="2400"/>
          </a:p>
        </p:txBody>
      </p:sp>
      <p:sp>
        <p:nvSpPr>
          <p:cNvPr id="78852" name="Text Box 4"/>
          <p:cNvSpPr txBox="1">
            <a:spLocks noChangeArrowheads="1"/>
          </p:cNvSpPr>
          <p:nvPr/>
        </p:nvSpPr>
        <p:spPr bwMode="auto">
          <a:xfrm>
            <a:off x="457200" y="2590800"/>
            <a:ext cx="8131175" cy="822325"/>
          </a:xfrm>
          <a:prstGeom prst="rect">
            <a:avLst/>
          </a:prstGeom>
          <a:noFill/>
          <a:ln w="9525">
            <a:noFill/>
            <a:miter lim="800000"/>
            <a:headEnd/>
            <a:tailEnd/>
          </a:ln>
        </p:spPr>
        <p:txBody>
          <a:bodyPr wrap="none">
            <a:spAutoFit/>
          </a:bodyPr>
          <a:lstStyle/>
          <a:p>
            <a:r>
              <a:rPr lang="en-GB" sz="2400"/>
              <a:t>The yeast first changes the flour starch into sugar and then</a:t>
            </a:r>
          </a:p>
          <a:p>
            <a:r>
              <a:rPr lang="en-GB" sz="2400"/>
              <a:t>ferments the sugar into alcohol and CO</a:t>
            </a:r>
            <a:r>
              <a:rPr lang="en-GB" sz="2400" baseline="-25000"/>
              <a:t>2</a:t>
            </a:r>
            <a:endParaRPr lang="en-US" sz="2400" baseline="-25000"/>
          </a:p>
        </p:txBody>
      </p:sp>
      <p:sp>
        <p:nvSpPr>
          <p:cNvPr id="78853" name="Text Box 5"/>
          <p:cNvSpPr txBox="1">
            <a:spLocks noChangeArrowheads="1"/>
          </p:cNvSpPr>
          <p:nvPr/>
        </p:nvSpPr>
        <p:spPr bwMode="auto">
          <a:xfrm>
            <a:off x="381000" y="3962400"/>
            <a:ext cx="7466013" cy="822325"/>
          </a:xfrm>
          <a:prstGeom prst="rect">
            <a:avLst/>
          </a:prstGeom>
          <a:noFill/>
          <a:ln w="9525">
            <a:noFill/>
            <a:miter lim="800000"/>
            <a:headEnd/>
            <a:tailEnd/>
          </a:ln>
        </p:spPr>
        <p:txBody>
          <a:bodyPr wrap="none">
            <a:spAutoFit/>
          </a:bodyPr>
          <a:lstStyle/>
          <a:p>
            <a:r>
              <a:rPr lang="en-GB" sz="2400"/>
              <a:t>The CO</a:t>
            </a:r>
            <a:r>
              <a:rPr lang="en-GB" sz="2400" baseline="-25000"/>
              <a:t>2</a:t>
            </a:r>
            <a:r>
              <a:rPr lang="en-GB" sz="2400"/>
              <a:t> forms bubbles in the dough which cause it to</a:t>
            </a:r>
          </a:p>
          <a:p>
            <a:r>
              <a:rPr lang="en-GB" sz="2400"/>
              <a:t> expand (‘rise’)</a:t>
            </a:r>
            <a:endParaRPr lang="en-US" sz="2400"/>
          </a:p>
        </p:txBody>
      </p:sp>
      <p:sp>
        <p:nvSpPr>
          <p:cNvPr id="78854" name="Text Box 6"/>
          <p:cNvSpPr txBox="1">
            <a:spLocks noChangeArrowheads="1"/>
          </p:cNvSpPr>
          <p:nvPr/>
        </p:nvSpPr>
        <p:spPr bwMode="auto">
          <a:xfrm>
            <a:off x="381000" y="5181600"/>
            <a:ext cx="7900988" cy="1187450"/>
          </a:xfrm>
          <a:prstGeom prst="rect">
            <a:avLst/>
          </a:prstGeom>
          <a:noFill/>
          <a:ln w="9525">
            <a:noFill/>
            <a:miter lim="800000"/>
            <a:headEnd/>
            <a:tailEnd/>
          </a:ln>
        </p:spPr>
        <p:txBody>
          <a:bodyPr wrap="none">
            <a:spAutoFit/>
          </a:bodyPr>
          <a:lstStyle/>
          <a:p>
            <a:r>
              <a:rPr lang="en-GB" sz="2400"/>
              <a:t>When the dough is baked, the heat evaporates the </a:t>
            </a:r>
          </a:p>
          <a:p>
            <a:r>
              <a:rPr lang="en-GB" sz="2400"/>
              <a:t>alcohol but makes the trapped bubbles expand giving the</a:t>
            </a:r>
          </a:p>
          <a:p>
            <a:r>
              <a:rPr lang="en-GB" sz="2400"/>
              <a:t> bread a ‘light’ texture</a:t>
            </a:r>
            <a:endParaRPr lang="en-US" sz="2400"/>
          </a:p>
        </p:txBody>
      </p:sp>
      <p:sp>
        <p:nvSpPr>
          <p:cNvPr id="46087" name="Text Box 7"/>
          <p:cNvSpPr txBox="1">
            <a:spLocks noChangeArrowheads="1"/>
          </p:cNvSpPr>
          <p:nvPr/>
        </p:nvSpPr>
        <p:spPr bwMode="auto">
          <a:xfrm>
            <a:off x="8594725" y="41275"/>
            <a:ext cx="488950" cy="457200"/>
          </a:xfrm>
          <a:prstGeom prst="rect">
            <a:avLst/>
          </a:prstGeom>
          <a:noFill/>
          <a:ln w="9525">
            <a:noFill/>
            <a:miter lim="800000"/>
            <a:headEnd/>
            <a:tailEnd/>
          </a:ln>
        </p:spPr>
        <p:txBody>
          <a:bodyPr wrap="none">
            <a:spAutoFit/>
          </a:bodyPr>
          <a:lstStyle/>
          <a:p>
            <a:r>
              <a:rPr lang="en-GB" sz="2400"/>
              <a:t>35</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8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8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8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utoUpdateAnimBg="0"/>
      <p:bldP spid="78852" grpId="0" autoUpdateAnimBg="0"/>
      <p:bldP spid="78853" grpId="0" autoUpdateAnimBg="0"/>
      <p:bldP spid="7885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7358063" cy="609600"/>
          </a:xfrm>
        </p:spPr>
        <p:txBody>
          <a:bodyPr>
            <a:normAutofit fontScale="90000"/>
          </a:bodyPr>
          <a:lstStyle/>
          <a:p>
            <a:pPr>
              <a:defRPr/>
            </a:pPr>
            <a:r>
              <a:rPr lang="en-GB" dirty="0"/>
              <a:t>Dough rising</a:t>
            </a:r>
            <a:endParaRPr lang="en-US" dirty="0"/>
          </a:p>
        </p:txBody>
      </p:sp>
      <p:sp>
        <p:nvSpPr>
          <p:cNvPr id="47107" name="Text Box 8"/>
          <p:cNvSpPr txBox="1">
            <a:spLocks noChangeArrowheads="1"/>
          </p:cNvSpPr>
          <p:nvPr/>
        </p:nvSpPr>
        <p:spPr bwMode="auto">
          <a:xfrm>
            <a:off x="8670925" y="-34925"/>
            <a:ext cx="488950" cy="457200"/>
          </a:xfrm>
          <a:prstGeom prst="rect">
            <a:avLst/>
          </a:prstGeom>
          <a:noFill/>
          <a:ln w="9525">
            <a:noFill/>
            <a:miter lim="800000"/>
            <a:headEnd/>
            <a:tailEnd/>
          </a:ln>
        </p:spPr>
        <p:txBody>
          <a:bodyPr wrap="none">
            <a:spAutoFit/>
          </a:bodyPr>
          <a:lstStyle/>
          <a:p>
            <a:r>
              <a:rPr lang="en-GB" sz="2400"/>
              <a:t>36</a:t>
            </a:r>
            <a:endParaRPr lang="en-US" sz="2400"/>
          </a:p>
        </p:txBody>
      </p:sp>
      <p:pic>
        <p:nvPicPr>
          <p:cNvPr id="79885" name="Picture 13" descr="C:\My Documents\My Pictures\Dough in tin.jpg"/>
          <p:cNvPicPr>
            <a:picLocks noChangeAspect="1" noChangeArrowheads="1"/>
          </p:cNvPicPr>
          <p:nvPr/>
        </p:nvPicPr>
        <p:blipFill>
          <a:blip r:embed="rId2"/>
          <a:srcRect/>
          <a:stretch>
            <a:fillRect/>
          </a:stretch>
        </p:blipFill>
        <p:spPr bwMode="auto">
          <a:xfrm>
            <a:off x="3276600" y="571500"/>
            <a:ext cx="5562600" cy="2684463"/>
          </a:xfrm>
          <a:prstGeom prst="rect">
            <a:avLst/>
          </a:prstGeom>
          <a:noFill/>
          <a:ln w="9525">
            <a:noFill/>
            <a:miter lim="800000"/>
            <a:headEnd/>
            <a:tailEnd/>
          </a:ln>
        </p:spPr>
      </p:pic>
      <p:sp>
        <p:nvSpPr>
          <p:cNvPr id="79888" name="Text Box 16"/>
          <p:cNvSpPr txBox="1">
            <a:spLocks noChangeArrowheads="1"/>
          </p:cNvSpPr>
          <p:nvPr/>
        </p:nvSpPr>
        <p:spPr bwMode="auto">
          <a:xfrm>
            <a:off x="0" y="1319213"/>
            <a:ext cx="2725738" cy="822325"/>
          </a:xfrm>
          <a:prstGeom prst="rect">
            <a:avLst/>
          </a:prstGeom>
          <a:noFill/>
          <a:ln w="9525">
            <a:noFill/>
            <a:miter lim="800000"/>
            <a:headEnd/>
            <a:tailEnd/>
          </a:ln>
        </p:spPr>
        <p:txBody>
          <a:bodyPr wrap="none">
            <a:spAutoFit/>
          </a:bodyPr>
          <a:lstStyle/>
          <a:p>
            <a:r>
              <a:rPr lang="en-US" sz="2400"/>
              <a:t>The yeast is mixed</a:t>
            </a:r>
          </a:p>
          <a:p>
            <a:r>
              <a:rPr lang="en-US" sz="2400"/>
              <a:t>with the dough</a:t>
            </a:r>
          </a:p>
        </p:txBody>
      </p:sp>
      <p:sp>
        <p:nvSpPr>
          <p:cNvPr id="79889" name="Text Box 17"/>
          <p:cNvSpPr txBox="1">
            <a:spLocks noChangeArrowheads="1"/>
          </p:cNvSpPr>
          <p:nvPr/>
        </p:nvSpPr>
        <p:spPr bwMode="auto">
          <a:xfrm>
            <a:off x="0" y="3962400"/>
            <a:ext cx="3200400" cy="1917700"/>
          </a:xfrm>
          <a:prstGeom prst="rect">
            <a:avLst/>
          </a:prstGeom>
          <a:noFill/>
          <a:ln w="9525">
            <a:noFill/>
            <a:miter lim="800000"/>
            <a:headEnd/>
            <a:tailEnd/>
          </a:ln>
        </p:spPr>
        <p:txBody>
          <a:bodyPr>
            <a:spAutoFit/>
          </a:bodyPr>
          <a:lstStyle/>
          <a:p>
            <a:r>
              <a:rPr lang="en-GB" sz="2400"/>
              <a:t>After 1 hour in a warm</a:t>
            </a:r>
          </a:p>
          <a:p>
            <a:r>
              <a:rPr lang="en-GB" sz="2400"/>
              <a:t>place the dough has risen as a result of the carbon dioxide</a:t>
            </a:r>
          </a:p>
          <a:p>
            <a:r>
              <a:rPr lang="en-GB" sz="2400"/>
              <a:t>produced by the yeast</a:t>
            </a:r>
            <a:endParaRPr lang="en-US" sz="2400"/>
          </a:p>
        </p:txBody>
      </p:sp>
      <p:pic>
        <p:nvPicPr>
          <p:cNvPr id="79890" name="Picture 18" descr="C:\My Documents\My Pictures\Dough rising 2.jpg"/>
          <p:cNvPicPr>
            <a:picLocks noChangeAspect="1" noChangeArrowheads="1"/>
          </p:cNvPicPr>
          <p:nvPr/>
        </p:nvPicPr>
        <p:blipFill>
          <a:blip r:embed="rId3"/>
          <a:srcRect/>
          <a:stretch>
            <a:fillRect/>
          </a:stretch>
        </p:blipFill>
        <p:spPr bwMode="auto">
          <a:xfrm>
            <a:off x="3352800" y="3429000"/>
            <a:ext cx="5486400" cy="3136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9885"/>
                                        </p:tgtEl>
                                        <p:attrNameLst>
                                          <p:attrName>style.visibility</p:attrName>
                                        </p:attrNameLst>
                                      </p:cBhvr>
                                      <p:to>
                                        <p:strVal val="visible"/>
                                      </p:to>
                                    </p:set>
                                    <p:animEffect transition="in" filter="wipe(up)">
                                      <p:cBhvr>
                                        <p:cTn id="7" dur="500"/>
                                        <p:tgtEl>
                                          <p:spTgt spid="7988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9888"/>
                                        </p:tgtEl>
                                        <p:attrNameLst>
                                          <p:attrName>style.visibility</p:attrName>
                                        </p:attrNameLst>
                                      </p:cBhvr>
                                      <p:to>
                                        <p:strVal val="visible"/>
                                      </p:to>
                                    </p:set>
                                    <p:animEffect transition="in" filter="wipe(up)">
                                      <p:cBhvr>
                                        <p:cTn id="11" dur="500"/>
                                        <p:tgtEl>
                                          <p:spTgt spid="798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9890"/>
                                        </p:tgtEl>
                                        <p:attrNameLst>
                                          <p:attrName>style.visibility</p:attrName>
                                        </p:attrNameLst>
                                      </p:cBhvr>
                                      <p:to>
                                        <p:strVal val="visible"/>
                                      </p:to>
                                    </p:set>
                                    <p:animEffect transition="in" filter="wipe(up)">
                                      <p:cBhvr>
                                        <p:cTn id="16" dur="500"/>
                                        <p:tgtEl>
                                          <p:spTgt spid="79890"/>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9889"/>
                                        </p:tgtEl>
                                        <p:attrNameLst>
                                          <p:attrName>style.visibility</p:attrName>
                                        </p:attrNameLst>
                                      </p:cBhvr>
                                      <p:to>
                                        <p:strVal val="visible"/>
                                      </p:to>
                                    </p:set>
                                    <p:animEffect transition="in" filter="wipe(up)">
                                      <p:cBhvr>
                                        <p:cTn id="20" dur="500"/>
                                        <p:tgtEl>
                                          <p:spTgt spid="79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8" grpId="0" autoUpdateAnimBg="0"/>
      <p:bldP spid="7988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026" descr="C:\My Documents\My Pictures\Bread slice.jpg"/>
          <p:cNvPicPr>
            <a:picLocks noChangeAspect="1" noChangeArrowheads="1"/>
          </p:cNvPicPr>
          <p:nvPr/>
        </p:nvPicPr>
        <p:blipFill>
          <a:blip r:embed="rId2">
            <a:lum bright="14000"/>
          </a:blip>
          <a:srcRect/>
          <a:stretch>
            <a:fillRect/>
          </a:stretch>
        </p:blipFill>
        <p:spPr bwMode="auto">
          <a:xfrm>
            <a:off x="0" y="990600"/>
            <a:ext cx="6223000" cy="4759325"/>
          </a:xfrm>
          <a:prstGeom prst="rect">
            <a:avLst/>
          </a:prstGeom>
          <a:noFill/>
          <a:ln w="9525">
            <a:noFill/>
            <a:miter lim="800000"/>
            <a:headEnd/>
            <a:tailEnd/>
          </a:ln>
        </p:spPr>
      </p:pic>
      <p:sp>
        <p:nvSpPr>
          <p:cNvPr id="91139" name="Text Box 1027"/>
          <p:cNvSpPr txBox="1">
            <a:spLocks noChangeArrowheads="1"/>
          </p:cNvSpPr>
          <p:nvPr/>
        </p:nvSpPr>
        <p:spPr bwMode="auto">
          <a:xfrm>
            <a:off x="6399213" y="2286000"/>
            <a:ext cx="2744787" cy="2647950"/>
          </a:xfrm>
          <a:prstGeom prst="rect">
            <a:avLst/>
          </a:prstGeom>
          <a:noFill/>
          <a:ln w="9525">
            <a:noFill/>
            <a:miter lim="800000"/>
            <a:headEnd/>
            <a:tailEnd/>
          </a:ln>
        </p:spPr>
        <p:txBody>
          <a:bodyPr>
            <a:spAutoFit/>
          </a:bodyPr>
          <a:lstStyle/>
          <a:p>
            <a:r>
              <a:rPr lang="en-US" sz="2400"/>
              <a:t>The ‘holes’ in the </a:t>
            </a:r>
          </a:p>
          <a:p>
            <a:r>
              <a:rPr lang="en-US" sz="2400"/>
              <a:t>bread are made by</a:t>
            </a:r>
          </a:p>
          <a:p>
            <a:r>
              <a:rPr lang="en-US" sz="2400"/>
              <a:t>the carbon dioxide</a:t>
            </a:r>
          </a:p>
          <a:p>
            <a:r>
              <a:rPr lang="en-US" sz="2400"/>
              <a:t>bubbles.</a:t>
            </a:r>
          </a:p>
          <a:p>
            <a:r>
              <a:rPr lang="en-US" sz="2400"/>
              <a:t>This gives the bread a ‘light’ texture</a:t>
            </a:r>
          </a:p>
        </p:txBody>
      </p:sp>
      <p:sp>
        <p:nvSpPr>
          <p:cNvPr id="91140" name="Line 1028"/>
          <p:cNvSpPr>
            <a:spLocks noChangeShapeType="1"/>
          </p:cNvSpPr>
          <p:nvPr/>
        </p:nvSpPr>
        <p:spPr bwMode="auto">
          <a:xfrm flipV="1">
            <a:off x="4343400" y="2590800"/>
            <a:ext cx="2057400" cy="1143000"/>
          </a:xfrm>
          <a:prstGeom prst="line">
            <a:avLst/>
          </a:prstGeom>
          <a:noFill/>
          <a:ln w="28575">
            <a:solidFill>
              <a:schemeClr val="tx1"/>
            </a:solidFill>
            <a:round/>
            <a:headEnd/>
            <a:tailEnd/>
          </a:ln>
        </p:spPr>
        <p:txBody>
          <a:bodyPr/>
          <a:lstStyle/>
          <a:p>
            <a:endParaRPr lang="en-IN"/>
          </a:p>
        </p:txBody>
      </p:sp>
      <p:sp>
        <p:nvSpPr>
          <p:cNvPr id="91141" name="Line 1029"/>
          <p:cNvSpPr>
            <a:spLocks noChangeShapeType="1"/>
          </p:cNvSpPr>
          <p:nvPr/>
        </p:nvSpPr>
        <p:spPr bwMode="auto">
          <a:xfrm flipV="1">
            <a:off x="4038600" y="2667000"/>
            <a:ext cx="2362200" cy="1828800"/>
          </a:xfrm>
          <a:prstGeom prst="line">
            <a:avLst/>
          </a:prstGeom>
          <a:noFill/>
          <a:ln w="28575">
            <a:solidFill>
              <a:schemeClr val="tx1"/>
            </a:solidFill>
            <a:round/>
            <a:headEnd/>
            <a:tailEnd/>
          </a:ln>
        </p:spPr>
        <p:txBody>
          <a:bodyPr/>
          <a:lstStyle/>
          <a:p>
            <a:endParaRPr lang="en-IN"/>
          </a:p>
        </p:txBody>
      </p:sp>
      <p:sp>
        <p:nvSpPr>
          <p:cNvPr id="48134" name="Text Box 1030"/>
          <p:cNvSpPr txBox="1">
            <a:spLocks noChangeArrowheads="1"/>
          </p:cNvSpPr>
          <p:nvPr/>
        </p:nvSpPr>
        <p:spPr bwMode="auto">
          <a:xfrm>
            <a:off x="8594725" y="-34925"/>
            <a:ext cx="488950" cy="457200"/>
          </a:xfrm>
          <a:prstGeom prst="rect">
            <a:avLst/>
          </a:prstGeom>
          <a:noFill/>
          <a:ln w="9525">
            <a:noFill/>
            <a:miter lim="800000"/>
            <a:headEnd/>
            <a:tailEnd/>
          </a:ln>
        </p:spPr>
        <p:txBody>
          <a:bodyPr wrap="none">
            <a:spAutoFit/>
          </a:bodyPr>
          <a:lstStyle/>
          <a:p>
            <a:r>
              <a:rPr lang="en-GB" sz="2400"/>
              <a:t>37</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wipe(up)">
                                      <p:cBhvr>
                                        <p:cTn id="7" dur="500"/>
                                        <p:tgtEl>
                                          <p:spTgt spid="9113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1140"/>
                                        </p:tgtEl>
                                        <p:attrNameLst>
                                          <p:attrName>style.visibility</p:attrName>
                                        </p:attrNameLst>
                                      </p:cBhvr>
                                      <p:to>
                                        <p:strVal val="visible"/>
                                      </p:to>
                                    </p:set>
                                    <p:animEffect transition="in" filter="wipe(right)">
                                      <p:cBhvr>
                                        <p:cTn id="11" dur="500"/>
                                        <p:tgtEl>
                                          <p:spTgt spid="911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91141"/>
                                        </p:tgtEl>
                                        <p:attrNameLst>
                                          <p:attrName>style.visibility</p:attrName>
                                        </p:attrNameLst>
                                      </p:cBhvr>
                                      <p:to>
                                        <p:strVal val="visible"/>
                                      </p:to>
                                    </p:set>
                                    <p:animEffect transition="in" filter="wipe(right)">
                                      <p:cBhvr>
                                        <p:cTn id="15" dur="500"/>
                                        <p:tgtEl>
                                          <p:spTgt spid="91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utoUpdateAnimBg="0"/>
      <p:bldP spid="91140" grpId="0" animBg="1"/>
      <p:bldP spid="91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600200" y="0"/>
            <a:ext cx="4724400" cy="838200"/>
          </a:xfrm>
        </p:spPr>
        <p:txBody>
          <a:bodyPr/>
          <a:lstStyle/>
          <a:p>
            <a:pPr>
              <a:defRPr/>
            </a:pPr>
            <a:r>
              <a:rPr lang="en-US"/>
              <a:t>Question 1</a:t>
            </a:r>
          </a:p>
        </p:txBody>
      </p:sp>
      <p:sp>
        <p:nvSpPr>
          <p:cNvPr id="49155" name="Text Box 3"/>
          <p:cNvSpPr txBox="1">
            <a:spLocks noChangeArrowheads="1"/>
          </p:cNvSpPr>
          <p:nvPr/>
        </p:nvSpPr>
        <p:spPr bwMode="auto">
          <a:xfrm>
            <a:off x="381000" y="1371600"/>
            <a:ext cx="7650163" cy="5216525"/>
          </a:xfrm>
          <a:prstGeom prst="rect">
            <a:avLst/>
          </a:prstGeom>
          <a:noFill/>
          <a:ln w="9525">
            <a:noFill/>
            <a:miter lim="800000"/>
            <a:headEnd/>
            <a:tailEnd/>
          </a:ln>
        </p:spPr>
        <p:txBody>
          <a:bodyPr wrap="none">
            <a:spAutoFit/>
          </a:bodyPr>
          <a:lstStyle/>
          <a:p>
            <a:r>
              <a:rPr lang="en-GB"/>
              <a:t>Which statements are correct ?</a:t>
            </a:r>
          </a:p>
          <a:p>
            <a:endParaRPr lang="en-GB"/>
          </a:p>
          <a:p>
            <a:r>
              <a:rPr lang="en-GB"/>
              <a:t>Anaerobic respiration </a:t>
            </a:r>
            <a:r>
              <a:rPr lang="en-GB" b="1"/>
              <a:t>is different</a:t>
            </a:r>
            <a:r>
              <a:rPr lang="en-GB"/>
              <a:t> from aerobic </a:t>
            </a:r>
          </a:p>
          <a:p>
            <a:r>
              <a:rPr lang="en-GB"/>
              <a:t>respiration because</a:t>
            </a:r>
          </a:p>
          <a:p>
            <a:endParaRPr lang="en-GB"/>
          </a:p>
          <a:p>
            <a:r>
              <a:rPr lang="en-GB" b="1"/>
              <a:t>a</a:t>
            </a:r>
            <a:r>
              <a:rPr lang="en-GB"/>
              <a:t> it produces CO</a:t>
            </a:r>
            <a:r>
              <a:rPr lang="en-GB" baseline="-25000"/>
              <a:t>2</a:t>
            </a:r>
          </a:p>
          <a:p>
            <a:endParaRPr lang="en-GB"/>
          </a:p>
          <a:p>
            <a:r>
              <a:rPr lang="en-GB" b="1"/>
              <a:t>b</a:t>
            </a:r>
            <a:r>
              <a:rPr lang="en-GB"/>
              <a:t> it does not need glucose</a:t>
            </a:r>
          </a:p>
          <a:p>
            <a:endParaRPr lang="en-GB"/>
          </a:p>
          <a:p>
            <a:r>
              <a:rPr lang="en-GB" b="1"/>
              <a:t>c</a:t>
            </a:r>
            <a:r>
              <a:rPr lang="en-GB"/>
              <a:t> it does not need oxygen</a:t>
            </a:r>
          </a:p>
          <a:p>
            <a:endParaRPr lang="en-GB"/>
          </a:p>
          <a:p>
            <a:r>
              <a:rPr lang="en-GB" b="1"/>
              <a:t>d</a:t>
            </a:r>
            <a:r>
              <a:rPr lang="en-GB"/>
              <a:t> it produces less energy</a:t>
            </a:r>
            <a:endParaRPr lang="en-US"/>
          </a:p>
        </p:txBody>
      </p:sp>
      <p:sp>
        <p:nvSpPr>
          <p:cNvPr id="49156" name="AutoShape 5">
            <a:hlinkClick r:id="" action="ppaction://noaction" highlightClick="1"/>
          </p:cNvPr>
          <p:cNvSpPr>
            <a:spLocks noChangeArrowheads="1"/>
          </p:cNvSpPr>
          <p:nvPr/>
        </p:nvSpPr>
        <p:spPr bwMode="auto">
          <a:xfrm>
            <a:off x="5334000" y="35052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49157" name="AutoShape 6">
            <a:hlinkClick r:id="" action="ppaction://noaction" highlightClick="1"/>
          </p:cNvPr>
          <p:cNvSpPr>
            <a:spLocks noChangeArrowheads="1"/>
          </p:cNvSpPr>
          <p:nvPr/>
        </p:nvSpPr>
        <p:spPr bwMode="auto">
          <a:xfrm>
            <a:off x="5334000" y="43434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49158" name="AutoShape 7">
            <a:hlinkClick r:id="" action="ppaction://noaction" highlightClick="1"/>
          </p:cNvPr>
          <p:cNvSpPr>
            <a:spLocks noChangeArrowheads="1"/>
          </p:cNvSpPr>
          <p:nvPr/>
        </p:nvSpPr>
        <p:spPr bwMode="auto">
          <a:xfrm>
            <a:off x="5334000" y="51816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49159" name="AutoShape 8">
            <a:hlinkClick r:id="" action="ppaction://noaction" highlightClick="1"/>
          </p:cNvPr>
          <p:cNvSpPr>
            <a:spLocks noChangeArrowheads="1"/>
          </p:cNvSpPr>
          <p:nvPr/>
        </p:nvSpPr>
        <p:spPr bwMode="auto">
          <a:xfrm>
            <a:off x="5334000" y="60198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49160" name="Text Box 9"/>
          <p:cNvSpPr txBox="1">
            <a:spLocks noChangeArrowheads="1"/>
          </p:cNvSpPr>
          <p:nvPr/>
        </p:nvSpPr>
        <p:spPr bwMode="auto">
          <a:xfrm>
            <a:off x="8670925" y="-34925"/>
            <a:ext cx="488950" cy="457200"/>
          </a:xfrm>
          <a:prstGeom prst="rect">
            <a:avLst/>
          </a:prstGeom>
          <a:noFill/>
          <a:ln w="9525">
            <a:noFill/>
            <a:miter lim="800000"/>
            <a:headEnd/>
            <a:tailEnd/>
          </a:ln>
        </p:spPr>
        <p:txBody>
          <a:bodyPr wrap="none">
            <a:spAutoFit/>
          </a:bodyPr>
          <a:lstStyle/>
          <a:p>
            <a:r>
              <a:rPr lang="en-GB" sz="2400"/>
              <a:t>38</a:t>
            </a:r>
            <a:endParaRPr lang="en-US"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0"/>
            <a:ext cx="7772400" cy="1143000"/>
          </a:xfrm>
        </p:spPr>
        <p:txBody>
          <a:bodyPr/>
          <a:lstStyle/>
          <a:p>
            <a:pPr>
              <a:defRPr/>
            </a:pPr>
            <a:r>
              <a:rPr lang="en-US"/>
              <a:t> Anaerobic Respiration</a:t>
            </a:r>
          </a:p>
        </p:txBody>
      </p:sp>
      <p:graphicFrame>
        <p:nvGraphicFramePr>
          <p:cNvPr id="4098" name="Object 2"/>
          <p:cNvGraphicFramePr>
            <a:graphicFrameLocks noChangeAspect="1"/>
          </p:cNvGraphicFramePr>
          <p:nvPr>
            <p:ph idx="1"/>
          </p:nvPr>
        </p:nvGraphicFramePr>
        <p:xfrm>
          <a:off x="2525713" y="1981200"/>
          <a:ext cx="4092575" cy="4114800"/>
        </p:xfrm>
        <a:graphic>
          <a:graphicData uri="http://schemas.openxmlformats.org/presentationml/2006/ole">
            <p:oleObj spid="_x0000_s1026" name="Bitmap Image" r:id="rId4" imgW="1800476" imgH="1809524" progId="PBrush">
              <p:embed/>
            </p:oleObj>
          </a:graphicData>
        </a:graphic>
      </p:graphicFrame>
      <p:sp>
        <p:nvSpPr>
          <p:cNvPr id="4100" name="Text Box 7"/>
          <p:cNvSpPr txBox="1">
            <a:spLocks noChangeArrowheads="1"/>
          </p:cNvSpPr>
          <p:nvPr/>
        </p:nvSpPr>
        <p:spPr bwMode="auto">
          <a:xfrm>
            <a:off x="8518525" y="-34925"/>
            <a:ext cx="488950" cy="457200"/>
          </a:xfrm>
          <a:prstGeom prst="rect">
            <a:avLst/>
          </a:prstGeom>
          <a:noFill/>
          <a:ln w="9525">
            <a:noFill/>
            <a:miter lim="800000"/>
            <a:headEnd/>
            <a:tailEnd/>
          </a:ln>
        </p:spPr>
        <p:txBody>
          <a:bodyPr wrap="none">
            <a:spAutoFit/>
          </a:bodyPr>
          <a:lstStyle/>
          <a:p>
            <a:r>
              <a:rPr lang="en-GB" sz="2400"/>
              <a:t>23</a:t>
            </a:r>
            <a:endParaRPr lang="en-US" sz="2400"/>
          </a:p>
        </p:txBody>
      </p:sp>
      <p:pic>
        <p:nvPicPr>
          <p:cNvPr id="4101" name="Picture 9" descr="C:\My Documents\My Pictures\Beer etc.jpg"/>
          <p:cNvPicPr>
            <a:picLocks noChangeAspect="1" noChangeArrowheads="1"/>
          </p:cNvPicPr>
          <p:nvPr/>
        </p:nvPicPr>
        <p:blipFill>
          <a:blip r:embed="rId5">
            <a:lum bright="6000" contrast="6000"/>
          </a:blip>
          <a:srcRect/>
          <a:stretch>
            <a:fillRect/>
          </a:stretch>
        </p:blipFill>
        <p:spPr bwMode="auto">
          <a:xfrm>
            <a:off x="990600" y="1168400"/>
            <a:ext cx="7239000" cy="568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143000" y="0"/>
            <a:ext cx="5257800" cy="762000"/>
          </a:xfrm>
        </p:spPr>
        <p:txBody>
          <a:bodyPr/>
          <a:lstStyle/>
          <a:p>
            <a:pPr>
              <a:defRPr/>
            </a:pPr>
            <a:r>
              <a:rPr lang="en-GB"/>
              <a:t>Question 2</a:t>
            </a:r>
            <a:endParaRPr lang="en-US"/>
          </a:p>
        </p:txBody>
      </p:sp>
      <p:sp>
        <p:nvSpPr>
          <p:cNvPr id="50179" name="Text Box 3"/>
          <p:cNvSpPr txBox="1">
            <a:spLocks noChangeArrowheads="1"/>
          </p:cNvSpPr>
          <p:nvPr/>
        </p:nvSpPr>
        <p:spPr bwMode="auto">
          <a:xfrm>
            <a:off x="457200" y="1219200"/>
            <a:ext cx="8382000" cy="5216525"/>
          </a:xfrm>
          <a:prstGeom prst="rect">
            <a:avLst/>
          </a:prstGeom>
          <a:noFill/>
          <a:ln w="9525">
            <a:noFill/>
            <a:miter lim="800000"/>
            <a:headEnd/>
            <a:tailEnd/>
          </a:ln>
        </p:spPr>
        <p:txBody>
          <a:bodyPr wrap="none">
            <a:spAutoFit/>
          </a:bodyPr>
          <a:lstStyle/>
          <a:p>
            <a:r>
              <a:rPr lang="en-GB"/>
              <a:t>In what circumstances do our muscle use anaerobic</a:t>
            </a:r>
          </a:p>
          <a:p>
            <a:r>
              <a:rPr lang="en-GB"/>
              <a:t>respiration ?</a:t>
            </a:r>
          </a:p>
          <a:p>
            <a:endParaRPr lang="en-GB"/>
          </a:p>
          <a:p>
            <a:r>
              <a:rPr lang="en-GB" b="1"/>
              <a:t>a</a:t>
            </a:r>
            <a:r>
              <a:rPr lang="en-GB"/>
              <a:t> When insufficient glucose reaches the</a:t>
            </a:r>
          </a:p>
          <a:p>
            <a:r>
              <a:rPr lang="en-GB"/>
              <a:t> muscles</a:t>
            </a:r>
          </a:p>
          <a:p>
            <a:endParaRPr lang="en-GB"/>
          </a:p>
          <a:p>
            <a:r>
              <a:rPr lang="en-GB" b="1"/>
              <a:t>b</a:t>
            </a:r>
            <a:r>
              <a:rPr lang="en-GB"/>
              <a:t> When the carbon dioxide level increases</a:t>
            </a:r>
          </a:p>
          <a:p>
            <a:endParaRPr lang="en-GB"/>
          </a:p>
          <a:p>
            <a:r>
              <a:rPr lang="en-GB" b="1"/>
              <a:t>c</a:t>
            </a:r>
            <a:r>
              <a:rPr lang="en-GB"/>
              <a:t> When insufficient oxygen reaches the </a:t>
            </a:r>
          </a:p>
          <a:p>
            <a:r>
              <a:rPr lang="en-GB"/>
              <a:t>muscles</a:t>
            </a:r>
          </a:p>
          <a:p>
            <a:endParaRPr lang="en-GB"/>
          </a:p>
          <a:p>
            <a:r>
              <a:rPr lang="en-GB" b="1"/>
              <a:t>d</a:t>
            </a:r>
            <a:r>
              <a:rPr lang="en-GB"/>
              <a:t> When we are asleep</a:t>
            </a:r>
            <a:endParaRPr lang="en-US"/>
          </a:p>
        </p:txBody>
      </p:sp>
      <p:sp>
        <p:nvSpPr>
          <p:cNvPr id="50180" name="AutoShape 4">
            <a:hlinkClick r:id="" action="ppaction://noaction" highlightClick="1"/>
          </p:cNvPr>
          <p:cNvSpPr>
            <a:spLocks noChangeArrowheads="1"/>
          </p:cNvSpPr>
          <p:nvPr/>
        </p:nvSpPr>
        <p:spPr bwMode="auto">
          <a:xfrm>
            <a:off x="7696200" y="26670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0181" name="AutoShape 5">
            <a:hlinkClick r:id="" action="ppaction://noaction" highlightClick="1"/>
          </p:cNvPr>
          <p:cNvSpPr>
            <a:spLocks noChangeArrowheads="1"/>
          </p:cNvSpPr>
          <p:nvPr/>
        </p:nvSpPr>
        <p:spPr bwMode="auto">
          <a:xfrm>
            <a:off x="7696200" y="38100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0182" name="AutoShape 6">
            <a:hlinkClick r:id="" action="ppaction://noaction" highlightClick="1"/>
          </p:cNvPr>
          <p:cNvSpPr>
            <a:spLocks noChangeArrowheads="1"/>
          </p:cNvSpPr>
          <p:nvPr/>
        </p:nvSpPr>
        <p:spPr bwMode="auto">
          <a:xfrm>
            <a:off x="7696200" y="48006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0183" name="AutoShape 7">
            <a:hlinkClick r:id="" action="ppaction://noaction" highlightClick="1"/>
          </p:cNvPr>
          <p:cNvSpPr>
            <a:spLocks noChangeArrowheads="1"/>
          </p:cNvSpPr>
          <p:nvPr/>
        </p:nvSpPr>
        <p:spPr bwMode="auto">
          <a:xfrm>
            <a:off x="7696200" y="58674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0184" name="Text Box 8"/>
          <p:cNvSpPr txBox="1">
            <a:spLocks noChangeArrowheads="1"/>
          </p:cNvSpPr>
          <p:nvPr/>
        </p:nvSpPr>
        <p:spPr bwMode="auto">
          <a:xfrm>
            <a:off x="8594725" y="-34925"/>
            <a:ext cx="488950" cy="457200"/>
          </a:xfrm>
          <a:prstGeom prst="rect">
            <a:avLst/>
          </a:prstGeom>
          <a:noFill/>
          <a:ln w="9525">
            <a:noFill/>
            <a:miter lim="800000"/>
            <a:headEnd/>
            <a:tailEnd/>
          </a:ln>
        </p:spPr>
        <p:txBody>
          <a:bodyPr wrap="none">
            <a:spAutoFit/>
          </a:bodyPr>
          <a:lstStyle/>
          <a:p>
            <a:r>
              <a:rPr lang="en-GB" sz="2400"/>
              <a:t>39</a:t>
            </a:r>
            <a:endParaRPr lang="en-US"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371600" y="304800"/>
            <a:ext cx="5334000" cy="990600"/>
          </a:xfrm>
        </p:spPr>
        <p:txBody>
          <a:bodyPr/>
          <a:lstStyle/>
          <a:p>
            <a:pPr>
              <a:defRPr/>
            </a:pPr>
            <a:r>
              <a:rPr lang="en-GB"/>
              <a:t>Question 3</a:t>
            </a:r>
            <a:endParaRPr lang="en-US"/>
          </a:p>
        </p:txBody>
      </p:sp>
      <p:sp>
        <p:nvSpPr>
          <p:cNvPr id="51203" name="Text Box 3"/>
          <p:cNvSpPr txBox="1">
            <a:spLocks noChangeArrowheads="1"/>
          </p:cNvSpPr>
          <p:nvPr/>
        </p:nvSpPr>
        <p:spPr bwMode="auto">
          <a:xfrm>
            <a:off x="822325" y="1741488"/>
            <a:ext cx="7491413" cy="3935412"/>
          </a:xfrm>
          <a:prstGeom prst="rect">
            <a:avLst/>
          </a:prstGeom>
          <a:noFill/>
          <a:ln w="9525">
            <a:noFill/>
            <a:miter lim="800000"/>
            <a:headEnd/>
            <a:tailEnd/>
          </a:ln>
        </p:spPr>
        <p:txBody>
          <a:bodyPr>
            <a:spAutoFit/>
          </a:bodyPr>
          <a:lstStyle/>
          <a:p>
            <a:r>
              <a:rPr lang="en-GB"/>
              <a:t>Anaerobic bacteria are </a:t>
            </a:r>
            <a:r>
              <a:rPr lang="en-GB" b="1"/>
              <a:t>most</a:t>
            </a:r>
            <a:r>
              <a:rPr lang="en-GB"/>
              <a:t> likely to be found</a:t>
            </a:r>
          </a:p>
          <a:p>
            <a:endParaRPr lang="en-GB"/>
          </a:p>
          <a:p>
            <a:r>
              <a:rPr lang="en-GB" b="1"/>
              <a:t>a</a:t>
            </a:r>
            <a:r>
              <a:rPr lang="en-GB"/>
              <a:t> in the middle of a compost heap</a:t>
            </a:r>
          </a:p>
          <a:p>
            <a:endParaRPr lang="en-GB"/>
          </a:p>
          <a:p>
            <a:r>
              <a:rPr lang="en-GB" b="1"/>
              <a:t>b</a:t>
            </a:r>
            <a:r>
              <a:rPr lang="en-GB"/>
              <a:t> in the air</a:t>
            </a:r>
          </a:p>
          <a:p>
            <a:endParaRPr lang="en-GB"/>
          </a:p>
          <a:p>
            <a:r>
              <a:rPr lang="en-GB" b="1"/>
              <a:t>c</a:t>
            </a:r>
            <a:r>
              <a:rPr lang="en-GB"/>
              <a:t> in fast-flowing streams</a:t>
            </a:r>
          </a:p>
          <a:p>
            <a:endParaRPr lang="en-GB"/>
          </a:p>
          <a:p>
            <a:r>
              <a:rPr lang="en-GB" b="1"/>
              <a:t>d</a:t>
            </a:r>
            <a:r>
              <a:rPr lang="en-GB"/>
              <a:t> on the surface of the skin</a:t>
            </a:r>
            <a:endParaRPr lang="en-US"/>
          </a:p>
        </p:txBody>
      </p:sp>
      <p:sp>
        <p:nvSpPr>
          <p:cNvPr id="51204" name="AutoShape 4">
            <a:hlinkClick r:id="" action="ppaction://noaction" highlightClick="1"/>
          </p:cNvPr>
          <p:cNvSpPr>
            <a:spLocks noChangeArrowheads="1"/>
          </p:cNvSpPr>
          <p:nvPr/>
        </p:nvSpPr>
        <p:spPr bwMode="auto">
          <a:xfrm>
            <a:off x="7010400" y="26670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1205" name="AutoShape 5">
            <a:hlinkClick r:id="" action="ppaction://noaction" highlightClick="1"/>
          </p:cNvPr>
          <p:cNvSpPr>
            <a:spLocks noChangeArrowheads="1"/>
          </p:cNvSpPr>
          <p:nvPr/>
        </p:nvSpPr>
        <p:spPr bwMode="auto">
          <a:xfrm>
            <a:off x="7010400" y="35052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1206" name="AutoShape 6">
            <a:hlinkClick r:id="" action="ppaction://noaction" highlightClick="1"/>
          </p:cNvPr>
          <p:cNvSpPr>
            <a:spLocks noChangeArrowheads="1"/>
          </p:cNvSpPr>
          <p:nvPr/>
        </p:nvSpPr>
        <p:spPr bwMode="auto">
          <a:xfrm>
            <a:off x="7010400" y="43434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1207" name="AutoShape 7">
            <a:hlinkClick r:id="" action="ppaction://noaction" highlightClick="1"/>
          </p:cNvPr>
          <p:cNvSpPr>
            <a:spLocks noChangeArrowheads="1"/>
          </p:cNvSpPr>
          <p:nvPr/>
        </p:nvSpPr>
        <p:spPr bwMode="auto">
          <a:xfrm>
            <a:off x="7010400" y="52578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1208" name="Text Box 8"/>
          <p:cNvSpPr txBox="1">
            <a:spLocks noChangeArrowheads="1"/>
          </p:cNvSpPr>
          <p:nvPr/>
        </p:nvSpPr>
        <p:spPr bwMode="auto">
          <a:xfrm>
            <a:off x="8670925" y="117475"/>
            <a:ext cx="488950" cy="457200"/>
          </a:xfrm>
          <a:prstGeom prst="rect">
            <a:avLst/>
          </a:prstGeom>
          <a:noFill/>
          <a:ln w="9525">
            <a:noFill/>
            <a:miter lim="800000"/>
            <a:headEnd/>
            <a:tailEnd/>
          </a:ln>
        </p:spPr>
        <p:txBody>
          <a:bodyPr wrap="none">
            <a:spAutoFit/>
          </a:bodyPr>
          <a:lstStyle/>
          <a:p>
            <a:r>
              <a:rPr lang="en-GB" sz="2400"/>
              <a:t>40</a:t>
            </a:r>
            <a:endParaRPr lang="en-US"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304800"/>
            <a:ext cx="7772400" cy="1143000"/>
          </a:xfrm>
        </p:spPr>
        <p:txBody>
          <a:bodyPr/>
          <a:lstStyle/>
          <a:p>
            <a:pPr>
              <a:defRPr/>
            </a:pPr>
            <a:r>
              <a:rPr lang="en-GB"/>
              <a:t>Question 4</a:t>
            </a:r>
            <a:endParaRPr lang="en-US"/>
          </a:p>
        </p:txBody>
      </p:sp>
      <p:sp>
        <p:nvSpPr>
          <p:cNvPr id="52227" name="Text Box 3"/>
          <p:cNvSpPr txBox="1">
            <a:spLocks noChangeArrowheads="1"/>
          </p:cNvSpPr>
          <p:nvPr/>
        </p:nvSpPr>
        <p:spPr bwMode="auto">
          <a:xfrm>
            <a:off x="762000" y="1981200"/>
            <a:ext cx="7939088" cy="4362450"/>
          </a:xfrm>
          <a:prstGeom prst="rect">
            <a:avLst/>
          </a:prstGeom>
          <a:noFill/>
          <a:ln w="9525">
            <a:noFill/>
            <a:miter lim="800000"/>
            <a:headEnd/>
            <a:tailEnd/>
          </a:ln>
        </p:spPr>
        <p:txBody>
          <a:bodyPr wrap="none">
            <a:spAutoFit/>
          </a:bodyPr>
          <a:lstStyle/>
          <a:p>
            <a:r>
              <a:rPr lang="en-GB"/>
              <a:t>In which of the following is the production of CO</a:t>
            </a:r>
            <a:r>
              <a:rPr lang="en-GB" baseline="-25000"/>
              <a:t>2</a:t>
            </a:r>
            <a:r>
              <a:rPr lang="en-GB"/>
              <a:t> </a:t>
            </a:r>
          </a:p>
          <a:p>
            <a:r>
              <a:rPr lang="en-GB"/>
              <a:t>more important than the production of alcohol ?</a:t>
            </a:r>
          </a:p>
          <a:p>
            <a:endParaRPr lang="en-GB"/>
          </a:p>
          <a:p>
            <a:r>
              <a:rPr lang="en-GB" b="1"/>
              <a:t>a</a:t>
            </a:r>
            <a:r>
              <a:rPr lang="en-GB"/>
              <a:t> Brewing beer</a:t>
            </a:r>
          </a:p>
          <a:p>
            <a:endParaRPr lang="en-GB"/>
          </a:p>
          <a:p>
            <a:r>
              <a:rPr lang="en-GB" b="1"/>
              <a:t>b</a:t>
            </a:r>
            <a:r>
              <a:rPr lang="en-GB"/>
              <a:t> Fermenting grape juice</a:t>
            </a:r>
          </a:p>
          <a:p>
            <a:endParaRPr lang="en-GB"/>
          </a:p>
          <a:p>
            <a:r>
              <a:rPr lang="en-GB" b="1"/>
              <a:t>c</a:t>
            </a:r>
            <a:r>
              <a:rPr lang="en-GB"/>
              <a:t> Making bread</a:t>
            </a:r>
          </a:p>
          <a:p>
            <a:endParaRPr lang="en-GB"/>
          </a:p>
          <a:p>
            <a:r>
              <a:rPr lang="en-GB" b="1"/>
              <a:t>d</a:t>
            </a:r>
            <a:r>
              <a:rPr lang="en-GB"/>
              <a:t> Bottling wine</a:t>
            </a:r>
            <a:endParaRPr lang="en-US"/>
          </a:p>
        </p:txBody>
      </p:sp>
      <p:sp>
        <p:nvSpPr>
          <p:cNvPr id="52228" name="AutoShape 4">
            <a:hlinkClick r:id="" action="ppaction://noaction" highlightClick="1"/>
          </p:cNvPr>
          <p:cNvSpPr>
            <a:spLocks noChangeArrowheads="1"/>
          </p:cNvSpPr>
          <p:nvPr/>
        </p:nvSpPr>
        <p:spPr bwMode="auto">
          <a:xfrm>
            <a:off x="5715000" y="33528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2229" name="AutoShape 5">
            <a:hlinkClick r:id="" action="ppaction://noaction" highlightClick="1"/>
          </p:cNvPr>
          <p:cNvSpPr>
            <a:spLocks noChangeArrowheads="1"/>
          </p:cNvSpPr>
          <p:nvPr/>
        </p:nvSpPr>
        <p:spPr bwMode="auto">
          <a:xfrm>
            <a:off x="5715000" y="41148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2230" name="AutoShape 6">
            <a:hlinkClick r:id="" action="ppaction://noaction" highlightClick="1"/>
          </p:cNvPr>
          <p:cNvSpPr>
            <a:spLocks noChangeArrowheads="1"/>
          </p:cNvSpPr>
          <p:nvPr/>
        </p:nvSpPr>
        <p:spPr bwMode="auto">
          <a:xfrm>
            <a:off x="5715000" y="49530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2231" name="AutoShape 7">
            <a:hlinkClick r:id="" action="ppaction://noaction" highlightClick="1"/>
          </p:cNvPr>
          <p:cNvSpPr>
            <a:spLocks noChangeArrowheads="1"/>
          </p:cNvSpPr>
          <p:nvPr/>
        </p:nvSpPr>
        <p:spPr bwMode="auto">
          <a:xfrm>
            <a:off x="5715000" y="57912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2232" name="Text Box 8"/>
          <p:cNvSpPr txBox="1">
            <a:spLocks noChangeArrowheads="1"/>
          </p:cNvSpPr>
          <p:nvPr/>
        </p:nvSpPr>
        <p:spPr bwMode="auto">
          <a:xfrm>
            <a:off x="8594725" y="-34925"/>
            <a:ext cx="488950" cy="457200"/>
          </a:xfrm>
          <a:prstGeom prst="rect">
            <a:avLst/>
          </a:prstGeom>
          <a:noFill/>
          <a:ln w="9525">
            <a:noFill/>
            <a:miter lim="800000"/>
            <a:headEnd/>
            <a:tailEnd/>
          </a:ln>
        </p:spPr>
        <p:txBody>
          <a:bodyPr wrap="none">
            <a:spAutoFit/>
          </a:bodyPr>
          <a:lstStyle/>
          <a:p>
            <a:r>
              <a:rPr lang="en-GB" sz="2400"/>
              <a:t>41</a:t>
            </a:r>
            <a:endParaRPr lang="en-US"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rot="10800000" flipV="1">
            <a:off x="609600" y="685800"/>
            <a:ext cx="7772400" cy="533400"/>
          </a:xfrm>
        </p:spPr>
        <p:txBody>
          <a:bodyPr>
            <a:normAutofit fontScale="90000"/>
          </a:bodyPr>
          <a:lstStyle/>
          <a:p>
            <a:pPr>
              <a:defRPr/>
            </a:pPr>
            <a:r>
              <a:rPr lang="en-GB" dirty="0" smtClean="0"/>
              <a:t>Types of respiration</a:t>
            </a:r>
            <a:endParaRPr lang="en-GB" dirty="0"/>
          </a:p>
        </p:txBody>
      </p:sp>
      <p:sp>
        <p:nvSpPr>
          <p:cNvPr id="53251" name="Rectangle 3"/>
          <p:cNvSpPr>
            <a:spLocks noGrp="1" noChangeArrowheads="1"/>
          </p:cNvSpPr>
          <p:nvPr>
            <p:ph type="body" idx="1"/>
          </p:nvPr>
        </p:nvSpPr>
        <p:spPr>
          <a:xfrm>
            <a:off x="228600" y="1447800"/>
            <a:ext cx="8534400" cy="4572000"/>
          </a:xfrm>
        </p:spPr>
        <p:txBody>
          <a:bodyPr>
            <a:normAutofit lnSpcReduction="10000"/>
          </a:bodyPr>
          <a:lstStyle/>
          <a:p>
            <a:pPr>
              <a:lnSpc>
                <a:spcPct val="90000"/>
              </a:lnSpc>
              <a:spcBef>
                <a:spcPts val="100"/>
              </a:spcBef>
              <a:buFontTx/>
              <a:buNone/>
              <a:defRPr/>
            </a:pPr>
            <a:r>
              <a:rPr lang="en-GB" sz="2400" dirty="0">
                <a:latin typeface="Arial" charset="0"/>
              </a:rPr>
              <a:t>The process of respiration </a:t>
            </a:r>
            <a:r>
              <a:rPr lang="en-GB" sz="2400" dirty="0" smtClean="0">
                <a:latin typeface="Arial" charset="0"/>
              </a:rPr>
              <a:t>is the </a:t>
            </a:r>
            <a:r>
              <a:rPr lang="en-GB" sz="2400" dirty="0">
                <a:latin typeface="Arial" charset="0"/>
              </a:rPr>
              <a:t>release of </a:t>
            </a:r>
            <a:r>
              <a:rPr lang="en-GB" sz="2400" b="1" dirty="0">
                <a:solidFill>
                  <a:srgbClr val="FF0066"/>
                </a:solidFill>
                <a:latin typeface="Arial" charset="0"/>
              </a:rPr>
              <a:t>energy</a:t>
            </a:r>
            <a:r>
              <a:rPr lang="en-GB" sz="2400" dirty="0">
                <a:solidFill>
                  <a:srgbClr val="FF0066"/>
                </a:solidFill>
                <a:latin typeface="Arial" charset="0"/>
              </a:rPr>
              <a:t> </a:t>
            </a:r>
            <a:r>
              <a:rPr lang="en-GB" sz="2400" dirty="0">
                <a:latin typeface="Arial" charset="0"/>
              </a:rPr>
              <a:t>when foodstuffs such as glucose react with oxygen to produce  carbon dioxide and </a:t>
            </a:r>
            <a:r>
              <a:rPr lang="en-GB" sz="2400" dirty="0" err="1" smtClean="0">
                <a:latin typeface="Arial" charset="0"/>
              </a:rPr>
              <a:t>water.This</a:t>
            </a:r>
            <a:r>
              <a:rPr lang="en-GB" sz="2400" dirty="0" smtClean="0">
                <a:latin typeface="Arial" charset="0"/>
              </a:rPr>
              <a:t> </a:t>
            </a:r>
            <a:r>
              <a:rPr lang="en-GB" sz="2400" dirty="0">
                <a:latin typeface="Arial" charset="0"/>
              </a:rPr>
              <a:t>form of respiration, which needs oxygen, is called </a:t>
            </a:r>
            <a:r>
              <a:rPr lang="en-GB" sz="2400" b="1" dirty="0">
                <a:solidFill>
                  <a:srgbClr val="0066FF"/>
                </a:solidFill>
                <a:latin typeface="Arial" charset="0"/>
              </a:rPr>
              <a:t>aerobic</a:t>
            </a:r>
            <a:r>
              <a:rPr lang="en-GB" sz="2400" b="1" dirty="0">
                <a:latin typeface="Arial" charset="0"/>
              </a:rPr>
              <a:t> </a:t>
            </a:r>
            <a:r>
              <a:rPr lang="en-GB" sz="2400" dirty="0">
                <a:latin typeface="Arial" charset="0"/>
              </a:rPr>
              <a:t>respiration.   </a:t>
            </a:r>
          </a:p>
          <a:p>
            <a:pPr>
              <a:lnSpc>
                <a:spcPct val="90000"/>
              </a:lnSpc>
              <a:spcBef>
                <a:spcPct val="0"/>
              </a:spcBef>
              <a:buFontTx/>
              <a:buNone/>
              <a:defRPr/>
            </a:pPr>
            <a:endParaRPr lang="en-GB" sz="2400" dirty="0">
              <a:latin typeface="Arial" charset="0"/>
            </a:endParaRPr>
          </a:p>
          <a:p>
            <a:pPr>
              <a:lnSpc>
                <a:spcPct val="90000"/>
              </a:lnSpc>
              <a:buFontTx/>
              <a:buNone/>
              <a:defRPr/>
            </a:pPr>
            <a:r>
              <a:rPr lang="en-GB" sz="2400" dirty="0">
                <a:latin typeface="Arial" charset="0"/>
              </a:rPr>
              <a:t>There is another form of respiration which does not </a:t>
            </a:r>
            <a:r>
              <a:rPr lang="en-GB" sz="2400" dirty="0" smtClean="0">
                <a:latin typeface="Arial" charset="0"/>
              </a:rPr>
              <a:t>need oxygen </a:t>
            </a:r>
            <a:r>
              <a:rPr lang="en-GB" sz="2400" dirty="0">
                <a:latin typeface="Arial" charset="0"/>
              </a:rPr>
              <a:t>and is called </a:t>
            </a:r>
            <a:r>
              <a:rPr lang="en-GB" sz="2400" b="1" dirty="0">
                <a:solidFill>
                  <a:srgbClr val="0066FF"/>
                </a:solidFill>
                <a:latin typeface="Arial" charset="0"/>
              </a:rPr>
              <a:t>anaerobic</a:t>
            </a:r>
            <a:r>
              <a:rPr lang="en-GB" sz="2400" dirty="0">
                <a:latin typeface="Arial" charset="0"/>
              </a:rPr>
              <a:t> respiration.</a:t>
            </a:r>
          </a:p>
          <a:p>
            <a:pPr>
              <a:lnSpc>
                <a:spcPct val="90000"/>
              </a:lnSpc>
              <a:buFontTx/>
              <a:buNone/>
              <a:defRPr/>
            </a:pPr>
            <a:endParaRPr lang="en-GB" sz="2400" dirty="0">
              <a:latin typeface="Arial" charset="0"/>
            </a:endParaRPr>
          </a:p>
          <a:p>
            <a:pPr>
              <a:lnSpc>
                <a:spcPct val="90000"/>
              </a:lnSpc>
              <a:buFontTx/>
              <a:buNone/>
              <a:defRPr/>
            </a:pPr>
            <a:r>
              <a:rPr lang="en-GB" sz="2400" dirty="0">
                <a:latin typeface="Arial" charset="0"/>
              </a:rPr>
              <a:t>In anaerobic respiration, glucose is still broken down to carbon dioxide with the release of </a:t>
            </a:r>
            <a:r>
              <a:rPr lang="en-GB" sz="2400" b="1" dirty="0">
                <a:solidFill>
                  <a:srgbClr val="FF0066"/>
                </a:solidFill>
                <a:latin typeface="Arial" charset="0"/>
              </a:rPr>
              <a:t>energy</a:t>
            </a:r>
            <a:r>
              <a:rPr lang="en-GB" sz="2400" dirty="0">
                <a:latin typeface="Arial" charset="0"/>
              </a:rPr>
              <a:t>, but without the involvement of oxygen</a:t>
            </a:r>
          </a:p>
          <a:p>
            <a:pPr>
              <a:lnSpc>
                <a:spcPct val="90000"/>
              </a:lnSpc>
              <a:buFontTx/>
              <a:buNone/>
              <a:defRPr/>
            </a:pPr>
            <a:endParaRPr lang="en-GB" sz="2400" dirty="0">
              <a:latin typeface="Arial" charset="0"/>
            </a:endParaRPr>
          </a:p>
          <a:p>
            <a:pPr>
              <a:lnSpc>
                <a:spcPct val="90000"/>
              </a:lnSpc>
              <a:buFontTx/>
              <a:buNone/>
              <a:defRPr/>
            </a:pPr>
            <a:r>
              <a:rPr lang="en-GB" sz="2400" dirty="0">
                <a:latin typeface="Arial" charset="0"/>
              </a:rPr>
              <a:t>The glucose is not completely broken down to CO</a:t>
            </a:r>
            <a:r>
              <a:rPr lang="en-GB" sz="2400" baseline="-25000" dirty="0">
                <a:latin typeface="Arial" charset="0"/>
              </a:rPr>
              <a:t>2</a:t>
            </a:r>
            <a:r>
              <a:rPr lang="en-GB" sz="2400" dirty="0">
                <a:latin typeface="Arial" charset="0"/>
              </a:rPr>
              <a:t> and H</a:t>
            </a:r>
            <a:r>
              <a:rPr lang="en-GB" sz="2400" baseline="-25000" dirty="0">
                <a:latin typeface="Arial" charset="0"/>
              </a:rPr>
              <a:t>2</a:t>
            </a:r>
            <a:r>
              <a:rPr lang="en-GB" sz="2400" dirty="0">
                <a:latin typeface="Arial" charset="0"/>
              </a:rPr>
              <a:t>O but to CO</a:t>
            </a:r>
            <a:r>
              <a:rPr lang="en-GB" sz="2800" baseline="-25000" dirty="0">
                <a:latin typeface="Arial" charset="0"/>
              </a:rPr>
              <a:t>2 </a:t>
            </a:r>
            <a:r>
              <a:rPr lang="en-GB" sz="2400" dirty="0">
                <a:latin typeface="Arial" charset="0"/>
              </a:rPr>
              <a:t>and alcohol (ethanol).                  </a:t>
            </a:r>
          </a:p>
          <a:p>
            <a:pPr>
              <a:lnSpc>
                <a:spcPct val="90000"/>
              </a:lnSpc>
              <a:buFontTx/>
              <a:buNone/>
              <a:defRPr/>
            </a:pPr>
            <a:endParaRPr lang="en-US" sz="2400" dirty="0">
              <a:latin typeface="Arial" charset="0"/>
            </a:endParaRPr>
          </a:p>
        </p:txBody>
      </p:sp>
      <p:sp>
        <p:nvSpPr>
          <p:cNvPr id="34820" name="Text Box 4"/>
          <p:cNvSpPr txBox="1">
            <a:spLocks noChangeArrowheads="1"/>
          </p:cNvSpPr>
          <p:nvPr/>
        </p:nvSpPr>
        <p:spPr bwMode="auto">
          <a:xfrm>
            <a:off x="8655050" y="0"/>
            <a:ext cx="488950" cy="457200"/>
          </a:xfrm>
          <a:prstGeom prst="rect">
            <a:avLst/>
          </a:prstGeom>
          <a:noFill/>
          <a:ln w="9525">
            <a:noFill/>
            <a:miter lim="800000"/>
            <a:headEnd/>
            <a:tailEnd/>
          </a:ln>
        </p:spPr>
        <p:txBody>
          <a:bodyPr wrap="none">
            <a:spAutoFit/>
          </a:bodyPr>
          <a:lstStyle/>
          <a:p>
            <a:r>
              <a:rPr lang="en-GB" sz="2400"/>
              <a:t>24</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wipe(up)">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Effect transition="in" filter="wipe(up)">
                                      <p:cBhvr>
                                        <p:cTn id="12" dur="500"/>
                                        <p:tgtEl>
                                          <p:spTgt spid="532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3251">
                                            <p:txEl>
                                              <p:pRg st="4" end="4"/>
                                            </p:txEl>
                                          </p:spTgt>
                                        </p:tgtEl>
                                        <p:attrNameLst>
                                          <p:attrName>style.visibility</p:attrName>
                                        </p:attrNameLst>
                                      </p:cBhvr>
                                      <p:to>
                                        <p:strVal val="visible"/>
                                      </p:to>
                                    </p:set>
                                    <p:animEffect transition="in" filter="wipe(up)">
                                      <p:cBhvr>
                                        <p:cTn id="17" dur="500"/>
                                        <p:tgtEl>
                                          <p:spTgt spid="5325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3251">
                                            <p:txEl>
                                              <p:pRg st="6" end="6"/>
                                            </p:txEl>
                                          </p:spTgt>
                                        </p:tgtEl>
                                        <p:attrNameLst>
                                          <p:attrName>style.visibility</p:attrName>
                                        </p:attrNameLst>
                                      </p:cBhvr>
                                      <p:to>
                                        <p:strVal val="visible"/>
                                      </p:to>
                                    </p:set>
                                    <p:animEffect transition="in" filter="wipe(up)">
                                      <p:cBhvr>
                                        <p:cTn id="22" dur="500"/>
                                        <p:tgtEl>
                                          <p:spTgt spid="532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0" y="304800"/>
            <a:ext cx="8839200" cy="2286000"/>
          </a:xfrm>
        </p:spPr>
        <p:txBody>
          <a:bodyPr/>
          <a:lstStyle/>
          <a:p>
            <a:pPr>
              <a:buFontTx/>
              <a:buNone/>
              <a:defRPr/>
            </a:pPr>
            <a:r>
              <a:rPr lang="en-US" sz="2800">
                <a:latin typeface="Arial" charset="0"/>
              </a:rPr>
              <a:t>   Anaerobic respiration can be represented by the equation</a:t>
            </a:r>
          </a:p>
          <a:p>
            <a:pPr>
              <a:buFontTx/>
              <a:buNone/>
              <a:defRPr/>
            </a:pPr>
            <a:endParaRPr lang="en-US" sz="2800">
              <a:latin typeface="Arial" charset="0"/>
            </a:endParaRPr>
          </a:p>
          <a:p>
            <a:pPr>
              <a:defRPr/>
            </a:pPr>
            <a:endParaRPr lang="en-US">
              <a:latin typeface="Arial" charset="0"/>
            </a:endParaRPr>
          </a:p>
          <a:p>
            <a:pPr>
              <a:defRPr/>
            </a:pPr>
            <a:endParaRPr lang="en-US">
              <a:latin typeface="Arial" charset="0"/>
            </a:endParaRPr>
          </a:p>
          <a:p>
            <a:pPr>
              <a:defRPr/>
            </a:pPr>
            <a:endParaRPr lang="en-US">
              <a:latin typeface="Arial" charset="0"/>
            </a:endParaRPr>
          </a:p>
        </p:txBody>
      </p:sp>
      <p:grpSp>
        <p:nvGrpSpPr>
          <p:cNvPr id="2" name="Group 8"/>
          <p:cNvGrpSpPr>
            <a:grpSpLocks/>
          </p:cNvGrpSpPr>
          <p:nvPr/>
        </p:nvGrpSpPr>
        <p:grpSpPr bwMode="auto">
          <a:xfrm>
            <a:off x="381000" y="1371600"/>
            <a:ext cx="8229600" cy="1182688"/>
            <a:chOff x="240" y="720"/>
            <a:chExt cx="5184" cy="745"/>
          </a:xfrm>
        </p:grpSpPr>
        <p:sp>
          <p:nvSpPr>
            <p:cNvPr id="35849" name="Text Box 4"/>
            <p:cNvSpPr txBox="1">
              <a:spLocks noChangeArrowheads="1"/>
            </p:cNvSpPr>
            <p:nvPr/>
          </p:nvSpPr>
          <p:spPr bwMode="auto">
            <a:xfrm>
              <a:off x="240" y="864"/>
              <a:ext cx="5184" cy="601"/>
            </a:xfrm>
            <a:prstGeom prst="rect">
              <a:avLst/>
            </a:prstGeom>
            <a:noFill/>
            <a:ln w="9525">
              <a:noFill/>
              <a:miter lim="800000"/>
              <a:headEnd/>
              <a:tailEnd/>
            </a:ln>
          </p:spPr>
          <p:txBody>
            <a:bodyPr>
              <a:spAutoFit/>
            </a:bodyPr>
            <a:lstStyle/>
            <a:p>
              <a:pPr>
                <a:spcBef>
                  <a:spcPct val="50000"/>
                </a:spcBef>
              </a:pPr>
              <a:r>
                <a:rPr lang="en-GB" sz="3200" dirty="0"/>
                <a:t>C</a:t>
              </a:r>
              <a:r>
                <a:rPr lang="en-GB" sz="3200" b="1" baseline="-25000" dirty="0"/>
                <a:t>6</a:t>
              </a:r>
              <a:r>
                <a:rPr lang="en-GB" sz="3200" dirty="0"/>
                <a:t>H</a:t>
              </a:r>
              <a:r>
                <a:rPr lang="en-GB" sz="3200" b="1" baseline="-25000" dirty="0"/>
                <a:t>12</a:t>
              </a:r>
              <a:r>
                <a:rPr lang="en-GB" sz="3200" dirty="0"/>
                <a:t>O</a:t>
              </a:r>
              <a:r>
                <a:rPr lang="en-GB" sz="3200" b="1" baseline="-25000" dirty="0"/>
                <a:t>6 </a:t>
              </a:r>
              <a:r>
                <a:rPr lang="en-GB" sz="3200" b="1" dirty="0"/>
                <a:t> </a:t>
              </a:r>
              <a:r>
                <a:rPr lang="en-GB" dirty="0"/>
                <a:t>               </a:t>
              </a:r>
              <a:r>
                <a:rPr lang="en-GB" sz="3200" dirty="0"/>
                <a:t>       </a:t>
              </a:r>
              <a:r>
                <a:rPr lang="en-GB" sz="3200" dirty="0" smtClean="0"/>
                <a:t>           2C</a:t>
              </a:r>
              <a:r>
                <a:rPr lang="en-GB" sz="3200" b="1" baseline="-25000" dirty="0" smtClean="0"/>
                <a:t>2</a:t>
              </a:r>
              <a:r>
                <a:rPr lang="en-GB" sz="3200" dirty="0" smtClean="0"/>
                <a:t>H</a:t>
              </a:r>
              <a:r>
                <a:rPr lang="en-GB" sz="3200" b="1" baseline="-25000" dirty="0" smtClean="0"/>
                <a:t>5</a:t>
              </a:r>
              <a:r>
                <a:rPr lang="en-GB" sz="3200" dirty="0" smtClean="0"/>
                <a:t>OH </a:t>
              </a:r>
              <a:r>
                <a:rPr lang="en-GB" dirty="0" smtClean="0"/>
                <a:t>     </a:t>
              </a:r>
              <a:r>
                <a:rPr lang="en-GB" dirty="0"/>
                <a:t>+     </a:t>
              </a:r>
              <a:r>
                <a:rPr lang="en-GB" sz="3200" dirty="0"/>
                <a:t>2CO</a:t>
              </a:r>
              <a:r>
                <a:rPr lang="en-GB" sz="3200" b="1" baseline="-25000" dirty="0"/>
                <a:t>2</a:t>
              </a:r>
            </a:p>
            <a:p>
              <a:r>
                <a:rPr lang="en-US" dirty="0"/>
                <a:t> </a:t>
              </a:r>
              <a:r>
                <a:rPr lang="en-US" sz="2400" dirty="0"/>
                <a:t> glucose </a:t>
              </a:r>
              <a:r>
                <a:rPr lang="en-US" dirty="0"/>
                <a:t>                             </a:t>
              </a:r>
              <a:r>
                <a:rPr lang="en-US" dirty="0" smtClean="0"/>
                <a:t>                            </a:t>
              </a:r>
              <a:r>
                <a:rPr lang="en-US" sz="2400" dirty="0" smtClean="0"/>
                <a:t>alcohol</a:t>
              </a:r>
              <a:endParaRPr lang="en-US" sz="2400" dirty="0"/>
            </a:p>
          </p:txBody>
        </p:sp>
        <p:sp>
          <p:nvSpPr>
            <p:cNvPr id="35850" name="Line 6"/>
            <p:cNvSpPr>
              <a:spLocks noChangeShapeType="1"/>
            </p:cNvSpPr>
            <p:nvPr/>
          </p:nvSpPr>
          <p:spPr bwMode="auto">
            <a:xfrm>
              <a:off x="1392" y="1056"/>
              <a:ext cx="1200" cy="0"/>
            </a:xfrm>
            <a:prstGeom prst="line">
              <a:avLst/>
            </a:prstGeom>
            <a:noFill/>
            <a:ln w="9525">
              <a:solidFill>
                <a:schemeClr val="tx1"/>
              </a:solidFill>
              <a:round/>
              <a:headEnd/>
              <a:tailEnd type="triangle" w="med" len="med"/>
            </a:ln>
          </p:spPr>
          <p:txBody>
            <a:bodyPr/>
            <a:lstStyle/>
            <a:p>
              <a:endParaRPr lang="en-IN"/>
            </a:p>
          </p:txBody>
        </p:sp>
        <p:sp>
          <p:nvSpPr>
            <p:cNvPr id="35851" name="Text Box 7"/>
            <p:cNvSpPr txBox="1">
              <a:spLocks noChangeArrowheads="1"/>
            </p:cNvSpPr>
            <p:nvPr/>
          </p:nvSpPr>
          <p:spPr bwMode="auto">
            <a:xfrm>
              <a:off x="1680" y="720"/>
              <a:ext cx="704" cy="288"/>
            </a:xfrm>
            <a:prstGeom prst="rect">
              <a:avLst/>
            </a:prstGeom>
            <a:noFill/>
            <a:ln w="9525">
              <a:noFill/>
              <a:miter lim="800000"/>
              <a:headEnd/>
              <a:tailEnd/>
            </a:ln>
          </p:spPr>
          <p:txBody>
            <a:bodyPr>
              <a:spAutoFit/>
            </a:bodyPr>
            <a:lstStyle/>
            <a:p>
              <a:r>
                <a:rPr lang="en-GB" sz="2400">
                  <a:solidFill>
                    <a:srgbClr val="FF0066"/>
                  </a:solidFill>
                </a:rPr>
                <a:t>energy   </a:t>
              </a:r>
              <a:endParaRPr lang="en-US" sz="2400">
                <a:solidFill>
                  <a:srgbClr val="FF0066"/>
                </a:solidFill>
              </a:endParaRPr>
            </a:p>
          </p:txBody>
        </p:sp>
      </p:grpSp>
      <p:sp>
        <p:nvSpPr>
          <p:cNvPr id="58377" name="Text Box 9"/>
          <p:cNvSpPr txBox="1">
            <a:spLocks noChangeArrowheads="1"/>
          </p:cNvSpPr>
          <p:nvPr/>
        </p:nvSpPr>
        <p:spPr bwMode="auto">
          <a:xfrm>
            <a:off x="457200" y="5181600"/>
            <a:ext cx="7467600" cy="1187450"/>
          </a:xfrm>
          <a:prstGeom prst="rect">
            <a:avLst/>
          </a:prstGeom>
          <a:noFill/>
          <a:ln w="9525">
            <a:noFill/>
            <a:miter lim="800000"/>
            <a:headEnd/>
            <a:tailEnd/>
          </a:ln>
        </p:spPr>
        <p:txBody>
          <a:bodyPr>
            <a:spAutoFit/>
          </a:bodyPr>
          <a:lstStyle/>
          <a:p>
            <a:r>
              <a:rPr lang="en-GB" sz="2400"/>
              <a:t>For example, our own muscles resort to anaerobic respiration when oxygen is not delivered to them fast enough.</a:t>
            </a:r>
            <a:endParaRPr lang="en-US" sz="2400"/>
          </a:p>
        </p:txBody>
      </p:sp>
      <p:sp>
        <p:nvSpPr>
          <p:cNvPr id="58378" name="Text Box 10"/>
          <p:cNvSpPr txBox="1">
            <a:spLocks noChangeArrowheads="1"/>
          </p:cNvSpPr>
          <p:nvPr/>
        </p:nvSpPr>
        <p:spPr bwMode="auto">
          <a:xfrm>
            <a:off x="381000" y="3048000"/>
            <a:ext cx="8512175" cy="822325"/>
          </a:xfrm>
          <a:prstGeom prst="rect">
            <a:avLst/>
          </a:prstGeom>
          <a:noFill/>
          <a:ln w="9525">
            <a:noFill/>
            <a:miter lim="800000"/>
            <a:headEnd/>
            <a:tailEnd/>
          </a:ln>
        </p:spPr>
        <p:txBody>
          <a:bodyPr wrap="none">
            <a:spAutoFit/>
          </a:bodyPr>
          <a:lstStyle/>
          <a:p>
            <a:r>
              <a:rPr lang="en-GB" sz="2400"/>
              <a:t>The energy released by anaerobic respiration is considerably </a:t>
            </a:r>
          </a:p>
          <a:p>
            <a:r>
              <a:rPr lang="en-GB" sz="2400"/>
              <a:t>less than the energy from aerobic respiration. </a:t>
            </a:r>
            <a:endParaRPr lang="en-US" sz="2400"/>
          </a:p>
        </p:txBody>
      </p:sp>
      <p:sp>
        <p:nvSpPr>
          <p:cNvPr id="58379" name="Text Box 11"/>
          <p:cNvSpPr txBox="1">
            <a:spLocks noChangeArrowheads="1"/>
          </p:cNvSpPr>
          <p:nvPr/>
        </p:nvSpPr>
        <p:spPr bwMode="auto">
          <a:xfrm>
            <a:off x="457200" y="4114800"/>
            <a:ext cx="8304213" cy="822325"/>
          </a:xfrm>
          <a:prstGeom prst="rect">
            <a:avLst/>
          </a:prstGeom>
          <a:noFill/>
          <a:ln w="9525">
            <a:noFill/>
            <a:miter lim="800000"/>
            <a:headEnd/>
            <a:tailEnd/>
          </a:ln>
        </p:spPr>
        <p:txBody>
          <a:bodyPr wrap="none">
            <a:spAutoFit/>
          </a:bodyPr>
          <a:lstStyle/>
          <a:p>
            <a:r>
              <a:rPr lang="en-GB" sz="2400"/>
              <a:t>Anaerobic respiration takes place at some stage in the cells </a:t>
            </a:r>
          </a:p>
          <a:p>
            <a:r>
              <a:rPr lang="en-GB" sz="2400"/>
              <a:t>of most living organisms.</a:t>
            </a:r>
            <a:endParaRPr lang="en-US" sz="2400"/>
          </a:p>
        </p:txBody>
      </p:sp>
      <p:sp>
        <p:nvSpPr>
          <p:cNvPr id="35847" name="Text Box 12"/>
          <p:cNvSpPr txBox="1">
            <a:spLocks noChangeArrowheads="1"/>
          </p:cNvSpPr>
          <p:nvPr/>
        </p:nvSpPr>
        <p:spPr bwMode="auto">
          <a:xfrm>
            <a:off x="8518525" y="-34925"/>
            <a:ext cx="488950" cy="457200"/>
          </a:xfrm>
          <a:prstGeom prst="rect">
            <a:avLst/>
          </a:prstGeom>
          <a:noFill/>
          <a:ln w="9525">
            <a:noFill/>
            <a:miter lim="800000"/>
            <a:headEnd/>
            <a:tailEnd/>
          </a:ln>
        </p:spPr>
        <p:txBody>
          <a:bodyPr wrap="none">
            <a:spAutoFit/>
          </a:bodyPr>
          <a:lstStyle/>
          <a:p>
            <a:r>
              <a:rPr lang="en-GB" sz="2400"/>
              <a:t>25</a:t>
            </a:r>
            <a:endParaRPr lang="en-US" sz="2400"/>
          </a:p>
        </p:txBody>
      </p:sp>
      <p:sp>
        <p:nvSpPr>
          <p:cNvPr id="58383" name="AutoShape 15">
            <a:hlinkClick r:id="" action="ppaction://noaction" highlightClick="1"/>
          </p:cNvPr>
          <p:cNvSpPr>
            <a:spLocks noChangeArrowheads="1"/>
          </p:cNvSpPr>
          <p:nvPr/>
        </p:nvSpPr>
        <p:spPr bwMode="auto">
          <a:xfrm>
            <a:off x="8634413" y="6248400"/>
            <a:ext cx="509587" cy="609600"/>
          </a:xfrm>
          <a:prstGeom prst="actionButtonForwardNext">
            <a:avLst/>
          </a:prstGeom>
          <a:solidFill>
            <a:schemeClr val="accent1"/>
          </a:solidFill>
          <a:ln w="9525">
            <a:solidFill>
              <a:schemeClr val="tx1"/>
            </a:solidFill>
            <a:miter lim="800000"/>
            <a:headEnd/>
            <a:tailEnd/>
          </a:ln>
        </p:spPr>
        <p:txBody>
          <a:bodyPr anchor="ctr">
            <a:spAutoFit/>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wipe(up)">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8378"/>
                                        </p:tgtEl>
                                        <p:attrNameLst>
                                          <p:attrName>style.visibility</p:attrName>
                                        </p:attrNameLst>
                                      </p:cBhvr>
                                      <p:to>
                                        <p:strVal val="visible"/>
                                      </p:to>
                                    </p:set>
                                    <p:animEffect transition="in" filter="wipe(up)">
                                      <p:cBhvr>
                                        <p:cTn id="17" dur="500"/>
                                        <p:tgtEl>
                                          <p:spTgt spid="583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8379"/>
                                        </p:tgtEl>
                                        <p:attrNameLst>
                                          <p:attrName>style.visibility</p:attrName>
                                        </p:attrNameLst>
                                      </p:cBhvr>
                                      <p:to>
                                        <p:strVal val="visible"/>
                                      </p:to>
                                    </p:set>
                                    <p:animEffect transition="in" filter="wipe(up)">
                                      <p:cBhvr>
                                        <p:cTn id="22" dur="500"/>
                                        <p:tgtEl>
                                          <p:spTgt spid="5837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8377"/>
                                        </p:tgtEl>
                                        <p:attrNameLst>
                                          <p:attrName>style.visibility</p:attrName>
                                        </p:attrNameLst>
                                      </p:cBhvr>
                                      <p:to>
                                        <p:strVal val="visible"/>
                                      </p:to>
                                    </p:set>
                                    <p:animEffect transition="in" filter="wipe(up)">
                                      <p:cBhvr>
                                        <p:cTn id="27" dur="500"/>
                                        <p:tgtEl>
                                          <p:spTgt spid="58377"/>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58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P spid="58377" grpId="0" autoUpdateAnimBg="0"/>
      <p:bldP spid="58378" grpId="0" autoUpdateAnimBg="0"/>
      <p:bldP spid="58379" grpId="0" autoUpdateAnimBg="0"/>
      <p:bldP spid="583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05000" y="457200"/>
            <a:ext cx="4800600" cy="609600"/>
          </a:xfrm>
        </p:spPr>
        <p:txBody>
          <a:bodyPr>
            <a:normAutofit fontScale="90000"/>
          </a:bodyPr>
          <a:lstStyle/>
          <a:p>
            <a:pPr>
              <a:defRPr/>
            </a:pPr>
            <a:r>
              <a:rPr lang="en-GB" sz="4000" dirty="0"/>
              <a:t>Micro-organisms</a:t>
            </a:r>
            <a:endParaRPr lang="en-US" sz="4000" dirty="0"/>
          </a:p>
        </p:txBody>
      </p:sp>
      <p:sp>
        <p:nvSpPr>
          <p:cNvPr id="64515" name="Text Box 3"/>
          <p:cNvSpPr txBox="1">
            <a:spLocks noChangeArrowheads="1"/>
          </p:cNvSpPr>
          <p:nvPr/>
        </p:nvSpPr>
        <p:spPr bwMode="auto">
          <a:xfrm>
            <a:off x="514350" y="1066800"/>
            <a:ext cx="8629650" cy="822325"/>
          </a:xfrm>
          <a:prstGeom prst="rect">
            <a:avLst/>
          </a:prstGeom>
          <a:noFill/>
          <a:ln w="9525">
            <a:noFill/>
            <a:miter lim="800000"/>
            <a:headEnd/>
            <a:tailEnd/>
          </a:ln>
        </p:spPr>
        <p:txBody>
          <a:bodyPr wrap="none">
            <a:spAutoFit/>
          </a:bodyPr>
          <a:lstStyle/>
          <a:p>
            <a:r>
              <a:rPr lang="en-GB" sz="2400"/>
              <a:t>Anaerobic respiration is widely used by many micro-organisms</a:t>
            </a:r>
          </a:p>
          <a:p>
            <a:r>
              <a:rPr lang="en-GB" sz="2400"/>
              <a:t>such as </a:t>
            </a:r>
            <a:r>
              <a:rPr lang="en-GB" sz="2400" b="1"/>
              <a:t>bacteria </a:t>
            </a:r>
            <a:r>
              <a:rPr lang="en-GB" sz="2400"/>
              <a:t>and </a:t>
            </a:r>
            <a:r>
              <a:rPr lang="en-GB" sz="2400" b="1"/>
              <a:t>yeasts</a:t>
            </a:r>
            <a:r>
              <a:rPr lang="en-GB" sz="2400"/>
              <a:t>.</a:t>
            </a:r>
            <a:endParaRPr lang="en-US" sz="2400"/>
          </a:p>
        </p:txBody>
      </p:sp>
      <p:sp>
        <p:nvSpPr>
          <p:cNvPr id="64516" name="Text Box 4"/>
          <p:cNvSpPr txBox="1">
            <a:spLocks noChangeArrowheads="1"/>
          </p:cNvSpPr>
          <p:nvPr/>
        </p:nvSpPr>
        <p:spPr bwMode="auto">
          <a:xfrm>
            <a:off x="457200" y="2590800"/>
            <a:ext cx="8434388" cy="457200"/>
          </a:xfrm>
          <a:prstGeom prst="rect">
            <a:avLst/>
          </a:prstGeom>
          <a:noFill/>
          <a:ln w="9525">
            <a:noFill/>
            <a:miter lim="800000"/>
            <a:headEnd/>
            <a:tailEnd/>
          </a:ln>
        </p:spPr>
        <p:txBody>
          <a:bodyPr wrap="none">
            <a:spAutoFit/>
          </a:bodyPr>
          <a:lstStyle/>
          <a:p>
            <a:r>
              <a:rPr lang="en-GB" sz="2400"/>
              <a:t>Bacteria and yeasts are microscopic single-celled organisms.</a:t>
            </a:r>
            <a:endParaRPr lang="en-US" sz="2400"/>
          </a:p>
        </p:txBody>
      </p:sp>
      <p:sp>
        <p:nvSpPr>
          <p:cNvPr id="64517" name="Text Box 5"/>
          <p:cNvSpPr txBox="1">
            <a:spLocks noChangeArrowheads="1"/>
          </p:cNvSpPr>
          <p:nvPr/>
        </p:nvSpPr>
        <p:spPr bwMode="auto">
          <a:xfrm>
            <a:off x="457200" y="3581400"/>
            <a:ext cx="7862888" cy="822325"/>
          </a:xfrm>
          <a:prstGeom prst="rect">
            <a:avLst/>
          </a:prstGeom>
          <a:noFill/>
          <a:ln w="9525">
            <a:noFill/>
            <a:miter lim="800000"/>
            <a:headEnd/>
            <a:tailEnd/>
          </a:ln>
        </p:spPr>
        <p:txBody>
          <a:bodyPr wrap="none">
            <a:spAutoFit/>
          </a:bodyPr>
          <a:lstStyle/>
          <a:p>
            <a:r>
              <a:rPr lang="en-GB" sz="2400"/>
              <a:t>Bacteria are to be found everywhere, in or on organisms,</a:t>
            </a:r>
          </a:p>
          <a:p>
            <a:r>
              <a:rPr lang="en-GB" sz="2400"/>
              <a:t>in water, air and soil </a:t>
            </a:r>
            <a:endParaRPr lang="en-US" sz="2400"/>
          </a:p>
        </p:txBody>
      </p:sp>
      <p:sp>
        <p:nvSpPr>
          <p:cNvPr id="64518" name="Text Box 6"/>
          <p:cNvSpPr txBox="1">
            <a:spLocks noChangeArrowheads="1"/>
          </p:cNvSpPr>
          <p:nvPr/>
        </p:nvSpPr>
        <p:spPr bwMode="auto">
          <a:xfrm>
            <a:off x="457200" y="4953000"/>
            <a:ext cx="7924800" cy="822325"/>
          </a:xfrm>
          <a:prstGeom prst="rect">
            <a:avLst/>
          </a:prstGeom>
          <a:noFill/>
          <a:ln w="9525">
            <a:noFill/>
            <a:miter lim="800000"/>
            <a:headEnd/>
            <a:tailEnd/>
          </a:ln>
        </p:spPr>
        <p:txBody>
          <a:bodyPr>
            <a:spAutoFit/>
          </a:bodyPr>
          <a:lstStyle/>
          <a:p>
            <a:r>
              <a:rPr lang="en-GB" sz="2400"/>
              <a:t>Yeasts are usually found in close association with vegetable matter such as fruit</a:t>
            </a:r>
            <a:endParaRPr lang="en-US" sz="2400"/>
          </a:p>
        </p:txBody>
      </p:sp>
      <p:sp>
        <p:nvSpPr>
          <p:cNvPr id="36871" name="Text Box 7"/>
          <p:cNvSpPr txBox="1">
            <a:spLocks noChangeArrowheads="1"/>
          </p:cNvSpPr>
          <p:nvPr/>
        </p:nvSpPr>
        <p:spPr bwMode="auto">
          <a:xfrm>
            <a:off x="8518525" y="-34925"/>
            <a:ext cx="488950" cy="457200"/>
          </a:xfrm>
          <a:prstGeom prst="rect">
            <a:avLst/>
          </a:prstGeom>
          <a:noFill/>
          <a:ln w="9525">
            <a:noFill/>
            <a:miter lim="800000"/>
            <a:headEnd/>
            <a:tailEnd/>
          </a:ln>
        </p:spPr>
        <p:txBody>
          <a:bodyPr wrap="none">
            <a:spAutoFit/>
          </a:bodyPr>
          <a:lstStyle/>
          <a:p>
            <a:r>
              <a:rPr lang="en-GB" sz="2400"/>
              <a:t>26</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wipe(up)">
                                      <p:cBhvr>
                                        <p:cTn id="7" dur="500"/>
                                        <p:tgtEl>
                                          <p:spTgt spid="645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4516"/>
                                        </p:tgtEl>
                                        <p:attrNameLst>
                                          <p:attrName>style.visibility</p:attrName>
                                        </p:attrNameLst>
                                      </p:cBhvr>
                                      <p:to>
                                        <p:strVal val="visible"/>
                                      </p:to>
                                    </p:set>
                                    <p:animEffect transition="in" filter="wipe(up)">
                                      <p:cBhvr>
                                        <p:cTn id="12" dur="500"/>
                                        <p:tgtEl>
                                          <p:spTgt spid="645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4517"/>
                                        </p:tgtEl>
                                        <p:attrNameLst>
                                          <p:attrName>style.visibility</p:attrName>
                                        </p:attrNameLst>
                                      </p:cBhvr>
                                      <p:to>
                                        <p:strVal val="visible"/>
                                      </p:to>
                                    </p:set>
                                    <p:animEffect transition="in" filter="wipe(up)">
                                      <p:cBhvr>
                                        <p:cTn id="17" dur="500"/>
                                        <p:tgtEl>
                                          <p:spTgt spid="645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4518"/>
                                        </p:tgtEl>
                                        <p:attrNameLst>
                                          <p:attrName>style.visibility</p:attrName>
                                        </p:attrNameLst>
                                      </p:cBhvr>
                                      <p:to>
                                        <p:strVal val="visible"/>
                                      </p:to>
                                    </p:set>
                                    <p:animEffect transition="in" filter="wipe(up)">
                                      <p:cBhvr>
                                        <p:cTn id="22" dur="5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utoUpdateAnimBg="0"/>
      <p:bldP spid="64516" grpId="0" autoUpdateAnimBg="0"/>
      <p:bldP spid="64517" grpId="0" autoUpdateAnimBg="0"/>
      <p:bldP spid="6451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33400" y="0"/>
            <a:ext cx="2438400" cy="914400"/>
          </a:xfrm>
        </p:spPr>
        <p:txBody>
          <a:bodyPr/>
          <a:lstStyle/>
          <a:p>
            <a:pPr>
              <a:defRPr/>
            </a:pPr>
            <a:r>
              <a:rPr lang="en-US"/>
              <a:t>Bacteria</a:t>
            </a:r>
          </a:p>
        </p:txBody>
      </p:sp>
      <p:pic>
        <p:nvPicPr>
          <p:cNvPr id="63491" name="Picture 3" descr="C:\My Documents\My Pictures\Bacterium with fimbriae.jpg"/>
          <p:cNvPicPr>
            <a:picLocks noChangeAspect="1" noChangeArrowheads="1"/>
          </p:cNvPicPr>
          <p:nvPr/>
        </p:nvPicPr>
        <p:blipFill>
          <a:blip r:embed="rId3" cstate="print">
            <a:lum contrast="22000"/>
          </a:blip>
          <a:srcRect/>
          <a:stretch>
            <a:fillRect/>
          </a:stretch>
        </p:blipFill>
        <p:spPr bwMode="auto">
          <a:xfrm>
            <a:off x="1143000" y="990600"/>
            <a:ext cx="4287838" cy="4960938"/>
          </a:xfrm>
          <a:prstGeom prst="rect">
            <a:avLst/>
          </a:prstGeom>
          <a:noFill/>
          <a:ln w="9525">
            <a:noFill/>
            <a:miter lim="800000"/>
            <a:headEnd/>
            <a:tailEnd/>
          </a:ln>
        </p:spPr>
      </p:pic>
      <p:grpSp>
        <p:nvGrpSpPr>
          <p:cNvPr id="2" name="Group 40"/>
          <p:cNvGrpSpPr>
            <a:grpSpLocks/>
          </p:cNvGrpSpPr>
          <p:nvPr/>
        </p:nvGrpSpPr>
        <p:grpSpPr bwMode="auto">
          <a:xfrm>
            <a:off x="3810000" y="4038600"/>
            <a:ext cx="1800225" cy="1219200"/>
            <a:chOff x="2400" y="2544"/>
            <a:chExt cx="1134" cy="768"/>
          </a:xfrm>
        </p:grpSpPr>
        <p:sp>
          <p:nvSpPr>
            <p:cNvPr id="37909" name="Line 7"/>
            <p:cNvSpPr>
              <a:spLocks noChangeShapeType="1"/>
            </p:cNvSpPr>
            <p:nvPr/>
          </p:nvSpPr>
          <p:spPr bwMode="auto">
            <a:xfrm flipH="1">
              <a:off x="2400" y="2544"/>
              <a:ext cx="864" cy="768"/>
            </a:xfrm>
            <a:prstGeom prst="line">
              <a:avLst/>
            </a:prstGeom>
            <a:noFill/>
            <a:ln w="9525">
              <a:solidFill>
                <a:schemeClr val="tx1"/>
              </a:solidFill>
              <a:round/>
              <a:headEnd type="triangle" w="med" len="med"/>
              <a:tailEnd type="triangle" w="med" len="med"/>
            </a:ln>
          </p:spPr>
          <p:txBody>
            <a:bodyPr/>
            <a:lstStyle/>
            <a:p>
              <a:endParaRPr lang="en-IN"/>
            </a:p>
          </p:txBody>
        </p:sp>
        <p:sp>
          <p:nvSpPr>
            <p:cNvPr id="37910" name="Text Box 12"/>
            <p:cNvSpPr txBox="1">
              <a:spLocks noChangeArrowheads="1"/>
            </p:cNvSpPr>
            <p:nvPr/>
          </p:nvSpPr>
          <p:spPr bwMode="auto">
            <a:xfrm>
              <a:off x="2688" y="3024"/>
              <a:ext cx="846" cy="288"/>
            </a:xfrm>
            <a:prstGeom prst="rect">
              <a:avLst/>
            </a:prstGeom>
            <a:noFill/>
            <a:ln w="9525">
              <a:noFill/>
              <a:miter lim="800000"/>
              <a:headEnd/>
              <a:tailEnd/>
            </a:ln>
          </p:spPr>
          <p:txBody>
            <a:bodyPr wrap="none">
              <a:spAutoFit/>
            </a:bodyPr>
            <a:lstStyle/>
            <a:p>
              <a:r>
                <a:rPr lang="en-GB" sz="2400"/>
                <a:t>0.002mm</a:t>
              </a:r>
              <a:endParaRPr lang="en-US" sz="2400"/>
            </a:p>
          </p:txBody>
        </p:sp>
      </p:grpSp>
      <p:sp>
        <p:nvSpPr>
          <p:cNvPr id="63501" name="Text Box 13"/>
          <p:cNvSpPr txBox="1">
            <a:spLocks noChangeArrowheads="1"/>
          </p:cNvSpPr>
          <p:nvPr/>
        </p:nvSpPr>
        <p:spPr bwMode="auto">
          <a:xfrm>
            <a:off x="685800" y="6019800"/>
            <a:ext cx="3076575" cy="519113"/>
          </a:xfrm>
          <a:prstGeom prst="rect">
            <a:avLst/>
          </a:prstGeom>
          <a:noFill/>
          <a:ln w="9525">
            <a:noFill/>
            <a:miter lim="800000"/>
            <a:headEnd/>
            <a:tailEnd/>
          </a:ln>
        </p:spPr>
        <p:txBody>
          <a:bodyPr wrap="none">
            <a:spAutoFit/>
          </a:bodyPr>
          <a:lstStyle/>
          <a:p>
            <a:r>
              <a:rPr lang="en-GB"/>
              <a:t>a single bacterium</a:t>
            </a:r>
            <a:endParaRPr lang="en-US"/>
          </a:p>
        </p:txBody>
      </p:sp>
      <p:sp>
        <p:nvSpPr>
          <p:cNvPr id="63502" name="Text Box 14"/>
          <p:cNvSpPr txBox="1">
            <a:spLocks noChangeArrowheads="1"/>
          </p:cNvSpPr>
          <p:nvPr/>
        </p:nvSpPr>
        <p:spPr bwMode="auto">
          <a:xfrm>
            <a:off x="5773738" y="1600200"/>
            <a:ext cx="3370262" cy="1552575"/>
          </a:xfrm>
          <a:prstGeom prst="rect">
            <a:avLst/>
          </a:prstGeom>
          <a:noFill/>
          <a:ln w="9525">
            <a:noFill/>
            <a:miter lim="800000"/>
            <a:headEnd/>
            <a:tailEnd/>
          </a:ln>
        </p:spPr>
        <p:txBody>
          <a:bodyPr wrap="none">
            <a:spAutoFit/>
          </a:bodyPr>
          <a:lstStyle/>
          <a:p>
            <a:r>
              <a:rPr lang="en-GB" sz="2400"/>
              <a:t>there are many</a:t>
            </a:r>
          </a:p>
          <a:p>
            <a:r>
              <a:rPr lang="en-GB" sz="2400"/>
              <a:t>species of bacteria </a:t>
            </a:r>
          </a:p>
          <a:p>
            <a:r>
              <a:rPr lang="en-GB" sz="2400"/>
              <a:t>and they have different </a:t>
            </a:r>
          </a:p>
          <a:p>
            <a:r>
              <a:rPr lang="en-GB" sz="2400"/>
              <a:t>shapes and sizes </a:t>
            </a:r>
            <a:endParaRPr lang="en-US" sz="2400"/>
          </a:p>
        </p:txBody>
      </p:sp>
      <p:grpSp>
        <p:nvGrpSpPr>
          <p:cNvPr id="3" name="Group 38"/>
          <p:cNvGrpSpPr>
            <a:grpSpLocks/>
          </p:cNvGrpSpPr>
          <p:nvPr/>
        </p:nvGrpSpPr>
        <p:grpSpPr bwMode="auto">
          <a:xfrm>
            <a:off x="5715000" y="3581400"/>
            <a:ext cx="3124200" cy="2971800"/>
            <a:chOff x="3600" y="2256"/>
            <a:chExt cx="1968" cy="1872"/>
          </a:xfrm>
        </p:grpSpPr>
        <p:pic>
          <p:nvPicPr>
            <p:cNvPr id="37903" name="Picture 6" descr="C:\My Documents\My Pictures\Bacterial shapes.jpg"/>
            <p:cNvPicPr>
              <a:picLocks noChangeAspect="1" noChangeArrowheads="1"/>
            </p:cNvPicPr>
            <p:nvPr/>
          </p:nvPicPr>
          <p:blipFill>
            <a:blip r:embed="rId4">
              <a:lum contrast="32000"/>
            </a:blip>
            <a:srcRect/>
            <a:stretch>
              <a:fillRect/>
            </a:stretch>
          </p:blipFill>
          <p:spPr bwMode="auto">
            <a:xfrm>
              <a:off x="3696" y="2304"/>
              <a:ext cx="1728" cy="1589"/>
            </a:xfrm>
            <a:prstGeom prst="rect">
              <a:avLst/>
            </a:prstGeom>
            <a:noFill/>
            <a:ln w="9525">
              <a:noFill/>
              <a:miter lim="800000"/>
              <a:headEnd/>
              <a:tailEnd/>
            </a:ln>
          </p:spPr>
        </p:pic>
        <p:grpSp>
          <p:nvGrpSpPr>
            <p:cNvPr id="4" name="Group 37"/>
            <p:cNvGrpSpPr>
              <a:grpSpLocks/>
            </p:cNvGrpSpPr>
            <p:nvPr/>
          </p:nvGrpSpPr>
          <p:grpSpPr bwMode="auto">
            <a:xfrm>
              <a:off x="3600" y="2256"/>
              <a:ext cx="1968" cy="1872"/>
              <a:chOff x="3600" y="2256"/>
              <a:chExt cx="1968" cy="1872"/>
            </a:xfrm>
          </p:grpSpPr>
          <p:sp>
            <p:nvSpPr>
              <p:cNvPr id="37905" name="Line 24"/>
              <p:cNvSpPr>
                <a:spLocks noChangeShapeType="1"/>
              </p:cNvSpPr>
              <p:nvPr/>
            </p:nvSpPr>
            <p:spPr bwMode="auto">
              <a:xfrm>
                <a:off x="3600" y="2256"/>
                <a:ext cx="0" cy="1872"/>
              </a:xfrm>
              <a:prstGeom prst="line">
                <a:avLst/>
              </a:prstGeom>
              <a:noFill/>
              <a:ln w="9525">
                <a:solidFill>
                  <a:schemeClr val="tx1"/>
                </a:solidFill>
                <a:round/>
                <a:headEnd/>
                <a:tailEnd/>
              </a:ln>
            </p:spPr>
            <p:txBody>
              <a:bodyPr/>
              <a:lstStyle/>
              <a:p>
                <a:endParaRPr lang="en-IN"/>
              </a:p>
            </p:txBody>
          </p:sp>
          <p:sp>
            <p:nvSpPr>
              <p:cNvPr id="37906" name="Line 25"/>
              <p:cNvSpPr>
                <a:spLocks noChangeShapeType="1"/>
              </p:cNvSpPr>
              <p:nvPr/>
            </p:nvSpPr>
            <p:spPr bwMode="auto">
              <a:xfrm>
                <a:off x="3600" y="2256"/>
                <a:ext cx="1968" cy="0"/>
              </a:xfrm>
              <a:prstGeom prst="line">
                <a:avLst/>
              </a:prstGeom>
              <a:noFill/>
              <a:ln w="9525">
                <a:solidFill>
                  <a:schemeClr val="tx1"/>
                </a:solidFill>
                <a:round/>
                <a:headEnd/>
                <a:tailEnd/>
              </a:ln>
            </p:spPr>
            <p:txBody>
              <a:bodyPr/>
              <a:lstStyle/>
              <a:p>
                <a:endParaRPr lang="en-IN"/>
              </a:p>
            </p:txBody>
          </p:sp>
          <p:sp>
            <p:nvSpPr>
              <p:cNvPr id="37907" name="Line 28"/>
              <p:cNvSpPr>
                <a:spLocks noChangeShapeType="1"/>
              </p:cNvSpPr>
              <p:nvPr/>
            </p:nvSpPr>
            <p:spPr bwMode="auto">
              <a:xfrm flipH="1">
                <a:off x="5568" y="2256"/>
                <a:ext cx="0" cy="1872"/>
              </a:xfrm>
              <a:prstGeom prst="line">
                <a:avLst/>
              </a:prstGeom>
              <a:noFill/>
              <a:ln w="9525">
                <a:solidFill>
                  <a:schemeClr val="tx1"/>
                </a:solidFill>
                <a:round/>
                <a:headEnd/>
                <a:tailEnd/>
              </a:ln>
            </p:spPr>
            <p:txBody>
              <a:bodyPr/>
              <a:lstStyle/>
              <a:p>
                <a:endParaRPr lang="en-IN"/>
              </a:p>
            </p:txBody>
          </p:sp>
          <p:sp>
            <p:nvSpPr>
              <p:cNvPr id="37908" name="Line 29"/>
              <p:cNvSpPr>
                <a:spLocks noChangeShapeType="1"/>
              </p:cNvSpPr>
              <p:nvPr/>
            </p:nvSpPr>
            <p:spPr bwMode="auto">
              <a:xfrm>
                <a:off x="3600" y="4128"/>
                <a:ext cx="1968" cy="0"/>
              </a:xfrm>
              <a:prstGeom prst="line">
                <a:avLst/>
              </a:prstGeom>
              <a:noFill/>
              <a:ln w="9525">
                <a:solidFill>
                  <a:schemeClr val="tx1"/>
                </a:solidFill>
                <a:round/>
                <a:headEnd/>
                <a:tailEnd/>
              </a:ln>
            </p:spPr>
            <p:txBody>
              <a:bodyPr/>
              <a:lstStyle/>
              <a:p>
                <a:endParaRPr lang="en-IN"/>
              </a:p>
            </p:txBody>
          </p:sp>
        </p:grpSp>
      </p:grpSp>
      <p:sp>
        <p:nvSpPr>
          <p:cNvPr id="63518" name="Text Box 30"/>
          <p:cNvSpPr txBox="1">
            <a:spLocks noChangeArrowheads="1"/>
          </p:cNvSpPr>
          <p:nvPr/>
        </p:nvSpPr>
        <p:spPr bwMode="auto">
          <a:xfrm>
            <a:off x="2209800" y="912813"/>
            <a:ext cx="1254125" cy="457200"/>
          </a:xfrm>
          <a:prstGeom prst="rect">
            <a:avLst/>
          </a:prstGeom>
          <a:noFill/>
          <a:ln w="9525">
            <a:noFill/>
            <a:miter lim="800000"/>
            <a:headEnd/>
            <a:tailEnd/>
          </a:ln>
        </p:spPr>
        <p:txBody>
          <a:bodyPr wrap="none">
            <a:spAutoFit/>
          </a:bodyPr>
          <a:lstStyle/>
          <a:p>
            <a:r>
              <a:rPr lang="en-GB" sz="2400"/>
              <a:t>cell wall</a:t>
            </a:r>
            <a:endParaRPr lang="en-US" sz="2400"/>
          </a:p>
        </p:txBody>
      </p:sp>
      <p:sp>
        <p:nvSpPr>
          <p:cNvPr id="63519" name="Text Box 31"/>
          <p:cNvSpPr txBox="1">
            <a:spLocks noChangeArrowheads="1"/>
          </p:cNvSpPr>
          <p:nvPr/>
        </p:nvSpPr>
        <p:spPr bwMode="auto">
          <a:xfrm>
            <a:off x="1219200" y="1827213"/>
            <a:ext cx="1236663" cy="457200"/>
          </a:xfrm>
          <a:prstGeom prst="rect">
            <a:avLst/>
          </a:prstGeom>
          <a:noFill/>
          <a:ln w="9525">
            <a:noFill/>
            <a:miter lim="800000"/>
            <a:headEnd/>
            <a:tailEnd/>
          </a:ln>
        </p:spPr>
        <p:txBody>
          <a:bodyPr wrap="none">
            <a:spAutoFit/>
          </a:bodyPr>
          <a:lstStyle/>
          <a:p>
            <a:r>
              <a:rPr lang="en-GB" sz="2400"/>
              <a:t>nucleus</a:t>
            </a:r>
            <a:endParaRPr lang="en-US" sz="2400"/>
          </a:p>
        </p:txBody>
      </p:sp>
      <p:sp>
        <p:nvSpPr>
          <p:cNvPr id="63520" name="Text Box 32"/>
          <p:cNvSpPr txBox="1">
            <a:spLocks noChangeArrowheads="1"/>
          </p:cNvSpPr>
          <p:nvPr/>
        </p:nvSpPr>
        <p:spPr bwMode="auto">
          <a:xfrm>
            <a:off x="304800" y="2970213"/>
            <a:ext cx="1557338" cy="457200"/>
          </a:xfrm>
          <a:prstGeom prst="rect">
            <a:avLst/>
          </a:prstGeom>
          <a:noFill/>
          <a:ln w="9525">
            <a:noFill/>
            <a:miter lim="800000"/>
            <a:headEnd/>
            <a:tailEnd/>
          </a:ln>
        </p:spPr>
        <p:txBody>
          <a:bodyPr wrap="none">
            <a:spAutoFit/>
          </a:bodyPr>
          <a:lstStyle/>
          <a:p>
            <a:r>
              <a:rPr lang="en-GB" sz="2400"/>
              <a:t>cytoplasm</a:t>
            </a:r>
            <a:endParaRPr lang="en-US" sz="2400"/>
          </a:p>
        </p:txBody>
      </p:sp>
      <p:sp>
        <p:nvSpPr>
          <p:cNvPr id="63521" name="Line 33"/>
          <p:cNvSpPr>
            <a:spLocks noChangeShapeType="1"/>
          </p:cNvSpPr>
          <p:nvPr/>
        </p:nvSpPr>
        <p:spPr bwMode="auto">
          <a:xfrm>
            <a:off x="3352800" y="1295400"/>
            <a:ext cx="685800" cy="990600"/>
          </a:xfrm>
          <a:prstGeom prst="line">
            <a:avLst/>
          </a:prstGeom>
          <a:noFill/>
          <a:ln w="9525">
            <a:solidFill>
              <a:schemeClr val="tx1"/>
            </a:solidFill>
            <a:round/>
            <a:headEnd/>
            <a:tailEnd/>
          </a:ln>
        </p:spPr>
        <p:txBody>
          <a:bodyPr/>
          <a:lstStyle/>
          <a:p>
            <a:endParaRPr lang="en-IN"/>
          </a:p>
        </p:txBody>
      </p:sp>
      <p:sp>
        <p:nvSpPr>
          <p:cNvPr id="63522" name="Line 34"/>
          <p:cNvSpPr>
            <a:spLocks noChangeShapeType="1"/>
          </p:cNvSpPr>
          <p:nvPr/>
        </p:nvSpPr>
        <p:spPr bwMode="auto">
          <a:xfrm>
            <a:off x="2362200" y="2286000"/>
            <a:ext cx="990600" cy="1219200"/>
          </a:xfrm>
          <a:prstGeom prst="line">
            <a:avLst/>
          </a:prstGeom>
          <a:noFill/>
          <a:ln w="9525">
            <a:solidFill>
              <a:schemeClr val="tx1"/>
            </a:solidFill>
            <a:round/>
            <a:headEnd/>
            <a:tailEnd/>
          </a:ln>
        </p:spPr>
        <p:txBody>
          <a:bodyPr/>
          <a:lstStyle/>
          <a:p>
            <a:endParaRPr lang="en-IN"/>
          </a:p>
        </p:txBody>
      </p:sp>
      <p:sp>
        <p:nvSpPr>
          <p:cNvPr id="63523" name="Line 35"/>
          <p:cNvSpPr>
            <a:spLocks noChangeShapeType="1"/>
          </p:cNvSpPr>
          <p:nvPr/>
        </p:nvSpPr>
        <p:spPr bwMode="auto">
          <a:xfrm>
            <a:off x="1371600" y="3352800"/>
            <a:ext cx="1143000" cy="1066800"/>
          </a:xfrm>
          <a:prstGeom prst="line">
            <a:avLst/>
          </a:prstGeom>
          <a:noFill/>
          <a:ln w="9525">
            <a:solidFill>
              <a:schemeClr val="tx1"/>
            </a:solidFill>
            <a:round/>
            <a:headEnd/>
            <a:tailEnd/>
          </a:ln>
        </p:spPr>
        <p:txBody>
          <a:bodyPr/>
          <a:lstStyle/>
          <a:p>
            <a:endParaRPr lang="en-IN"/>
          </a:p>
        </p:txBody>
      </p:sp>
      <p:sp>
        <p:nvSpPr>
          <p:cNvPr id="37902" name="Text Box 39"/>
          <p:cNvSpPr txBox="1">
            <a:spLocks noChangeArrowheads="1"/>
          </p:cNvSpPr>
          <p:nvPr/>
        </p:nvSpPr>
        <p:spPr bwMode="auto">
          <a:xfrm>
            <a:off x="8442325" y="41275"/>
            <a:ext cx="488950" cy="457200"/>
          </a:xfrm>
          <a:prstGeom prst="rect">
            <a:avLst/>
          </a:prstGeom>
          <a:noFill/>
          <a:ln w="9525">
            <a:noFill/>
            <a:miter lim="800000"/>
            <a:headEnd/>
            <a:tailEnd/>
          </a:ln>
        </p:spPr>
        <p:txBody>
          <a:bodyPr wrap="none">
            <a:spAutoFit/>
          </a:bodyPr>
          <a:lstStyle/>
          <a:p>
            <a:r>
              <a:rPr lang="en-GB" sz="2400"/>
              <a:t>27</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dissolve">
                                      <p:cBhvr>
                                        <p:cTn id="7" dur="500"/>
                                        <p:tgtEl>
                                          <p:spTgt spid="6349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3501"/>
                                        </p:tgtEl>
                                        <p:attrNameLst>
                                          <p:attrName>style.visibility</p:attrName>
                                        </p:attrNameLst>
                                      </p:cBhvr>
                                      <p:to>
                                        <p:strVal val="visible"/>
                                      </p:to>
                                    </p:set>
                                    <p:animEffect transition="in" filter="wipe(left)">
                                      <p:cBhvr>
                                        <p:cTn id="15" dur="500"/>
                                        <p:tgtEl>
                                          <p:spTgt spid="6350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3518"/>
                                        </p:tgtEl>
                                        <p:attrNameLst>
                                          <p:attrName>style.visibility</p:attrName>
                                        </p:attrNameLst>
                                      </p:cBhvr>
                                      <p:to>
                                        <p:strVal val="visible"/>
                                      </p:to>
                                    </p:set>
                                    <p:animEffect transition="in" filter="wipe(up)">
                                      <p:cBhvr>
                                        <p:cTn id="20" dur="500"/>
                                        <p:tgtEl>
                                          <p:spTgt spid="63518"/>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63521"/>
                                        </p:tgtEl>
                                        <p:attrNameLst>
                                          <p:attrName>style.visibility</p:attrName>
                                        </p:attrNameLst>
                                      </p:cBhvr>
                                      <p:to>
                                        <p:strVal val="visible"/>
                                      </p:to>
                                    </p:set>
                                    <p:animEffect transition="in" filter="wipe(left)">
                                      <p:cBhvr>
                                        <p:cTn id="24" dur="500"/>
                                        <p:tgtEl>
                                          <p:spTgt spid="635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3519"/>
                                        </p:tgtEl>
                                        <p:attrNameLst>
                                          <p:attrName>style.visibility</p:attrName>
                                        </p:attrNameLst>
                                      </p:cBhvr>
                                      <p:to>
                                        <p:strVal val="visible"/>
                                      </p:to>
                                    </p:set>
                                    <p:animEffect transition="in" filter="wipe(up)">
                                      <p:cBhvr>
                                        <p:cTn id="29" dur="500"/>
                                        <p:tgtEl>
                                          <p:spTgt spid="63519"/>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3522"/>
                                        </p:tgtEl>
                                        <p:attrNameLst>
                                          <p:attrName>style.visibility</p:attrName>
                                        </p:attrNameLst>
                                      </p:cBhvr>
                                      <p:to>
                                        <p:strVal val="visible"/>
                                      </p:to>
                                    </p:set>
                                    <p:animEffect transition="in" filter="wipe(left)">
                                      <p:cBhvr>
                                        <p:cTn id="33" dur="500"/>
                                        <p:tgtEl>
                                          <p:spTgt spid="635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63520"/>
                                        </p:tgtEl>
                                        <p:attrNameLst>
                                          <p:attrName>style.visibility</p:attrName>
                                        </p:attrNameLst>
                                      </p:cBhvr>
                                      <p:to>
                                        <p:strVal val="visible"/>
                                      </p:to>
                                    </p:set>
                                    <p:animEffect transition="in" filter="wipe(up)">
                                      <p:cBhvr>
                                        <p:cTn id="38" dur="500"/>
                                        <p:tgtEl>
                                          <p:spTgt spid="6352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3523"/>
                                        </p:tgtEl>
                                        <p:attrNameLst>
                                          <p:attrName>style.visibility</p:attrName>
                                        </p:attrNameLst>
                                      </p:cBhvr>
                                      <p:to>
                                        <p:strVal val="visible"/>
                                      </p:to>
                                    </p:set>
                                    <p:animEffect transition="in" filter="wipe(left)">
                                      <p:cBhvr>
                                        <p:cTn id="42" dur="500"/>
                                        <p:tgtEl>
                                          <p:spTgt spid="635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63502"/>
                                        </p:tgtEl>
                                        <p:attrNameLst>
                                          <p:attrName>style.visibility</p:attrName>
                                        </p:attrNameLst>
                                      </p:cBhvr>
                                      <p:to>
                                        <p:strVal val="visible"/>
                                      </p:to>
                                    </p:set>
                                    <p:animEffect transition="in" filter="wipe(up)">
                                      <p:cBhvr>
                                        <p:cTn id="47" dur="500"/>
                                        <p:tgtEl>
                                          <p:spTgt spid="6350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dissolv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1" grpId="0" autoUpdateAnimBg="0"/>
      <p:bldP spid="63502" grpId="0" autoUpdateAnimBg="0"/>
      <p:bldP spid="63518" grpId="0" autoUpdateAnimBg="0"/>
      <p:bldP spid="63519" grpId="0" autoUpdateAnimBg="0"/>
      <p:bldP spid="63520" grpId="0" autoUpdateAnimBg="0"/>
      <p:bldP spid="63521" grpId="0" animBg="1"/>
      <p:bldP spid="63522" grpId="0" animBg="1"/>
      <p:bldP spid="635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04800" y="304800"/>
            <a:ext cx="6400800" cy="685800"/>
          </a:xfrm>
        </p:spPr>
        <p:txBody>
          <a:bodyPr/>
          <a:lstStyle/>
          <a:p>
            <a:pPr>
              <a:defRPr/>
            </a:pPr>
            <a:r>
              <a:rPr lang="en-GB" sz="3600"/>
              <a:t>Aerobic and anaerobic bacteria</a:t>
            </a:r>
            <a:endParaRPr lang="en-US" sz="3600"/>
          </a:p>
        </p:txBody>
      </p:sp>
      <p:sp>
        <p:nvSpPr>
          <p:cNvPr id="66563" name="Text Box 3"/>
          <p:cNvSpPr txBox="1">
            <a:spLocks noChangeArrowheads="1"/>
          </p:cNvSpPr>
          <p:nvPr/>
        </p:nvSpPr>
        <p:spPr bwMode="auto">
          <a:xfrm>
            <a:off x="517525" y="1563688"/>
            <a:ext cx="7883525" cy="822325"/>
          </a:xfrm>
          <a:prstGeom prst="rect">
            <a:avLst/>
          </a:prstGeom>
          <a:noFill/>
          <a:ln w="9525">
            <a:noFill/>
            <a:miter lim="800000"/>
            <a:headEnd/>
            <a:tailEnd/>
          </a:ln>
        </p:spPr>
        <p:txBody>
          <a:bodyPr wrap="none">
            <a:spAutoFit/>
          </a:bodyPr>
          <a:lstStyle/>
          <a:p>
            <a:r>
              <a:rPr lang="en-GB" sz="2400"/>
              <a:t>Bacteria which need oxygen in order to respire are called</a:t>
            </a:r>
          </a:p>
          <a:p>
            <a:r>
              <a:rPr lang="en-GB" sz="2400" b="1"/>
              <a:t>aerobic bacteria.</a:t>
            </a:r>
            <a:endParaRPr lang="en-US" sz="2400" b="1"/>
          </a:p>
        </p:txBody>
      </p:sp>
      <p:sp>
        <p:nvSpPr>
          <p:cNvPr id="66564" name="Text Box 4"/>
          <p:cNvSpPr txBox="1">
            <a:spLocks noChangeArrowheads="1"/>
          </p:cNvSpPr>
          <p:nvPr/>
        </p:nvSpPr>
        <p:spPr bwMode="auto">
          <a:xfrm>
            <a:off x="457200" y="2819400"/>
            <a:ext cx="7540625" cy="822325"/>
          </a:xfrm>
          <a:prstGeom prst="rect">
            <a:avLst/>
          </a:prstGeom>
          <a:noFill/>
          <a:ln w="9525">
            <a:noFill/>
            <a:miter lim="800000"/>
            <a:headEnd/>
            <a:tailEnd/>
          </a:ln>
        </p:spPr>
        <p:txBody>
          <a:bodyPr wrap="none">
            <a:spAutoFit/>
          </a:bodyPr>
          <a:lstStyle/>
          <a:p>
            <a:r>
              <a:rPr lang="en-GB" sz="2400"/>
              <a:t>Aerobic bacteria are likely to be found in the air,  water</a:t>
            </a:r>
          </a:p>
          <a:p>
            <a:r>
              <a:rPr lang="en-GB" sz="2400"/>
              <a:t>and soil  where oxygen is available</a:t>
            </a:r>
            <a:endParaRPr lang="en-US" sz="2400"/>
          </a:p>
        </p:txBody>
      </p:sp>
      <p:sp>
        <p:nvSpPr>
          <p:cNvPr id="66565" name="Text Box 5"/>
          <p:cNvSpPr txBox="1">
            <a:spLocks noChangeArrowheads="1"/>
          </p:cNvSpPr>
          <p:nvPr/>
        </p:nvSpPr>
        <p:spPr bwMode="auto">
          <a:xfrm>
            <a:off x="457200" y="4038600"/>
            <a:ext cx="7662863" cy="822325"/>
          </a:xfrm>
          <a:prstGeom prst="rect">
            <a:avLst/>
          </a:prstGeom>
          <a:noFill/>
          <a:ln w="9525">
            <a:noFill/>
            <a:miter lim="800000"/>
            <a:headEnd/>
            <a:tailEnd/>
          </a:ln>
        </p:spPr>
        <p:txBody>
          <a:bodyPr wrap="none">
            <a:spAutoFit/>
          </a:bodyPr>
          <a:lstStyle/>
          <a:p>
            <a:r>
              <a:rPr lang="en-GB" sz="2400"/>
              <a:t>Bacteria which can respire without needing oxygen are </a:t>
            </a:r>
          </a:p>
          <a:p>
            <a:r>
              <a:rPr lang="en-GB" sz="2400"/>
              <a:t>called </a:t>
            </a:r>
            <a:r>
              <a:rPr lang="en-GB" sz="2400" b="1"/>
              <a:t>anaerobic bacteria</a:t>
            </a:r>
            <a:endParaRPr lang="en-US" sz="2400" b="1"/>
          </a:p>
        </p:txBody>
      </p:sp>
      <p:sp>
        <p:nvSpPr>
          <p:cNvPr id="66566" name="Text Box 6"/>
          <p:cNvSpPr txBox="1">
            <a:spLocks noChangeArrowheads="1"/>
          </p:cNvSpPr>
          <p:nvPr/>
        </p:nvSpPr>
        <p:spPr bwMode="auto">
          <a:xfrm>
            <a:off x="533400" y="5257800"/>
            <a:ext cx="8050213" cy="1187450"/>
          </a:xfrm>
          <a:prstGeom prst="rect">
            <a:avLst/>
          </a:prstGeom>
          <a:noFill/>
          <a:ln w="9525">
            <a:noFill/>
            <a:miter lim="800000"/>
            <a:headEnd/>
            <a:tailEnd/>
          </a:ln>
        </p:spPr>
        <p:txBody>
          <a:bodyPr wrap="none">
            <a:spAutoFit/>
          </a:bodyPr>
          <a:lstStyle/>
          <a:p>
            <a:r>
              <a:rPr lang="en-GB" sz="2400"/>
              <a:t>Anaerobic bacteria are to be found in situations where </a:t>
            </a:r>
          </a:p>
          <a:p>
            <a:r>
              <a:rPr lang="en-GB" sz="2400"/>
              <a:t>oxygen is lacking, such as in stagnant water, waterlogged </a:t>
            </a:r>
          </a:p>
          <a:p>
            <a:r>
              <a:rPr lang="en-GB" sz="2400"/>
              <a:t>soils or the intestines of animals</a:t>
            </a:r>
            <a:endParaRPr lang="en-US" sz="2400"/>
          </a:p>
        </p:txBody>
      </p:sp>
      <p:sp>
        <p:nvSpPr>
          <p:cNvPr id="38919" name="Text Box 7"/>
          <p:cNvSpPr txBox="1">
            <a:spLocks noChangeArrowheads="1"/>
          </p:cNvSpPr>
          <p:nvPr/>
        </p:nvSpPr>
        <p:spPr bwMode="auto">
          <a:xfrm>
            <a:off x="8594725" y="41275"/>
            <a:ext cx="488950" cy="457200"/>
          </a:xfrm>
          <a:prstGeom prst="rect">
            <a:avLst/>
          </a:prstGeom>
          <a:noFill/>
          <a:ln w="9525">
            <a:noFill/>
            <a:miter lim="800000"/>
            <a:headEnd/>
            <a:tailEnd/>
          </a:ln>
        </p:spPr>
        <p:txBody>
          <a:bodyPr wrap="none">
            <a:spAutoFit/>
          </a:bodyPr>
          <a:lstStyle/>
          <a:p>
            <a:r>
              <a:rPr lang="en-GB" sz="2400"/>
              <a:t>28</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wipe(up)">
                                      <p:cBhvr>
                                        <p:cTn id="7" dur="500"/>
                                        <p:tgtEl>
                                          <p:spTgt spid="665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6564"/>
                                        </p:tgtEl>
                                        <p:attrNameLst>
                                          <p:attrName>style.visibility</p:attrName>
                                        </p:attrNameLst>
                                      </p:cBhvr>
                                      <p:to>
                                        <p:strVal val="visible"/>
                                      </p:to>
                                    </p:set>
                                    <p:animEffect transition="in" filter="wipe(up)">
                                      <p:cBhvr>
                                        <p:cTn id="12" dur="500"/>
                                        <p:tgtEl>
                                          <p:spTgt spid="665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6565"/>
                                        </p:tgtEl>
                                        <p:attrNameLst>
                                          <p:attrName>style.visibility</p:attrName>
                                        </p:attrNameLst>
                                      </p:cBhvr>
                                      <p:to>
                                        <p:strVal val="visible"/>
                                      </p:to>
                                    </p:set>
                                    <p:animEffect transition="in" filter="wipe(up)">
                                      <p:cBhvr>
                                        <p:cTn id="17" dur="500"/>
                                        <p:tgtEl>
                                          <p:spTgt spid="665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6566"/>
                                        </p:tgtEl>
                                        <p:attrNameLst>
                                          <p:attrName>style.visibility</p:attrName>
                                        </p:attrNameLst>
                                      </p:cBhvr>
                                      <p:to>
                                        <p:strVal val="visible"/>
                                      </p:to>
                                    </p:set>
                                    <p:animEffect transition="in" filter="wipe(up)">
                                      <p:cBhvr>
                                        <p:cTn id="22" dur="500"/>
                                        <p:tgtEl>
                                          <p:spTgt spid="66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utoUpdateAnimBg="0"/>
      <p:bldP spid="66564" grpId="0" autoUpdateAnimBg="0"/>
      <p:bldP spid="66565" grpId="0" autoUpdateAnimBg="0"/>
      <p:bldP spid="6656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0" y="304800"/>
            <a:ext cx="5548313" cy="838200"/>
          </a:xfrm>
        </p:spPr>
        <p:txBody>
          <a:bodyPr/>
          <a:lstStyle/>
          <a:p>
            <a:pPr>
              <a:defRPr/>
            </a:pPr>
            <a:r>
              <a:rPr lang="en-GB" dirty="0"/>
              <a:t>Fermentation</a:t>
            </a:r>
            <a:endParaRPr lang="en-US" dirty="0"/>
          </a:p>
        </p:txBody>
      </p:sp>
      <p:sp>
        <p:nvSpPr>
          <p:cNvPr id="70659" name="Text Box 3"/>
          <p:cNvSpPr txBox="1">
            <a:spLocks noChangeArrowheads="1"/>
          </p:cNvSpPr>
          <p:nvPr/>
        </p:nvSpPr>
        <p:spPr bwMode="auto">
          <a:xfrm>
            <a:off x="441325" y="1411288"/>
            <a:ext cx="7778750" cy="822325"/>
          </a:xfrm>
          <a:prstGeom prst="rect">
            <a:avLst/>
          </a:prstGeom>
          <a:noFill/>
          <a:ln w="9525">
            <a:noFill/>
            <a:miter lim="800000"/>
            <a:headEnd/>
            <a:tailEnd/>
          </a:ln>
        </p:spPr>
        <p:txBody>
          <a:bodyPr wrap="none">
            <a:spAutoFit/>
          </a:bodyPr>
          <a:lstStyle/>
          <a:p>
            <a:r>
              <a:rPr lang="en-GB" sz="2400"/>
              <a:t>One form of anaerobic respiration in bacteria and yeasts</a:t>
            </a:r>
          </a:p>
          <a:p>
            <a:r>
              <a:rPr lang="en-GB" sz="2400"/>
              <a:t> is called </a:t>
            </a:r>
            <a:r>
              <a:rPr lang="en-GB" sz="2400" b="1"/>
              <a:t>fermentation.</a:t>
            </a:r>
            <a:endParaRPr lang="en-US" sz="2400" b="1"/>
          </a:p>
        </p:txBody>
      </p:sp>
      <p:sp>
        <p:nvSpPr>
          <p:cNvPr id="70660" name="Text Box 4"/>
          <p:cNvSpPr txBox="1">
            <a:spLocks noChangeArrowheads="1"/>
          </p:cNvSpPr>
          <p:nvPr/>
        </p:nvSpPr>
        <p:spPr bwMode="auto">
          <a:xfrm>
            <a:off x="381000" y="2743200"/>
            <a:ext cx="7916863" cy="822325"/>
          </a:xfrm>
          <a:prstGeom prst="rect">
            <a:avLst/>
          </a:prstGeom>
          <a:noFill/>
          <a:ln w="9525">
            <a:noFill/>
            <a:miter lim="800000"/>
            <a:headEnd/>
            <a:tailEnd/>
          </a:ln>
        </p:spPr>
        <p:txBody>
          <a:bodyPr wrap="none">
            <a:spAutoFit/>
          </a:bodyPr>
          <a:lstStyle/>
          <a:p>
            <a:r>
              <a:rPr lang="en-GB" sz="2400"/>
              <a:t>During fermentation, sugar is broken down to alcohol and</a:t>
            </a:r>
          </a:p>
          <a:p>
            <a:r>
              <a:rPr lang="en-GB" sz="2400"/>
              <a:t> carbon dioxide</a:t>
            </a:r>
            <a:endParaRPr lang="en-US" sz="2400"/>
          </a:p>
        </p:txBody>
      </p:sp>
      <p:sp>
        <p:nvSpPr>
          <p:cNvPr id="70661" name="Text Box 5"/>
          <p:cNvSpPr txBox="1">
            <a:spLocks noChangeArrowheads="1"/>
          </p:cNvSpPr>
          <p:nvPr/>
        </p:nvSpPr>
        <p:spPr bwMode="auto">
          <a:xfrm>
            <a:off x="441325" y="4078288"/>
            <a:ext cx="6713538" cy="822325"/>
          </a:xfrm>
          <a:prstGeom prst="rect">
            <a:avLst/>
          </a:prstGeom>
          <a:noFill/>
          <a:ln w="9525">
            <a:noFill/>
            <a:miter lim="800000"/>
            <a:headEnd/>
            <a:tailEnd/>
          </a:ln>
        </p:spPr>
        <p:txBody>
          <a:bodyPr wrap="none">
            <a:spAutoFit/>
          </a:bodyPr>
          <a:lstStyle/>
          <a:p>
            <a:r>
              <a:rPr lang="en-GB" sz="2400"/>
              <a:t>The reaction described in slide 25 is an example</a:t>
            </a:r>
          </a:p>
          <a:p>
            <a:r>
              <a:rPr lang="en-GB" sz="2400"/>
              <a:t>of fermentation</a:t>
            </a:r>
            <a:endParaRPr lang="en-US" sz="2400"/>
          </a:p>
        </p:txBody>
      </p:sp>
      <p:sp>
        <p:nvSpPr>
          <p:cNvPr id="70662" name="AutoShape 6">
            <a:hlinkClick r:id="" action="ppaction://noaction" highlightClick="1"/>
          </p:cNvPr>
          <p:cNvSpPr>
            <a:spLocks noChangeArrowheads="1"/>
          </p:cNvSpPr>
          <p:nvPr/>
        </p:nvSpPr>
        <p:spPr bwMode="auto">
          <a:xfrm>
            <a:off x="7848600" y="4267200"/>
            <a:ext cx="533400" cy="3048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70663" name="Text Box 7"/>
          <p:cNvSpPr txBox="1">
            <a:spLocks noChangeArrowheads="1"/>
          </p:cNvSpPr>
          <p:nvPr/>
        </p:nvSpPr>
        <p:spPr bwMode="auto">
          <a:xfrm>
            <a:off x="533400" y="5562600"/>
            <a:ext cx="7359650" cy="457200"/>
          </a:xfrm>
          <a:prstGeom prst="rect">
            <a:avLst/>
          </a:prstGeom>
          <a:noFill/>
          <a:ln w="9525">
            <a:noFill/>
            <a:miter lim="800000"/>
            <a:headEnd/>
            <a:tailEnd/>
          </a:ln>
        </p:spPr>
        <p:txBody>
          <a:bodyPr wrap="none">
            <a:spAutoFit/>
          </a:bodyPr>
          <a:lstStyle/>
          <a:p>
            <a:r>
              <a:rPr lang="en-GB" sz="2400"/>
              <a:t>Fermentation is involved in brewing and wine-making</a:t>
            </a:r>
            <a:endParaRPr lang="en-US" sz="2400"/>
          </a:p>
        </p:txBody>
      </p:sp>
      <p:sp>
        <p:nvSpPr>
          <p:cNvPr id="39944" name="Text Box 8"/>
          <p:cNvSpPr txBox="1">
            <a:spLocks noChangeArrowheads="1"/>
          </p:cNvSpPr>
          <p:nvPr/>
        </p:nvSpPr>
        <p:spPr bwMode="auto">
          <a:xfrm>
            <a:off x="8594725" y="-34925"/>
            <a:ext cx="488950" cy="457200"/>
          </a:xfrm>
          <a:prstGeom prst="rect">
            <a:avLst/>
          </a:prstGeom>
          <a:noFill/>
          <a:ln w="9525">
            <a:noFill/>
            <a:miter lim="800000"/>
            <a:headEnd/>
            <a:tailEnd/>
          </a:ln>
        </p:spPr>
        <p:txBody>
          <a:bodyPr wrap="none">
            <a:spAutoFit/>
          </a:bodyPr>
          <a:lstStyle/>
          <a:p>
            <a:r>
              <a:rPr lang="en-GB" sz="2400"/>
              <a:t>30</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wipe(up)">
                                      <p:cBhvr>
                                        <p:cTn id="7" dur="500"/>
                                        <p:tgtEl>
                                          <p:spTgt spid="706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0660"/>
                                        </p:tgtEl>
                                        <p:attrNameLst>
                                          <p:attrName>style.visibility</p:attrName>
                                        </p:attrNameLst>
                                      </p:cBhvr>
                                      <p:to>
                                        <p:strVal val="visible"/>
                                      </p:to>
                                    </p:set>
                                    <p:animEffect transition="in" filter="wipe(up)">
                                      <p:cBhvr>
                                        <p:cTn id="12" dur="500"/>
                                        <p:tgtEl>
                                          <p:spTgt spid="706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0661"/>
                                        </p:tgtEl>
                                        <p:attrNameLst>
                                          <p:attrName>style.visibility</p:attrName>
                                        </p:attrNameLst>
                                      </p:cBhvr>
                                      <p:to>
                                        <p:strVal val="visible"/>
                                      </p:to>
                                    </p:set>
                                    <p:animEffect transition="in" filter="wipe(up)">
                                      <p:cBhvr>
                                        <p:cTn id="17" dur="500"/>
                                        <p:tgtEl>
                                          <p:spTgt spid="7066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7066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0663"/>
                                        </p:tgtEl>
                                        <p:attrNameLst>
                                          <p:attrName>style.visibility</p:attrName>
                                        </p:attrNameLst>
                                      </p:cBhvr>
                                      <p:to>
                                        <p:strVal val="visible"/>
                                      </p:to>
                                    </p:set>
                                    <p:animEffect transition="in" filter="wipe(up)">
                                      <p:cBhvr>
                                        <p:cTn id="26"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utoUpdateAnimBg="0"/>
      <p:bldP spid="70660" grpId="0" autoUpdateAnimBg="0"/>
      <p:bldP spid="70661" grpId="0" autoUpdateAnimBg="0"/>
      <p:bldP spid="70662" grpId="0" animBg="1"/>
      <p:bldP spid="7066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2133600" cy="685800"/>
          </a:xfrm>
        </p:spPr>
        <p:txBody>
          <a:bodyPr>
            <a:normAutofit fontScale="90000"/>
          </a:bodyPr>
          <a:lstStyle/>
          <a:p>
            <a:pPr>
              <a:defRPr/>
            </a:pPr>
            <a:r>
              <a:rPr lang="en-GB"/>
              <a:t>Yeasts</a:t>
            </a:r>
            <a:endParaRPr lang="en-US"/>
          </a:p>
        </p:txBody>
      </p:sp>
      <p:pic>
        <p:nvPicPr>
          <p:cNvPr id="68611" name="Picture 3" descr="C:\My Documents\My Pictures\Yeast cell.jpg"/>
          <p:cNvPicPr>
            <a:picLocks noChangeAspect="1" noChangeArrowheads="1"/>
          </p:cNvPicPr>
          <p:nvPr/>
        </p:nvPicPr>
        <p:blipFill>
          <a:blip r:embed="rId3">
            <a:lum contrast="22000"/>
          </a:blip>
          <a:srcRect/>
          <a:stretch>
            <a:fillRect/>
          </a:stretch>
        </p:blipFill>
        <p:spPr bwMode="auto">
          <a:xfrm>
            <a:off x="1371600" y="1295400"/>
            <a:ext cx="3625850" cy="4191000"/>
          </a:xfrm>
          <a:prstGeom prst="rect">
            <a:avLst/>
          </a:prstGeom>
          <a:noFill/>
          <a:ln w="9525">
            <a:noFill/>
            <a:miter lim="800000"/>
            <a:headEnd/>
            <a:tailEnd/>
          </a:ln>
        </p:spPr>
      </p:pic>
      <p:sp>
        <p:nvSpPr>
          <p:cNvPr id="68613" name="Line 5"/>
          <p:cNvSpPr>
            <a:spLocks noChangeShapeType="1"/>
          </p:cNvSpPr>
          <p:nvPr/>
        </p:nvSpPr>
        <p:spPr bwMode="auto">
          <a:xfrm>
            <a:off x="1295400" y="2438400"/>
            <a:ext cx="0" cy="1524000"/>
          </a:xfrm>
          <a:prstGeom prst="line">
            <a:avLst/>
          </a:prstGeom>
          <a:noFill/>
          <a:ln w="9525">
            <a:solidFill>
              <a:schemeClr val="tx1"/>
            </a:solidFill>
            <a:round/>
            <a:headEnd type="triangle" w="med" len="med"/>
            <a:tailEnd type="triangle" w="med" len="med"/>
          </a:ln>
        </p:spPr>
        <p:txBody>
          <a:bodyPr/>
          <a:lstStyle/>
          <a:p>
            <a:endParaRPr lang="en-IN"/>
          </a:p>
        </p:txBody>
      </p:sp>
      <p:sp>
        <p:nvSpPr>
          <p:cNvPr id="68614" name="Text Box 6"/>
          <p:cNvSpPr txBox="1">
            <a:spLocks noChangeArrowheads="1"/>
          </p:cNvSpPr>
          <p:nvPr/>
        </p:nvSpPr>
        <p:spPr bwMode="auto">
          <a:xfrm>
            <a:off x="0" y="2846388"/>
            <a:ext cx="1343025" cy="457200"/>
          </a:xfrm>
          <a:prstGeom prst="rect">
            <a:avLst/>
          </a:prstGeom>
          <a:noFill/>
          <a:ln w="9525">
            <a:noFill/>
            <a:miter lim="800000"/>
            <a:headEnd/>
            <a:tailEnd/>
          </a:ln>
        </p:spPr>
        <p:txBody>
          <a:bodyPr wrap="none">
            <a:spAutoFit/>
          </a:bodyPr>
          <a:lstStyle/>
          <a:p>
            <a:r>
              <a:rPr lang="en-US" sz="2400"/>
              <a:t>0.005mm</a:t>
            </a:r>
          </a:p>
        </p:txBody>
      </p:sp>
      <p:sp>
        <p:nvSpPr>
          <p:cNvPr id="68616" name="Text Box 8"/>
          <p:cNvSpPr txBox="1">
            <a:spLocks noChangeArrowheads="1"/>
          </p:cNvSpPr>
          <p:nvPr/>
        </p:nvSpPr>
        <p:spPr bwMode="auto">
          <a:xfrm>
            <a:off x="1905000" y="5713413"/>
            <a:ext cx="2338388" cy="457200"/>
          </a:xfrm>
          <a:prstGeom prst="rect">
            <a:avLst/>
          </a:prstGeom>
          <a:noFill/>
          <a:ln w="9525">
            <a:noFill/>
            <a:miter lim="800000"/>
            <a:headEnd/>
            <a:tailEnd/>
          </a:ln>
        </p:spPr>
        <p:txBody>
          <a:bodyPr wrap="none">
            <a:spAutoFit/>
          </a:bodyPr>
          <a:lstStyle/>
          <a:p>
            <a:r>
              <a:rPr lang="en-GB" sz="2400"/>
              <a:t>single yeast cell</a:t>
            </a:r>
            <a:endParaRPr lang="en-US" sz="2400"/>
          </a:p>
        </p:txBody>
      </p:sp>
      <p:graphicFrame>
        <p:nvGraphicFramePr>
          <p:cNvPr id="68646" name="Group 38"/>
          <p:cNvGraphicFramePr>
            <a:graphicFrameLocks noGrp="1"/>
          </p:cNvGraphicFramePr>
          <p:nvPr/>
        </p:nvGraphicFramePr>
        <p:xfrm>
          <a:off x="5715000" y="2057400"/>
          <a:ext cx="3200400" cy="4038600"/>
        </p:xfrm>
        <a:graphic>
          <a:graphicData uri="http://schemas.openxmlformats.org/drawingml/2006/table">
            <a:tbl>
              <a:tblPr/>
              <a:tblGrid>
                <a:gridCol w="3200400"/>
              </a:tblGrid>
              <a:tr h="403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50"/>
          <p:cNvGrpSpPr>
            <a:grpSpLocks/>
          </p:cNvGrpSpPr>
          <p:nvPr/>
        </p:nvGrpSpPr>
        <p:grpSpPr bwMode="auto">
          <a:xfrm>
            <a:off x="5867400" y="2514600"/>
            <a:ext cx="2947988" cy="2971800"/>
            <a:chOff x="3696" y="1584"/>
            <a:chExt cx="1857" cy="1872"/>
          </a:xfrm>
        </p:grpSpPr>
        <p:pic>
          <p:nvPicPr>
            <p:cNvPr id="40983" name="Picture 4" descr="C:\My Documents\My Pictures\Yeast cells budding.jpg"/>
            <p:cNvPicPr>
              <a:picLocks noChangeAspect="1" noChangeArrowheads="1"/>
            </p:cNvPicPr>
            <p:nvPr/>
          </p:nvPicPr>
          <p:blipFill>
            <a:blip r:embed="rId4">
              <a:lum contrast="20000"/>
            </a:blip>
            <a:srcRect/>
            <a:stretch>
              <a:fillRect/>
            </a:stretch>
          </p:blipFill>
          <p:spPr bwMode="auto">
            <a:xfrm>
              <a:off x="3696" y="1584"/>
              <a:ext cx="1857" cy="1313"/>
            </a:xfrm>
            <a:prstGeom prst="rect">
              <a:avLst/>
            </a:prstGeom>
            <a:noFill/>
            <a:ln w="9525">
              <a:noFill/>
              <a:miter lim="800000"/>
              <a:headEnd/>
              <a:tailEnd/>
            </a:ln>
          </p:spPr>
        </p:pic>
        <p:sp>
          <p:nvSpPr>
            <p:cNvPr id="40984" name="Text Box 39"/>
            <p:cNvSpPr txBox="1">
              <a:spLocks noChangeArrowheads="1"/>
            </p:cNvSpPr>
            <p:nvPr/>
          </p:nvSpPr>
          <p:spPr bwMode="auto">
            <a:xfrm>
              <a:off x="3696" y="3168"/>
              <a:ext cx="1751" cy="288"/>
            </a:xfrm>
            <a:prstGeom prst="rect">
              <a:avLst/>
            </a:prstGeom>
            <a:noFill/>
            <a:ln w="9525">
              <a:noFill/>
              <a:miter lim="800000"/>
              <a:headEnd/>
              <a:tailEnd/>
            </a:ln>
          </p:spPr>
          <p:txBody>
            <a:bodyPr wrap="none">
              <a:spAutoFit/>
            </a:bodyPr>
            <a:lstStyle/>
            <a:p>
              <a:r>
                <a:rPr lang="en-GB" sz="2400"/>
                <a:t>Yeast cells dividing</a:t>
              </a:r>
              <a:endParaRPr lang="en-US" sz="2400"/>
            </a:p>
          </p:txBody>
        </p:sp>
      </p:grpSp>
      <p:sp>
        <p:nvSpPr>
          <p:cNvPr id="68648" name="Line 40"/>
          <p:cNvSpPr>
            <a:spLocks noChangeShapeType="1"/>
          </p:cNvSpPr>
          <p:nvPr/>
        </p:nvSpPr>
        <p:spPr bwMode="auto">
          <a:xfrm flipV="1">
            <a:off x="3352800" y="685800"/>
            <a:ext cx="1219200" cy="990600"/>
          </a:xfrm>
          <a:prstGeom prst="line">
            <a:avLst/>
          </a:prstGeom>
          <a:noFill/>
          <a:ln w="28575">
            <a:solidFill>
              <a:schemeClr val="tx1"/>
            </a:solidFill>
            <a:round/>
            <a:headEnd/>
            <a:tailEnd/>
          </a:ln>
        </p:spPr>
        <p:txBody>
          <a:bodyPr/>
          <a:lstStyle/>
          <a:p>
            <a:endParaRPr lang="en-IN"/>
          </a:p>
        </p:txBody>
      </p:sp>
      <p:sp>
        <p:nvSpPr>
          <p:cNvPr id="68649" name="Line 41"/>
          <p:cNvSpPr>
            <a:spLocks noChangeShapeType="1"/>
          </p:cNvSpPr>
          <p:nvPr/>
        </p:nvSpPr>
        <p:spPr bwMode="auto">
          <a:xfrm flipV="1">
            <a:off x="3733800" y="1295400"/>
            <a:ext cx="2133600" cy="1066800"/>
          </a:xfrm>
          <a:prstGeom prst="line">
            <a:avLst/>
          </a:prstGeom>
          <a:noFill/>
          <a:ln w="28575">
            <a:solidFill>
              <a:schemeClr val="tx1"/>
            </a:solidFill>
            <a:round/>
            <a:headEnd/>
            <a:tailEnd/>
          </a:ln>
        </p:spPr>
        <p:txBody>
          <a:bodyPr/>
          <a:lstStyle/>
          <a:p>
            <a:endParaRPr lang="en-IN"/>
          </a:p>
        </p:txBody>
      </p:sp>
      <p:sp>
        <p:nvSpPr>
          <p:cNvPr id="68651" name="Line 43"/>
          <p:cNvSpPr>
            <a:spLocks noChangeShapeType="1"/>
          </p:cNvSpPr>
          <p:nvPr/>
        </p:nvSpPr>
        <p:spPr bwMode="auto">
          <a:xfrm rot="21552058" flipH="1">
            <a:off x="1441450" y="4111625"/>
            <a:ext cx="1446213" cy="611188"/>
          </a:xfrm>
          <a:prstGeom prst="line">
            <a:avLst/>
          </a:prstGeom>
          <a:noFill/>
          <a:ln w="28575">
            <a:solidFill>
              <a:schemeClr val="tx1"/>
            </a:solidFill>
            <a:round/>
            <a:headEnd/>
            <a:tailEnd/>
          </a:ln>
        </p:spPr>
        <p:txBody>
          <a:bodyPr/>
          <a:lstStyle/>
          <a:p>
            <a:endParaRPr lang="en-IN"/>
          </a:p>
        </p:txBody>
      </p:sp>
      <p:sp>
        <p:nvSpPr>
          <p:cNvPr id="68652" name="Text Box 44"/>
          <p:cNvSpPr txBox="1">
            <a:spLocks noChangeArrowheads="1"/>
          </p:cNvSpPr>
          <p:nvPr/>
        </p:nvSpPr>
        <p:spPr bwMode="auto">
          <a:xfrm>
            <a:off x="4343400" y="304800"/>
            <a:ext cx="1254125" cy="457200"/>
          </a:xfrm>
          <a:prstGeom prst="rect">
            <a:avLst/>
          </a:prstGeom>
          <a:noFill/>
          <a:ln w="9525">
            <a:noFill/>
            <a:miter lim="800000"/>
            <a:headEnd/>
            <a:tailEnd/>
          </a:ln>
        </p:spPr>
        <p:txBody>
          <a:bodyPr wrap="none">
            <a:spAutoFit/>
          </a:bodyPr>
          <a:lstStyle/>
          <a:p>
            <a:r>
              <a:rPr lang="en-GB" sz="2400"/>
              <a:t>cell wall</a:t>
            </a:r>
            <a:endParaRPr lang="en-US" sz="2400"/>
          </a:p>
        </p:txBody>
      </p:sp>
      <p:sp>
        <p:nvSpPr>
          <p:cNvPr id="68653" name="Text Box 45"/>
          <p:cNvSpPr txBox="1">
            <a:spLocks noChangeArrowheads="1"/>
          </p:cNvSpPr>
          <p:nvPr/>
        </p:nvSpPr>
        <p:spPr bwMode="auto">
          <a:xfrm>
            <a:off x="5943600" y="838200"/>
            <a:ext cx="1236663" cy="457200"/>
          </a:xfrm>
          <a:prstGeom prst="rect">
            <a:avLst/>
          </a:prstGeom>
          <a:noFill/>
          <a:ln w="9525">
            <a:noFill/>
            <a:miter lim="800000"/>
            <a:headEnd/>
            <a:tailEnd/>
          </a:ln>
        </p:spPr>
        <p:txBody>
          <a:bodyPr wrap="none">
            <a:spAutoFit/>
          </a:bodyPr>
          <a:lstStyle/>
          <a:p>
            <a:r>
              <a:rPr lang="en-GB" sz="2400"/>
              <a:t>nucleus</a:t>
            </a:r>
            <a:endParaRPr lang="en-US" sz="2400"/>
          </a:p>
        </p:txBody>
      </p:sp>
      <p:sp>
        <p:nvSpPr>
          <p:cNvPr id="68654" name="Line 46"/>
          <p:cNvSpPr>
            <a:spLocks noChangeShapeType="1"/>
          </p:cNvSpPr>
          <p:nvPr/>
        </p:nvSpPr>
        <p:spPr bwMode="auto">
          <a:xfrm flipH="1" flipV="1">
            <a:off x="1600200" y="1524000"/>
            <a:ext cx="914400" cy="609600"/>
          </a:xfrm>
          <a:prstGeom prst="line">
            <a:avLst/>
          </a:prstGeom>
          <a:noFill/>
          <a:ln w="28575">
            <a:solidFill>
              <a:schemeClr val="tx1"/>
            </a:solidFill>
            <a:round/>
            <a:headEnd/>
            <a:tailEnd/>
          </a:ln>
        </p:spPr>
        <p:txBody>
          <a:bodyPr/>
          <a:lstStyle/>
          <a:p>
            <a:endParaRPr lang="en-IN"/>
          </a:p>
        </p:txBody>
      </p:sp>
      <p:sp>
        <p:nvSpPr>
          <p:cNvPr id="68655" name="Text Box 47"/>
          <p:cNvSpPr txBox="1">
            <a:spLocks noChangeArrowheads="1"/>
          </p:cNvSpPr>
          <p:nvPr/>
        </p:nvSpPr>
        <p:spPr bwMode="auto">
          <a:xfrm>
            <a:off x="533400" y="1066800"/>
            <a:ext cx="1557338" cy="457200"/>
          </a:xfrm>
          <a:prstGeom prst="rect">
            <a:avLst/>
          </a:prstGeom>
          <a:noFill/>
          <a:ln w="9525">
            <a:noFill/>
            <a:miter lim="800000"/>
            <a:headEnd/>
            <a:tailEnd/>
          </a:ln>
        </p:spPr>
        <p:txBody>
          <a:bodyPr wrap="none">
            <a:spAutoFit/>
          </a:bodyPr>
          <a:lstStyle/>
          <a:p>
            <a:r>
              <a:rPr lang="en-GB" sz="2400"/>
              <a:t>cytoplasm</a:t>
            </a:r>
            <a:endParaRPr lang="en-US" sz="2400"/>
          </a:p>
        </p:txBody>
      </p:sp>
      <p:sp>
        <p:nvSpPr>
          <p:cNvPr id="68656" name="Text Box 48"/>
          <p:cNvSpPr txBox="1">
            <a:spLocks noChangeArrowheads="1"/>
          </p:cNvSpPr>
          <p:nvPr/>
        </p:nvSpPr>
        <p:spPr bwMode="auto">
          <a:xfrm>
            <a:off x="212725" y="4459288"/>
            <a:ext cx="1236663" cy="457200"/>
          </a:xfrm>
          <a:prstGeom prst="rect">
            <a:avLst/>
          </a:prstGeom>
          <a:noFill/>
          <a:ln w="9525">
            <a:noFill/>
            <a:miter lim="800000"/>
            <a:headEnd/>
            <a:tailEnd/>
          </a:ln>
        </p:spPr>
        <p:txBody>
          <a:bodyPr wrap="none">
            <a:spAutoFit/>
          </a:bodyPr>
          <a:lstStyle/>
          <a:p>
            <a:r>
              <a:rPr lang="en-GB" sz="2400"/>
              <a:t>vacuole</a:t>
            </a:r>
            <a:endParaRPr lang="en-US" sz="2400"/>
          </a:p>
        </p:txBody>
      </p:sp>
      <p:sp>
        <p:nvSpPr>
          <p:cNvPr id="40982" name="Text Box 49"/>
          <p:cNvSpPr txBox="1">
            <a:spLocks noChangeArrowheads="1"/>
          </p:cNvSpPr>
          <p:nvPr/>
        </p:nvSpPr>
        <p:spPr bwMode="auto">
          <a:xfrm>
            <a:off x="8670925" y="-34925"/>
            <a:ext cx="488950" cy="457200"/>
          </a:xfrm>
          <a:prstGeom prst="rect">
            <a:avLst/>
          </a:prstGeom>
          <a:noFill/>
          <a:ln w="9525">
            <a:noFill/>
            <a:miter lim="800000"/>
            <a:headEnd/>
            <a:tailEnd/>
          </a:ln>
        </p:spPr>
        <p:txBody>
          <a:bodyPr wrap="none">
            <a:spAutoFit/>
          </a:bodyPr>
          <a:lstStyle/>
          <a:p>
            <a:r>
              <a:rPr lang="en-GB" sz="2400"/>
              <a:t>29</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8611"/>
                                        </p:tgtEl>
                                        <p:attrNameLst>
                                          <p:attrName>style.visibility</p:attrName>
                                        </p:attrNameLst>
                                      </p:cBhvr>
                                      <p:to>
                                        <p:strVal val="visible"/>
                                      </p:to>
                                    </p:set>
                                  </p:childTnLst>
                                </p:cTn>
                              </p:par>
                            </p:childTnLst>
                          </p:cTn>
                        </p:par>
                        <p:par>
                          <p:cTn id="7" fill="hold">
                            <p:stCondLst>
                              <p:cond delay="500"/>
                            </p:stCondLst>
                            <p:childTnLst>
                              <p:par>
                                <p:cTn id="8" presetID="22" presetClass="entr" presetSubtype="1" fill="hold" grpId="0" nodeType="afterEffect">
                                  <p:stCondLst>
                                    <p:cond delay="0"/>
                                  </p:stCondLst>
                                  <p:childTnLst>
                                    <p:set>
                                      <p:cBhvr>
                                        <p:cTn id="9" dur="1" fill="hold">
                                          <p:stCondLst>
                                            <p:cond delay="0"/>
                                          </p:stCondLst>
                                        </p:cTn>
                                        <p:tgtEl>
                                          <p:spTgt spid="68616"/>
                                        </p:tgtEl>
                                        <p:attrNameLst>
                                          <p:attrName>style.visibility</p:attrName>
                                        </p:attrNameLst>
                                      </p:cBhvr>
                                      <p:to>
                                        <p:strVal val="visible"/>
                                      </p:to>
                                    </p:set>
                                    <p:animEffect transition="in" filter="wipe(up)">
                                      <p:cBhvr>
                                        <p:cTn id="10" dur="500"/>
                                        <p:tgtEl>
                                          <p:spTgt spid="68616"/>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68613"/>
                                        </p:tgtEl>
                                        <p:attrNameLst>
                                          <p:attrName>style.visibility</p:attrName>
                                        </p:attrNameLst>
                                      </p:cBhvr>
                                      <p:to>
                                        <p:strVal val="visible"/>
                                      </p:to>
                                    </p:set>
                                    <p:animEffect transition="in" filter="wipe(up)">
                                      <p:cBhvr>
                                        <p:cTn id="14" dur="500"/>
                                        <p:tgtEl>
                                          <p:spTgt spid="68613"/>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68614"/>
                                        </p:tgtEl>
                                        <p:attrNameLst>
                                          <p:attrName>style.visibility</p:attrName>
                                        </p:attrNameLst>
                                      </p:cBhvr>
                                      <p:to>
                                        <p:strVal val="visible"/>
                                      </p:to>
                                    </p:set>
                                    <p:animEffect transition="in" filter="wipe(up)">
                                      <p:cBhvr>
                                        <p:cTn id="18" dur="500"/>
                                        <p:tgtEl>
                                          <p:spTgt spid="686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8652"/>
                                        </p:tgtEl>
                                        <p:attrNameLst>
                                          <p:attrName>style.visibility</p:attrName>
                                        </p:attrNameLst>
                                      </p:cBhvr>
                                      <p:to>
                                        <p:strVal val="visible"/>
                                      </p:to>
                                    </p:set>
                                    <p:animEffect transition="in" filter="wipe(up)">
                                      <p:cBhvr>
                                        <p:cTn id="23" dur="500"/>
                                        <p:tgtEl>
                                          <p:spTgt spid="68652"/>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68648"/>
                                        </p:tgtEl>
                                        <p:attrNameLst>
                                          <p:attrName>style.visibility</p:attrName>
                                        </p:attrNameLst>
                                      </p:cBhvr>
                                      <p:to>
                                        <p:strVal val="visible"/>
                                      </p:to>
                                    </p:set>
                                    <p:animEffect transition="in" filter="wipe(up)">
                                      <p:cBhvr>
                                        <p:cTn id="27" dur="500"/>
                                        <p:tgtEl>
                                          <p:spTgt spid="686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8656"/>
                                        </p:tgtEl>
                                        <p:attrNameLst>
                                          <p:attrName>style.visibility</p:attrName>
                                        </p:attrNameLst>
                                      </p:cBhvr>
                                      <p:to>
                                        <p:strVal val="visible"/>
                                      </p:to>
                                    </p:set>
                                    <p:animEffect transition="in" filter="wipe(up)">
                                      <p:cBhvr>
                                        <p:cTn id="32" dur="500"/>
                                        <p:tgtEl>
                                          <p:spTgt spid="68656"/>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68651"/>
                                        </p:tgtEl>
                                        <p:attrNameLst>
                                          <p:attrName>style.visibility</p:attrName>
                                        </p:attrNameLst>
                                      </p:cBhvr>
                                      <p:to>
                                        <p:strVal val="visible"/>
                                      </p:to>
                                    </p:set>
                                    <p:animEffect transition="in" filter="wipe(down)">
                                      <p:cBhvr>
                                        <p:cTn id="36" dur="500"/>
                                        <p:tgtEl>
                                          <p:spTgt spid="6865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68653"/>
                                        </p:tgtEl>
                                        <p:attrNameLst>
                                          <p:attrName>style.visibility</p:attrName>
                                        </p:attrNameLst>
                                      </p:cBhvr>
                                      <p:to>
                                        <p:strVal val="visible"/>
                                      </p:to>
                                    </p:set>
                                    <p:animEffect transition="in" filter="wipe(up)">
                                      <p:cBhvr>
                                        <p:cTn id="41" dur="500"/>
                                        <p:tgtEl>
                                          <p:spTgt spid="68653"/>
                                        </p:tgtEl>
                                      </p:cBhvr>
                                    </p:animEffect>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68649"/>
                                        </p:tgtEl>
                                        <p:attrNameLst>
                                          <p:attrName>style.visibility</p:attrName>
                                        </p:attrNameLst>
                                      </p:cBhvr>
                                      <p:to>
                                        <p:strVal val="visible"/>
                                      </p:to>
                                    </p:set>
                                    <p:animEffect transition="in" filter="wipe(right)">
                                      <p:cBhvr>
                                        <p:cTn id="45" dur="500"/>
                                        <p:tgtEl>
                                          <p:spTgt spid="6864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68655"/>
                                        </p:tgtEl>
                                        <p:attrNameLst>
                                          <p:attrName>style.visibility</p:attrName>
                                        </p:attrNameLst>
                                      </p:cBhvr>
                                      <p:to>
                                        <p:strVal val="visible"/>
                                      </p:to>
                                    </p:set>
                                    <p:animEffect transition="in" filter="wipe(up)">
                                      <p:cBhvr>
                                        <p:cTn id="50" dur="500"/>
                                        <p:tgtEl>
                                          <p:spTgt spid="68655"/>
                                        </p:tgtEl>
                                      </p:cBhvr>
                                    </p:animEffect>
                                  </p:childTnLst>
                                </p:cTn>
                              </p:par>
                            </p:childTnLst>
                          </p:cTn>
                        </p:par>
                        <p:par>
                          <p:cTn id="51" fill="hold">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68654"/>
                                        </p:tgtEl>
                                        <p:attrNameLst>
                                          <p:attrName>style.visibility</p:attrName>
                                        </p:attrNameLst>
                                      </p:cBhvr>
                                      <p:to>
                                        <p:strVal val="visible"/>
                                      </p:to>
                                    </p:set>
                                    <p:animEffect transition="in" filter="wipe(up)">
                                      <p:cBhvr>
                                        <p:cTn id="54" dur="500"/>
                                        <p:tgtEl>
                                          <p:spTgt spid="68654"/>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68646"/>
                                        </p:tgtEl>
                                        <p:attrNameLst>
                                          <p:attrName>style.visibility</p:attrName>
                                        </p:attrNameLst>
                                      </p:cBhvr>
                                      <p:to>
                                        <p:strVal val="visible"/>
                                      </p:to>
                                    </p:set>
                                  </p:childTnLst>
                                </p:cTn>
                              </p:par>
                            </p:childTnLst>
                          </p:cTn>
                        </p:par>
                        <p:par>
                          <p:cTn id="59" fill="hold">
                            <p:stCondLst>
                              <p:cond delay="500"/>
                            </p:stCondLst>
                            <p:childTnLst>
                              <p:par>
                                <p:cTn id="60" presetID="9"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dissolv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p:bldP spid="68614" grpId="0" autoUpdateAnimBg="0"/>
      <p:bldP spid="68616" grpId="0" autoUpdateAnimBg="0"/>
      <p:bldP spid="68648" grpId="0" animBg="1"/>
      <p:bldP spid="68649" grpId="0" animBg="1"/>
      <p:bldP spid="68651" grpId="0" animBg="1"/>
      <p:bldP spid="68652" grpId="0" autoUpdateAnimBg="0"/>
      <p:bldP spid="68653" grpId="0" autoUpdateAnimBg="0"/>
      <p:bldP spid="68654" grpId="0" animBg="1"/>
      <p:bldP spid="68655" grpId="0" autoUpdateAnimBg="0"/>
      <p:bldP spid="68656" grpId="0" autoUpdateAnimBg="0"/>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1104</Words>
  <Application>Microsoft Office PowerPoint</Application>
  <PresentationFormat>On-screen Show (4:3)</PresentationFormat>
  <Paragraphs>220</Paragraphs>
  <Slides>22</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Bitmap Image</vt:lpstr>
      <vt:lpstr>Comparison of aerobic and anaerobic respiration</vt:lpstr>
      <vt:lpstr> Anaerobic Respiration</vt:lpstr>
      <vt:lpstr>Types of respiration</vt:lpstr>
      <vt:lpstr>Slide 4</vt:lpstr>
      <vt:lpstr>Micro-organisms</vt:lpstr>
      <vt:lpstr>Bacteria</vt:lpstr>
      <vt:lpstr>Aerobic and anaerobic bacteria</vt:lpstr>
      <vt:lpstr>Fermentation</vt:lpstr>
      <vt:lpstr>Yeasts</vt:lpstr>
      <vt:lpstr>Slide 10</vt:lpstr>
      <vt:lpstr>Yogurt making</vt:lpstr>
      <vt:lpstr>Wine making</vt:lpstr>
      <vt:lpstr>Black grapes growing in a vineyard</vt:lpstr>
      <vt:lpstr>Brewing</vt:lpstr>
      <vt:lpstr>Beer fermenting</vt:lpstr>
      <vt:lpstr>Baking</vt:lpstr>
      <vt:lpstr>Dough rising</vt:lpstr>
      <vt:lpstr>Slide 18</vt:lpstr>
      <vt:lpstr>Question 1</vt:lpstr>
      <vt:lpstr>Question 2</vt:lpstr>
      <vt:lpstr>Question 3</vt:lpstr>
      <vt:lpstr>Question 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aerobic and anaerobic respiration</dc:title>
  <dc:creator>shruthi binish</dc:creator>
  <cp:lastModifiedBy>appukuttan</cp:lastModifiedBy>
  <cp:revision>5</cp:revision>
  <dcterms:created xsi:type="dcterms:W3CDTF">2006-08-16T00:00:00Z</dcterms:created>
  <dcterms:modified xsi:type="dcterms:W3CDTF">2012-02-13T06:45:26Z</dcterms:modified>
</cp:coreProperties>
</file>