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A647F1-4335-4EFE-A703-CC2037EC192B}" type="datetimeFigureOut">
              <a:rPr lang="en-US" smtClean="0"/>
              <a:t>18-Oct-11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A37D3-94FD-43E2-B4BD-75D3148D447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061BDC-BC14-40AA-9044-DC69D1FB6895}" type="slidenum">
              <a:rPr lang="en-US"/>
              <a:pPr fontAlgn="base">
                <a:spcBef>
                  <a:spcPct val="0"/>
                </a:spcBef>
                <a:spcAft>
                  <a:spcPct val="0"/>
                </a:spcAft>
              </a:pPr>
              <a:t>2</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8CFBB2-B05A-4655-B7F4-C041003EBAB2}" type="slidenum">
              <a:rPr lang="en-GB"/>
              <a:pPr fontAlgn="base">
                <a:spcBef>
                  <a:spcPct val="0"/>
                </a:spcBef>
                <a:spcAft>
                  <a:spcPct val="0"/>
                </a:spcAft>
              </a:pPr>
              <a:t>5</a:t>
            </a:fld>
            <a:endParaRPr lang="en-GB"/>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B11A85-F5E1-4F1A-A632-2A3AAA9DFDD6}" type="slidenum">
              <a:rPr lang="en-GB"/>
              <a:pPr fontAlgn="base">
                <a:spcBef>
                  <a:spcPct val="0"/>
                </a:spcBef>
                <a:spcAft>
                  <a:spcPct val="0"/>
                </a:spcAft>
              </a:pPr>
              <a:t>10</a:t>
            </a:fld>
            <a:endParaRPr lang="en-GB"/>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3FE3F69-12B9-4889-AFEF-CA33F720EEC6}" type="datetimeFigureOut">
              <a:rPr lang="en-US" smtClean="0"/>
              <a:t>18-Oct-11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2CDE769-5023-440E-B394-EF59C64DB88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FE3F69-12B9-4889-AFEF-CA33F720EEC6}" type="datetimeFigureOut">
              <a:rPr lang="en-US" smtClean="0"/>
              <a:t>18-Oct-11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DE769-5023-440E-B394-EF59C64DB8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FE3F69-12B9-4889-AFEF-CA33F720EEC6}" type="datetimeFigureOut">
              <a:rPr lang="en-US" smtClean="0"/>
              <a:t>18-Oct-11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DE769-5023-440E-B394-EF59C64DB88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821EF7A1-F303-4E0B-B1C1-0B3971086AD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ClipArt Placeholder 2"/>
          <p:cNvSpPr>
            <a:spLocks noGrp="1"/>
          </p:cNvSpPr>
          <p:nvPr>
            <p:ph type="clipArt" sz="half" idx="1"/>
          </p:nvPr>
        </p:nvSpPr>
        <p:spPr>
          <a:xfrm>
            <a:off x="457200" y="1600200"/>
            <a:ext cx="4038600" cy="4525963"/>
          </a:xfrm>
        </p:spPr>
        <p:txBody>
          <a:bodyPr>
            <a:normAutofit/>
          </a:bodyPr>
          <a:lstStyle/>
          <a:p>
            <a:pPr lvl="0"/>
            <a:endParaRPr lang="en-IN"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E02611B-2474-4D78-9192-4FA8DFF43C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FE3F69-12B9-4889-AFEF-CA33F720EEC6}" type="datetimeFigureOut">
              <a:rPr lang="en-US" smtClean="0"/>
              <a:t>18-Oct-11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DE769-5023-440E-B394-EF59C64DB88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3FE3F69-12B9-4889-AFEF-CA33F720EEC6}" type="datetimeFigureOut">
              <a:rPr lang="en-US" smtClean="0"/>
              <a:t>18-Oct-11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DE769-5023-440E-B394-EF59C64DB88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FE3F69-12B9-4889-AFEF-CA33F720EEC6}" type="datetimeFigureOut">
              <a:rPr lang="en-US" smtClean="0"/>
              <a:t>18-Oct-11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DE769-5023-440E-B394-EF59C64DB88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3FE3F69-12B9-4889-AFEF-CA33F720EEC6}" type="datetimeFigureOut">
              <a:rPr lang="en-US" smtClean="0"/>
              <a:t>18-Oct-11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CDE769-5023-440E-B394-EF59C64DB88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FE3F69-12B9-4889-AFEF-CA33F720EEC6}" type="datetimeFigureOut">
              <a:rPr lang="en-US" smtClean="0"/>
              <a:t>18-Oct-11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CDE769-5023-440E-B394-EF59C64DB88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E3F69-12B9-4889-AFEF-CA33F720EEC6}" type="datetimeFigureOut">
              <a:rPr lang="en-US" smtClean="0"/>
              <a:t>18-Oct-11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DE769-5023-440E-B394-EF59C64DB8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FE3F69-12B9-4889-AFEF-CA33F720EEC6}" type="datetimeFigureOut">
              <a:rPr lang="en-US" smtClean="0"/>
              <a:t>18-Oct-11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DE769-5023-440E-B394-EF59C64DB88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3FE3F69-12B9-4889-AFEF-CA33F720EEC6}" type="datetimeFigureOut">
              <a:rPr lang="en-US" smtClean="0"/>
              <a:t>18-Oct-11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2CDE769-5023-440E-B394-EF59C64DB88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3FE3F69-12B9-4889-AFEF-CA33F720EEC6}" type="datetimeFigureOut">
              <a:rPr lang="en-US" smtClean="0"/>
              <a:t>18-Oct-11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2CDE769-5023-440E-B394-EF59C64DB88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HW</a:t>
            </a:r>
          </a:p>
        </p:txBody>
      </p:sp>
      <p:sp>
        <p:nvSpPr>
          <p:cNvPr id="48131" name="Text Placeholder 2"/>
          <p:cNvSpPr>
            <a:spLocks noGrp="1"/>
          </p:cNvSpPr>
          <p:nvPr>
            <p:ph type="body" sz="half" idx="1"/>
          </p:nvPr>
        </p:nvSpPr>
        <p:spPr>
          <a:xfrm>
            <a:off x="457200" y="1600200"/>
            <a:ext cx="8329613" cy="4525963"/>
          </a:xfrm>
        </p:spPr>
        <p:txBody>
          <a:bodyPr/>
          <a:lstStyle/>
          <a:p>
            <a:r>
              <a:rPr lang="en-US" smtClean="0"/>
              <a:t>7c – Read pg 1 to 5 FROM YOUR TEXT BOOK  and write a short note on the history and use of microscope in the discovery of cells. Draw a time line for the invention of lenses and the microscope to help refine your notes. (DUE ON THE 24</a:t>
            </a:r>
            <a:r>
              <a:rPr lang="en-US" baseline="30000" smtClean="0"/>
              <a:t>TH</a:t>
            </a:r>
            <a:r>
              <a:rPr lang="en-US" smtClean="0"/>
              <a:t> OF AUG)</a:t>
            </a:r>
          </a:p>
          <a:p>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0" y="0"/>
            <a:ext cx="8305800" cy="1143000"/>
          </a:xfrm>
        </p:spPr>
        <p:txBody>
          <a:bodyPr/>
          <a:lstStyle/>
          <a:p>
            <a:pPr fontAlgn="auto">
              <a:spcAft>
                <a:spcPts val="0"/>
              </a:spcAft>
              <a:defRPr/>
            </a:pPr>
            <a:r>
              <a:rPr lang="en-GB" dirty="0"/>
              <a:t>Nerve Cell</a:t>
            </a:r>
          </a:p>
        </p:txBody>
      </p:sp>
      <p:pic>
        <p:nvPicPr>
          <p:cNvPr id="57347" name="Picture 6" descr="Nerve cell, computer artwork"/>
          <p:cNvPicPr>
            <a:picLocks noChangeAspect="1" noChangeArrowheads="1"/>
          </p:cNvPicPr>
          <p:nvPr/>
        </p:nvPicPr>
        <p:blipFill>
          <a:blip r:embed="rId3" cstate="print"/>
          <a:srcRect/>
          <a:stretch>
            <a:fillRect/>
          </a:stretch>
        </p:blipFill>
        <p:spPr bwMode="auto">
          <a:xfrm>
            <a:off x="1258888" y="1268413"/>
            <a:ext cx="7056437" cy="5160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6"/>
          <p:cNvSpPr txBox="1">
            <a:spLocks noChangeArrowheads="1"/>
          </p:cNvSpPr>
          <p:nvPr/>
        </p:nvSpPr>
        <p:spPr bwMode="auto">
          <a:xfrm>
            <a:off x="2863850" y="1063625"/>
            <a:ext cx="2609850" cy="366713"/>
          </a:xfrm>
          <a:prstGeom prst="rect">
            <a:avLst/>
          </a:prstGeom>
          <a:noFill/>
          <a:ln w="9525">
            <a:noFill/>
            <a:miter lim="800000"/>
            <a:headEnd/>
            <a:tailEnd/>
          </a:ln>
        </p:spPr>
        <p:txBody>
          <a:bodyPr>
            <a:spAutoFit/>
          </a:bodyPr>
          <a:lstStyle/>
          <a:p>
            <a:pPr>
              <a:spcBef>
                <a:spcPct val="50000"/>
              </a:spcBef>
            </a:pPr>
            <a:r>
              <a:rPr lang="en-GB" b="1">
                <a:latin typeface="Perpetua" pitchFamily="18" charset="0"/>
              </a:rPr>
              <a:t>Image 3 - Nerve Cells</a:t>
            </a:r>
          </a:p>
        </p:txBody>
      </p:sp>
      <p:graphicFrame>
        <p:nvGraphicFramePr>
          <p:cNvPr id="34855" name="Group 39"/>
          <p:cNvGraphicFramePr>
            <a:graphicFrameLocks noGrp="1"/>
          </p:cNvGraphicFramePr>
          <p:nvPr>
            <p:ph/>
          </p:nvPr>
        </p:nvGraphicFramePr>
        <p:xfrm>
          <a:off x="457200" y="4170363"/>
          <a:ext cx="8229600" cy="1955801"/>
        </p:xfrm>
        <a:graphic>
          <a:graphicData uri="http://schemas.openxmlformats.org/drawingml/2006/table">
            <a:tbl>
              <a:tblPr/>
              <a:tblGrid>
                <a:gridCol w="1609725"/>
                <a:gridCol w="1938338"/>
                <a:gridCol w="4681537"/>
              </a:tblGrid>
              <a:tr h="43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Perpetua" pitchFamily="18" charset="0"/>
                          <a:cs typeface="Times New Roman" pitchFamily="18" charset="0"/>
                        </a:rPr>
                        <a:t>Example of cell</a:t>
                      </a:r>
                      <a:endParaRPr kumimoji="0" lang="en-GB"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Perpetua" pitchFamily="18" charset="0"/>
                          <a:cs typeface="Times New Roman" pitchFamily="18" charset="0"/>
                        </a:rPr>
                        <a:t>Specific function</a:t>
                      </a:r>
                      <a:endParaRPr kumimoji="0" lang="en-GB"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Perpetua" pitchFamily="18" charset="0"/>
                          <a:cs typeface="Times New Roman" pitchFamily="18" charset="0"/>
                        </a:rPr>
                        <a:t>Specialised features suited to the function</a:t>
                      </a:r>
                      <a:endParaRPr kumimoji="0" lang="en-GB"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525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Perpetua" pitchFamily="18" charset="0"/>
                          <a:cs typeface="Times New Roman" pitchFamily="18" charset="0"/>
                        </a:rPr>
                        <a:t>Nerve cell</a:t>
                      </a:r>
                      <a:br>
                        <a:rPr kumimoji="0" lang="en-GB" sz="1200" b="0" i="0" u="none" strike="noStrike" cap="none" normalizeH="0" baseline="0" dirty="0" smtClean="0">
                          <a:ln>
                            <a:noFill/>
                          </a:ln>
                          <a:solidFill>
                            <a:schemeClr val="tx1"/>
                          </a:solidFill>
                          <a:effectLst/>
                          <a:latin typeface="Perpetua" pitchFamily="18" charset="0"/>
                          <a:cs typeface="Times New Roman" pitchFamily="18" charset="0"/>
                        </a:rPr>
                      </a:br>
                      <a:endParaRPr kumimoji="0" lang="en-GB"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Perpetua" pitchFamily="18" charset="0"/>
                          <a:cs typeface="Times New Roman" pitchFamily="18" charset="0"/>
                        </a:rPr>
                        <a:t>Pass sensory impulses </a:t>
                      </a:r>
                      <a:endParaRPr kumimoji="0" lang="en-GB"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1. Dendrites to make connections with other neurones.</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endParaRPr kumimoji="0" lang="en-GB"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2. Long axon or nerve fibre to carry the impulse to the target organ.</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3.passes messages from 1 neuron to another.</a:t>
                      </a:r>
                      <a:endParaRPr kumimoji="0" lang="en-GB"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8385" name="Picture 43"/>
          <p:cNvPicPr>
            <a:picLocks noChangeAspect="1" noChangeArrowheads="1"/>
          </p:cNvPicPr>
          <p:nvPr/>
        </p:nvPicPr>
        <p:blipFill>
          <a:blip r:embed="rId2" cstate="print"/>
          <a:srcRect/>
          <a:stretch>
            <a:fillRect/>
          </a:stretch>
        </p:blipFill>
        <p:spPr bwMode="auto">
          <a:xfrm>
            <a:off x="2257425" y="1598613"/>
            <a:ext cx="3871913" cy="239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55"/>
                                        </p:tgtEl>
                                        <p:attrNameLst>
                                          <p:attrName>style.visibility</p:attrName>
                                        </p:attrNameLst>
                                      </p:cBhvr>
                                      <p:to>
                                        <p:strVal val="visible"/>
                                      </p:to>
                                    </p:set>
                                    <p:animEffect transition="in" filter="fade">
                                      <p:cBhvr>
                                        <p:cTn id="7" dur="2000"/>
                                        <p:tgtEl>
                                          <p:spTgt spid="34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Nerve cell/ Neuron</a:t>
            </a:r>
          </a:p>
        </p:txBody>
      </p:sp>
      <p:pic>
        <p:nvPicPr>
          <p:cNvPr id="59396" name="Picture 4" descr="http://upload.wikimedia.org/wikipedia/commons/3/3e/Nerve.nida.jpg"/>
          <p:cNvPicPr>
            <a:picLocks noGrp="1" noChangeAspect="1" noChangeArrowheads="1"/>
          </p:cNvPicPr>
          <p:nvPr>
            <p:ph type="clipArt" sz="half" idx="1"/>
          </p:nvPr>
        </p:nvPicPr>
        <p:blipFill>
          <a:blip r:embed="rId2" cstate="print"/>
          <a:srcRect/>
          <a:stretch>
            <a:fillRect/>
          </a:stretch>
        </p:blipFill>
        <p:spPr>
          <a:xfrm>
            <a:off x="533400" y="1646238"/>
            <a:ext cx="3810000" cy="4838700"/>
          </a:xfrm>
        </p:spPr>
      </p:pic>
      <p:sp>
        <p:nvSpPr>
          <p:cNvPr id="4" name="Text Placeholder 3"/>
          <p:cNvSpPr>
            <a:spLocks noGrp="1"/>
          </p:cNvSpPr>
          <p:nvPr>
            <p:ph type="body" sz="half" idx="2"/>
          </p:nvPr>
        </p:nvSpPr>
        <p:spPr/>
        <p:txBody>
          <a:bodyPr>
            <a:normAutofit fontScale="77500" lnSpcReduction="20000"/>
          </a:bodyPr>
          <a:lstStyle/>
          <a:p>
            <a:pPr marL="274320" indent="-274320" fontAlgn="auto">
              <a:spcAft>
                <a:spcPts val="0"/>
              </a:spcAft>
              <a:buClr>
                <a:schemeClr val="accent3"/>
              </a:buClr>
              <a:buFont typeface="Wingdings 2"/>
              <a:buNone/>
              <a:defRPr/>
            </a:pPr>
            <a:r>
              <a:rPr lang="en-US" dirty="0" smtClean="0"/>
              <a:t>Neurons make up the nervous system.</a:t>
            </a:r>
          </a:p>
          <a:p>
            <a:pPr marL="274320" indent="-274320" fontAlgn="auto">
              <a:spcAft>
                <a:spcPts val="0"/>
              </a:spcAft>
              <a:buClr>
                <a:schemeClr val="accent3"/>
              </a:buClr>
              <a:buFont typeface="Wingdings 2"/>
              <a:buNone/>
              <a:defRPr/>
            </a:pPr>
            <a:r>
              <a:rPr lang="en-US" dirty="0" smtClean="0"/>
              <a:t>Sheath acts as shock absorbers and protects the cell from external damage.</a:t>
            </a:r>
          </a:p>
          <a:p>
            <a:pPr marL="274320" indent="-274320" fontAlgn="auto">
              <a:spcAft>
                <a:spcPts val="0"/>
              </a:spcAft>
              <a:buClr>
                <a:schemeClr val="accent3"/>
              </a:buClr>
              <a:buFont typeface="Wingdings 2"/>
              <a:buNone/>
              <a:defRPr/>
            </a:pPr>
            <a:r>
              <a:rPr lang="en-US" dirty="0" smtClean="0"/>
              <a:t>Dendrites and axons help in impulse transmission.</a:t>
            </a:r>
          </a:p>
          <a:p>
            <a:pPr marL="274320" indent="-274320" fontAlgn="auto">
              <a:spcAft>
                <a:spcPts val="0"/>
              </a:spcAft>
              <a:buClr>
                <a:schemeClr val="accent3"/>
              </a:buClr>
              <a:buFont typeface="Wingdings 2"/>
              <a:buNone/>
              <a:defRPr/>
            </a:pPr>
            <a:r>
              <a:rPr lang="en-US" dirty="0" smtClean="0"/>
              <a:t>Rest of the parts have similar functions as normal animal cells.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Red Blood Cells</a:t>
            </a:r>
          </a:p>
        </p:txBody>
      </p:sp>
      <p:pic>
        <p:nvPicPr>
          <p:cNvPr id="60420" name="Picture 2" descr="http://www.novocib.com/images/RBC.jpg"/>
          <p:cNvPicPr>
            <a:picLocks noGrp="1" noChangeAspect="1" noChangeArrowheads="1"/>
          </p:cNvPicPr>
          <p:nvPr>
            <p:ph type="clipArt" sz="half" idx="1"/>
          </p:nvPr>
        </p:nvPicPr>
        <p:blipFill>
          <a:blip r:embed="rId2" cstate="print"/>
          <a:srcRect/>
          <a:stretch>
            <a:fillRect/>
          </a:stretch>
        </p:blipFill>
        <p:spPr>
          <a:xfrm>
            <a:off x="195263" y="1981200"/>
            <a:ext cx="4300537" cy="4114800"/>
          </a:xfrm>
        </p:spPr>
      </p:pic>
      <p:sp>
        <p:nvSpPr>
          <p:cNvPr id="4" name="Text Placeholder 3"/>
          <p:cNvSpPr>
            <a:spLocks noGrp="1"/>
          </p:cNvSpPr>
          <p:nvPr>
            <p:ph type="body" sz="half" idx="2"/>
          </p:nvPr>
        </p:nvSpPr>
        <p:spPr/>
        <p:txBody>
          <a:bodyPr>
            <a:normAutofit fontScale="70000" lnSpcReduction="20000"/>
          </a:bodyPr>
          <a:lstStyle/>
          <a:p>
            <a:pPr marL="274320" indent="-274320" fontAlgn="auto">
              <a:spcAft>
                <a:spcPts val="0"/>
              </a:spcAft>
              <a:buClr>
                <a:schemeClr val="accent3"/>
              </a:buClr>
              <a:buFont typeface="Wingdings 2"/>
              <a:buChar char=""/>
              <a:defRPr/>
            </a:pPr>
            <a:r>
              <a:rPr lang="en-US" dirty="0" smtClean="0"/>
              <a:t>Structure:</a:t>
            </a:r>
          </a:p>
          <a:p>
            <a:pPr marL="274320" indent="-274320" fontAlgn="auto">
              <a:spcAft>
                <a:spcPts val="0"/>
              </a:spcAft>
              <a:buClr>
                <a:schemeClr val="accent3"/>
              </a:buClr>
              <a:buFont typeface="Wingdings 2"/>
              <a:buChar char=""/>
              <a:defRPr/>
            </a:pPr>
            <a:r>
              <a:rPr lang="en-US" dirty="0" smtClean="0"/>
              <a:t>Has a dent at the center.</a:t>
            </a:r>
          </a:p>
          <a:p>
            <a:pPr marL="274320" indent="-274320" fontAlgn="auto">
              <a:spcAft>
                <a:spcPts val="0"/>
              </a:spcAft>
              <a:buClr>
                <a:schemeClr val="accent3"/>
              </a:buClr>
              <a:buFont typeface="Wingdings 2"/>
              <a:buChar char=""/>
              <a:defRPr/>
            </a:pPr>
            <a:r>
              <a:rPr lang="en-US" dirty="0" smtClean="0"/>
              <a:t>Doughnut with a Flattened center.</a:t>
            </a:r>
          </a:p>
          <a:p>
            <a:pPr marL="274320" indent="-274320" fontAlgn="auto">
              <a:spcAft>
                <a:spcPts val="0"/>
              </a:spcAft>
              <a:buClr>
                <a:schemeClr val="accent3"/>
              </a:buClr>
              <a:buFont typeface="Wingdings 2"/>
              <a:buChar char=""/>
              <a:defRPr/>
            </a:pPr>
            <a:r>
              <a:rPr lang="en-US" dirty="0" smtClean="0"/>
              <a:t>Red colored due to the pigment called hemoglobin.</a:t>
            </a:r>
          </a:p>
          <a:p>
            <a:pPr marL="274320" indent="-274320" fontAlgn="auto">
              <a:spcAft>
                <a:spcPts val="0"/>
              </a:spcAft>
              <a:buClr>
                <a:schemeClr val="accent3"/>
              </a:buClr>
              <a:buFont typeface="Wingdings 2"/>
              <a:buChar char=""/>
              <a:defRPr/>
            </a:pPr>
            <a:r>
              <a:rPr lang="en-US" dirty="0" smtClean="0"/>
              <a:t>Function:</a:t>
            </a:r>
          </a:p>
          <a:p>
            <a:pPr marL="274320" indent="-274320" fontAlgn="auto">
              <a:spcAft>
                <a:spcPts val="0"/>
              </a:spcAft>
              <a:buClr>
                <a:schemeClr val="accent3"/>
              </a:buClr>
              <a:buFont typeface="Wingdings 2"/>
              <a:buChar char=""/>
              <a:defRPr/>
            </a:pPr>
            <a:r>
              <a:rPr lang="en-US" dirty="0" smtClean="0"/>
              <a:t>Hemoglobin has an affinity for oxygen and hence is responsible for the transfer of oxygen throughout the body.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Plant Root hair cells</a:t>
            </a:r>
          </a:p>
        </p:txBody>
      </p:sp>
      <p:pic>
        <p:nvPicPr>
          <p:cNvPr id="61444" name="Picture 2" descr="http://www.dr-sanderson.org/images/root%20hair%20cell.jpg"/>
          <p:cNvPicPr>
            <a:picLocks noGrp="1" noChangeAspect="1" noChangeArrowheads="1"/>
          </p:cNvPicPr>
          <p:nvPr>
            <p:ph type="clipArt" sz="half" idx="1"/>
          </p:nvPr>
        </p:nvPicPr>
        <p:blipFill>
          <a:blip r:embed="rId2" cstate="print"/>
          <a:srcRect/>
          <a:stretch>
            <a:fillRect/>
          </a:stretch>
        </p:blipFill>
        <p:spPr>
          <a:xfrm>
            <a:off x="381000" y="2057400"/>
            <a:ext cx="4114800" cy="4191000"/>
          </a:xfrm>
        </p:spPr>
      </p:pic>
      <p:sp>
        <p:nvSpPr>
          <p:cNvPr id="61443" name="Text Placeholder 3"/>
          <p:cNvSpPr>
            <a:spLocks noGrp="1"/>
          </p:cNvSpPr>
          <p:nvPr>
            <p:ph type="body" sz="half" idx="2"/>
          </p:nvPr>
        </p:nvSpPr>
        <p:spPr/>
        <p:txBody>
          <a:bodyPr/>
          <a:lstStyle/>
          <a:p>
            <a:r>
              <a:rPr lang="en-US" smtClean="0"/>
              <a:t>Increases the surface area for absorption. Thus enhances water and mineral uptake by plants.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Palisade cell.</a:t>
            </a:r>
          </a:p>
        </p:txBody>
      </p:sp>
      <p:pic>
        <p:nvPicPr>
          <p:cNvPr id="62468" name="Picture 4" descr="http://www.dr-sanderson.org/images/palisade%20cell.jpg"/>
          <p:cNvPicPr>
            <a:picLocks noGrp="1" noChangeAspect="1" noChangeArrowheads="1"/>
          </p:cNvPicPr>
          <p:nvPr>
            <p:ph type="clipArt" sz="half" idx="1"/>
          </p:nvPr>
        </p:nvPicPr>
        <p:blipFill>
          <a:blip r:embed="rId2" cstate="print"/>
          <a:srcRect/>
          <a:stretch>
            <a:fillRect/>
          </a:stretch>
        </p:blipFill>
        <p:spPr>
          <a:xfrm>
            <a:off x="241300" y="2286000"/>
            <a:ext cx="3949700" cy="3581400"/>
          </a:xfrm>
        </p:spPr>
      </p:pic>
      <p:sp>
        <p:nvSpPr>
          <p:cNvPr id="62467" name="Text Placeholder 3"/>
          <p:cNvSpPr>
            <a:spLocks noGrp="1"/>
          </p:cNvSpPr>
          <p:nvPr>
            <p:ph type="body" sz="half" idx="2"/>
          </p:nvPr>
        </p:nvSpPr>
        <p:spPr/>
        <p:txBody>
          <a:bodyPr/>
          <a:lstStyle/>
          <a:p>
            <a:r>
              <a:rPr lang="en-US" smtClean="0"/>
              <a:t>The palisade cell is packed with chloroplasts which are needed for photosynthesis so the plant can make its own food.</a:t>
            </a:r>
          </a:p>
          <a:p>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389635">
            <a:off x="92482" y="2995930"/>
            <a:ext cx="8229600" cy="1143000"/>
          </a:xfrm>
        </p:spPr>
        <p:txBody>
          <a:bodyPr>
            <a:normAutofit fontScale="90000"/>
          </a:bodyPr>
          <a:lstStyle/>
          <a:p>
            <a:pPr fontAlgn="auto">
              <a:spcAft>
                <a:spcPts val="0"/>
              </a:spcAft>
              <a:defRPr/>
            </a:pPr>
            <a:r>
              <a:rPr lang="en-US" dirty="0" smtClean="0"/>
              <a:t>HIERARCHY OF STRUCTURAL ORGANISATION</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28625" y="357188"/>
            <a:ext cx="8229600" cy="1143000"/>
          </a:xfrm>
        </p:spPr>
        <p:txBody>
          <a:bodyPr/>
          <a:lstStyle/>
          <a:p>
            <a:r>
              <a:rPr lang="en-GB" sz="3600" smtClean="0"/>
              <a:t>A tissue  is a group of cell of similar structure that form a shared function</a:t>
            </a:r>
          </a:p>
        </p:txBody>
      </p:sp>
      <p:grpSp>
        <p:nvGrpSpPr>
          <p:cNvPr id="2" name="Group 29"/>
          <p:cNvGrpSpPr>
            <a:grpSpLocks/>
          </p:cNvGrpSpPr>
          <p:nvPr/>
        </p:nvGrpSpPr>
        <p:grpSpPr bwMode="auto">
          <a:xfrm>
            <a:off x="6516688" y="1557338"/>
            <a:ext cx="2376487" cy="4679950"/>
            <a:chOff x="4105" y="981"/>
            <a:chExt cx="1497" cy="2948"/>
          </a:xfrm>
        </p:grpSpPr>
        <p:sp>
          <p:nvSpPr>
            <p:cNvPr id="64529" name="AutoShape 19"/>
            <p:cNvSpPr>
              <a:spLocks noChangeArrowheads="1"/>
            </p:cNvSpPr>
            <p:nvPr/>
          </p:nvSpPr>
          <p:spPr bwMode="auto">
            <a:xfrm>
              <a:off x="4105" y="981"/>
              <a:ext cx="1497" cy="2948"/>
            </a:xfrm>
            <a:prstGeom prst="roundRect">
              <a:avLst>
                <a:gd name="adj" fmla="val 16667"/>
              </a:avLst>
            </a:prstGeom>
            <a:solidFill>
              <a:schemeClr val="bg1"/>
            </a:solidFill>
            <a:ln w="9525">
              <a:solidFill>
                <a:schemeClr val="tx1"/>
              </a:solidFill>
              <a:round/>
              <a:headEnd/>
              <a:tailEnd/>
            </a:ln>
          </p:spPr>
          <p:txBody>
            <a:bodyPr wrap="none" anchor="ctr"/>
            <a:lstStyle/>
            <a:p>
              <a:endParaRPr lang="en-IN">
                <a:latin typeface="Constantia" pitchFamily="18" charset="0"/>
              </a:endParaRPr>
            </a:p>
          </p:txBody>
        </p:sp>
        <p:sp>
          <p:nvSpPr>
            <p:cNvPr id="64530" name="Text Box 20"/>
            <p:cNvSpPr txBox="1">
              <a:spLocks noChangeArrowheads="1"/>
            </p:cNvSpPr>
            <p:nvPr/>
          </p:nvSpPr>
          <p:spPr bwMode="auto">
            <a:xfrm>
              <a:off x="4278" y="1026"/>
              <a:ext cx="1084" cy="231"/>
            </a:xfrm>
            <a:prstGeom prst="rect">
              <a:avLst/>
            </a:prstGeom>
            <a:noFill/>
            <a:ln w="9525">
              <a:noFill/>
              <a:miter lim="800000"/>
              <a:headEnd/>
              <a:tailEnd/>
            </a:ln>
          </p:spPr>
          <p:txBody>
            <a:bodyPr wrap="none">
              <a:spAutoFit/>
            </a:bodyPr>
            <a:lstStyle/>
            <a:p>
              <a:r>
                <a:rPr lang="en-GB">
                  <a:latin typeface="Constantia" pitchFamily="18" charset="0"/>
                </a:rPr>
                <a:t>Animal tissues:</a:t>
              </a:r>
            </a:p>
          </p:txBody>
        </p:sp>
        <p:sp>
          <p:nvSpPr>
            <p:cNvPr id="64531" name="Text Box 21"/>
            <p:cNvSpPr txBox="1">
              <a:spLocks noChangeArrowheads="1"/>
            </p:cNvSpPr>
            <p:nvPr/>
          </p:nvSpPr>
          <p:spPr bwMode="auto">
            <a:xfrm>
              <a:off x="4105" y="1253"/>
              <a:ext cx="1451" cy="1615"/>
            </a:xfrm>
            <a:prstGeom prst="rect">
              <a:avLst/>
            </a:prstGeom>
            <a:noFill/>
            <a:ln w="9525">
              <a:noFill/>
              <a:miter lim="800000"/>
              <a:headEnd/>
              <a:tailEnd/>
            </a:ln>
          </p:spPr>
          <p:txBody>
            <a:bodyPr>
              <a:spAutoFit/>
            </a:bodyPr>
            <a:lstStyle/>
            <a:p>
              <a:pPr algn="ctr"/>
              <a:r>
                <a:rPr lang="en-GB">
                  <a:latin typeface="Constantia" pitchFamily="18" charset="0"/>
                </a:rPr>
                <a:t>muscle tissue</a:t>
              </a:r>
            </a:p>
            <a:p>
              <a:pPr algn="ctr"/>
              <a:endParaRPr lang="en-GB">
                <a:latin typeface="Constantia" pitchFamily="18" charset="0"/>
              </a:endParaRPr>
            </a:p>
            <a:p>
              <a:pPr algn="ctr"/>
              <a:endParaRPr lang="en-GB">
                <a:latin typeface="Constantia" pitchFamily="18" charset="0"/>
              </a:endParaRPr>
            </a:p>
            <a:p>
              <a:pPr algn="ctr"/>
              <a:endParaRPr lang="en-GB">
                <a:latin typeface="Constantia" pitchFamily="18" charset="0"/>
              </a:endParaRPr>
            </a:p>
            <a:p>
              <a:pPr algn="ctr"/>
              <a:endParaRPr lang="en-GB">
                <a:latin typeface="Constantia" pitchFamily="18" charset="0"/>
              </a:endParaRPr>
            </a:p>
            <a:p>
              <a:pPr algn="ctr"/>
              <a:r>
                <a:rPr lang="en-GB">
                  <a:latin typeface="Constantia" pitchFamily="18" charset="0"/>
                </a:rPr>
                <a:t/>
              </a:r>
              <a:br>
                <a:rPr lang="en-GB">
                  <a:latin typeface="Constantia" pitchFamily="18" charset="0"/>
                </a:rPr>
              </a:br>
              <a:endParaRPr lang="en-GB">
                <a:latin typeface="Constantia" pitchFamily="18" charset="0"/>
              </a:endParaRPr>
            </a:p>
            <a:p>
              <a:pPr algn="ctr"/>
              <a:r>
                <a:rPr lang="en-GB">
                  <a:latin typeface="Constantia" pitchFamily="18" charset="0"/>
                </a:rPr>
                <a:t>nervous tissue</a:t>
              </a:r>
            </a:p>
            <a:p>
              <a:pPr algn="ctr"/>
              <a:endParaRPr lang="en-GB">
                <a:latin typeface="Constantia" pitchFamily="18" charset="0"/>
              </a:endParaRPr>
            </a:p>
          </p:txBody>
        </p:sp>
        <p:pic>
          <p:nvPicPr>
            <p:cNvPr id="64532" name="Picture 23"/>
            <p:cNvPicPr>
              <a:picLocks noChangeAspect="1" noChangeArrowheads="1"/>
            </p:cNvPicPr>
            <p:nvPr/>
          </p:nvPicPr>
          <p:blipFill>
            <a:blip r:embed="rId2" cstate="print"/>
            <a:srcRect l="1082" t="3487" r="50905" b="25565"/>
            <a:stretch>
              <a:fillRect/>
            </a:stretch>
          </p:blipFill>
          <p:spPr bwMode="auto">
            <a:xfrm>
              <a:off x="4233" y="1480"/>
              <a:ext cx="1269" cy="869"/>
            </a:xfrm>
            <a:prstGeom prst="rect">
              <a:avLst/>
            </a:prstGeom>
            <a:noFill/>
            <a:ln w="9525">
              <a:noFill/>
              <a:miter lim="800000"/>
              <a:headEnd/>
              <a:tailEnd/>
            </a:ln>
          </p:spPr>
        </p:pic>
        <p:pic>
          <p:nvPicPr>
            <p:cNvPr id="64533" name="Picture 24"/>
            <p:cNvPicPr>
              <a:picLocks noChangeAspect="1" noChangeArrowheads="1"/>
            </p:cNvPicPr>
            <p:nvPr/>
          </p:nvPicPr>
          <p:blipFill>
            <a:blip r:embed="rId3" cstate="print"/>
            <a:srcRect/>
            <a:stretch>
              <a:fillRect/>
            </a:stretch>
          </p:blipFill>
          <p:spPr bwMode="auto">
            <a:xfrm>
              <a:off x="4254" y="2704"/>
              <a:ext cx="1224" cy="979"/>
            </a:xfrm>
            <a:prstGeom prst="rect">
              <a:avLst/>
            </a:prstGeom>
            <a:noFill/>
            <a:ln w="9525">
              <a:noFill/>
              <a:miter lim="800000"/>
              <a:headEnd/>
              <a:tailEnd/>
            </a:ln>
          </p:spPr>
        </p:pic>
      </p:grpSp>
      <p:grpSp>
        <p:nvGrpSpPr>
          <p:cNvPr id="3" name="Group 27"/>
          <p:cNvGrpSpPr>
            <a:grpSpLocks/>
          </p:cNvGrpSpPr>
          <p:nvPr/>
        </p:nvGrpSpPr>
        <p:grpSpPr bwMode="auto">
          <a:xfrm>
            <a:off x="323850" y="1557338"/>
            <a:ext cx="5976938" cy="4679950"/>
            <a:chOff x="204" y="981"/>
            <a:chExt cx="3765" cy="2948"/>
          </a:xfrm>
        </p:grpSpPr>
        <p:sp>
          <p:nvSpPr>
            <p:cNvPr id="64517" name="AutoShape 6"/>
            <p:cNvSpPr>
              <a:spLocks noChangeArrowheads="1"/>
            </p:cNvSpPr>
            <p:nvPr/>
          </p:nvSpPr>
          <p:spPr bwMode="auto">
            <a:xfrm>
              <a:off x="204" y="981"/>
              <a:ext cx="3765" cy="2948"/>
            </a:xfrm>
            <a:prstGeom prst="roundRect">
              <a:avLst>
                <a:gd name="adj" fmla="val 16667"/>
              </a:avLst>
            </a:prstGeom>
            <a:solidFill>
              <a:schemeClr val="bg1"/>
            </a:solidFill>
            <a:ln w="9525">
              <a:solidFill>
                <a:schemeClr val="tx1"/>
              </a:solidFill>
              <a:round/>
              <a:headEnd/>
              <a:tailEnd/>
            </a:ln>
          </p:spPr>
          <p:txBody>
            <a:bodyPr wrap="none" anchor="ctr"/>
            <a:lstStyle/>
            <a:p>
              <a:pPr algn="ctr"/>
              <a:endParaRPr lang="en-US">
                <a:latin typeface="Constantia" pitchFamily="18" charset="0"/>
              </a:endParaRPr>
            </a:p>
          </p:txBody>
        </p:sp>
        <p:sp>
          <p:nvSpPr>
            <p:cNvPr id="64518" name="AutoShape 8"/>
            <p:cNvSpPr>
              <a:spLocks/>
            </p:cNvSpPr>
            <p:nvPr/>
          </p:nvSpPr>
          <p:spPr bwMode="auto">
            <a:xfrm>
              <a:off x="2109" y="1525"/>
              <a:ext cx="408" cy="182"/>
            </a:xfrm>
            <a:prstGeom prst="rightBrace">
              <a:avLst>
                <a:gd name="adj1" fmla="val 8333"/>
                <a:gd name="adj2" fmla="val 50000"/>
              </a:avLst>
            </a:prstGeom>
            <a:noFill/>
            <a:ln w="28575">
              <a:solidFill>
                <a:schemeClr val="tx1"/>
              </a:solidFill>
              <a:round/>
              <a:headEnd/>
              <a:tailEnd/>
            </a:ln>
          </p:spPr>
          <p:txBody>
            <a:bodyPr wrap="none" anchor="ctr"/>
            <a:lstStyle/>
            <a:p>
              <a:endParaRPr lang="en-IN">
                <a:latin typeface="Constantia" pitchFamily="18" charset="0"/>
              </a:endParaRPr>
            </a:p>
          </p:txBody>
        </p:sp>
        <p:sp>
          <p:nvSpPr>
            <p:cNvPr id="64519" name="AutoShape 9"/>
            <p:cNvSpPr>
              <a:spLocks/>
            </p:cNvSpPr>
            <p:nvPr/>
          </p:nvSpPr>
          <p:spPr bwMode="auto">
            <a:xfrm>
              <a:off x="2109" y="1730"/>
              <a:ext cx="408" cy="589"/>
            </a:xfrm>
            <a:prstGeom prst="rightBrace">
              <a:avLst>
                <a:gd name="adj1" fmla="val 12030"/>
                <a:gd name="adj2" fmla="val 50000"/>
              </a:avLst>
            </a:prstGeom>
            <a:noFill/>
            <a:ln w="28575">
              <a:solidFill>
                <a:schemeClr val="tx1"/>
              </a:solidFill>
              <a:round/>
              <a:headEnd/>
              <a:tailEnd/>
            </a:ln>
          </p:spPr>
          <p:txBody>
            <a:bodyPr wrap="none" anchor="ctr"/>
            <a:lstStyle/>
            <a:p>
              <a:endParaRPr lang="en-IN">
                <a:latin typeface="Constantia" pitchFamily="18" charset="0"/>
              </a:endParaRPr>
            </a:p>
          </p:txBody>
        </p:sp>
        <p:sp>
          <p:nvSpPr>
            <p:cNvPr id="64520" name="AutoShape 10"/>
            <p:cNvSpPr>
              <a:spLocks/>
            </p:cNvSpPr>
            <p:nvPr/>
          </p:nvSpPr>
          <p:spPr bwMode="auto">
            <a:xfrm>
              <a:off x="2125" y="2387"/>
              <a:ext cx="408" cy="635"/>
            </a:xfrm>
            <a:prstGeom prst="rightBrace">
              <a:avLst>
                <a:gd name="adj1" fmla="val 12970"/>
                <a:gd name="adj2" fmla="val 50000"/>
              </a:avLst>
            </a:prstGeom>
            <a:noFill/>
            <a:ln w="28575">
              <a:solidFill>
                <a:schemeClr val="tx1"/>
              </a:solidFill>
              <a:round/>
              <a:headEnd/>
              <a:tailEnd/>
            </a:ln>
          </p:spPr>
          <p:txBody>
            <a:bodyPr wrap="none" anchor="ctr"/>
            <a:lstStyle/>
            <a:p>
              <a:endParaRPr lang="en-IN">
                <a:latin typeface="Constantia" pitchFamily="18" charset="0"/>
              </a:endParaRPr>
            </a:p>
          </p:txBody>
        </p:sp>
        <p:sp>
          <p:nvSpPr>
            <p:cNvPr id="64521" name="AutoShape 11"/>
            <p:cNvSpPr>
              <a:spLocks/>
            </p:cNvSpPr>
            <p:nvPr/>
          </p:nvSpPr>
          <p:spPr bwMode="auto">
            <a:xfrm>
              <a:off x="2130" y="3051"/>
              <a:ext cx="408" cy="165"/>
            </a:xfrm>
            <a:prstGeom prst="rightBrace">
              <a:avLst>
                <a:gd name="adj1" fmla="val 8333"/>
                <a:gd name="adj2" fmla="val 50000"/>
              </a:avLst>
            </a:prstGeom>
            <a:noFill/>
            <a:ln w="28575">
              <a:solidFill>
                <a:schemeClr val="tx1"/>
              </a:solidFill>
              <a:round/>
              <a:headEnd/>
              <a:tailEnd/>
            </a:ln>
          </p:spPr>
          <p:txBody>
            <a:bodyPr wrap="none" anchor="ctr"/>
            <a:lstStyle/>
            <a:p>
              <a:endParaRPr lang="en-IN">
                <a:latin typeface="Constantia" pitchFamily="18" charset="0"/>
              </a:endParaRPr>
            </a:p>
          </p:txBody>
        </p:sp>
        <p:sp>
          <p:nvSpPr>
            <p:cNvPr id="64522" name="Text Box 13"/>
            <p:cNvSpPr txBox="1">
              <a:spLocks noChangeArrowheads="1"/>
            </p:cNvSpPr>
            <p:nvPr/>
          </p:nvSpPr>
          <p:spPr bwMode="auto">
            <a:xfrm>
              <a:off x="2528" y="1413"/>
              <a:ext cx="1196" cy="404"/>
            </a:xfrm>
            <a:prstGeom prst="rect">
              <a:avLst/>
            </a:prstGeom>
            <a:noFill/>
            <a:ln w="9525">
              <a:noFill/>
              <a:miter lim="800000"/>
              <a:headEnd/>
              <a:tailEnd/>
            </a:ln>
          </p:spPr>
          <p:txBody>
            <a:bodyPr wrap="none">
              <a:spAutoFit/>
            </a:bodyPr>
            <a:lstStyle/>
            <a:p>
              <a:r>
                <a:rPr lang="en-GB">
                  <a:latin typeface="Constantia" pitchFamily="18" charset="0"/>
                </a:rPr>
                <a:t>upper epidermal </a:t>
              </a:r>
            </a:p>
            <a:p>
              <a:r>
                <a:rPr lang="en-GB">
                  <a:latin typeface="Constantia" pitchFamily="18" charset="0"/>
                </a:rPr>
                <a:t>tissue</a:t>
              </a:r>
            </a:p>
          </p:txBody>
        </p:sp>
        <p:sp>
          <p:nvSpPr>
            <p:cNvPr id="64523" name="Text Box 14"/>
            <p:cNvSpPr txBox="1">
              <a:spLocks noChangeArrowheads="1"/>
            </p:cNvSpPr>
            <p:nvPr/>
          </p:nvSpPr>
          <p:spPr bwMode="auto">
            <a:xfrm>
              <a:off x="2490" y="1835"/>
              <a:ext cx="1380" cy="404"/>
            </a:xfrm>
            <a:prstGeom prst="rect">
              <a:avLst/>
            </a:prstGeom>
            <a:noFill/>
            <a:ln w="9525">
              <a:noFill/>
              <a:miter lim="800000"/>
              <a:headEnd/>
              <a:tailEnd/>
            </a:ln>
          </p:spPr>
          <p:txBody>
            <a:bodyPr wrap="none">
              <a:spAutoFit/>
            </a:bodyPr>
            <a:lstStyle/>
            <a:p>
              <a:r>
                <a:rPr lang="en-GB">
                  <a:latin typeface="Constantia" pitchFamily="18" charset="0"/>
                </a:rPr>
                <a:t>palisade mesophyll </a:t>
              </a:r>
            </a:p>
            <a:p>
              <a:r>
                <a:rPr lang="en-GB">
                  <a:latin typeface="Constantia" pitchFamily="18" charset="0"/>
                </a:rPr>
                <a:t>tissue</a:t>
              </a:r>
            </a:p>
          </p:txBody>
        </p:sp>
        <p:sp>
          <p:nvSpPr>
            <p:cNvPr id="64524" name="Text Box 15"/>
            <p:cNvSpPr txBox="1">
              <a:spLocks noChangeArrowheads="1"/>
            </p:cNvSpPr>
            <p:nvPr/>
          </p:nvSpPr>
          <p:spPr bwMode="auto">
            <a:xfrm>
              <a:off x="2525" y="2504"/>
              <a:ext cx="1308" cy="404"/>
            </a:xfrm>
            <a:prstGeom prst="rect">
              <a:avLst/>
            </a:prstGeom>
            <a:noFill/>
            <a:ln w="9525">
              <a:noFill/>
              <a:miter lim="800000"/>
              <a:headEnd/>
              <a:tailEnd/>
            </a:ln>
          </p:spPr>
          <p:txBody>
            <a:bodyPr wrap="none">
              <a:spAutoFit/>
            </a:bodyPr>
            <a:lstStyle/>
            <a:p>
              <a:r>
                <a:rPr lang="en-GB">
                  <a:latin typeface="Constantia" pitchFamily="18" charset="0"/>
                </a:rPr>
                <a:t>spongy mesophyll </a:t>
              </a:r>
              <a:br>
                <a:rPr lang="en-GB">
                  <a:latin typeface="Constantia" pitchFamily="18" charset="0"/>
                </a:rPr>
              </a:br>
              <a:r>
                <a:rPr lang="en-GB">
                  <a:latin typeface="Constantia" pitchFamily="18" charset="0"/>
                </a:rPr>
                <a:t>tissue</a:t>
              </a:r>
            </a:p>
          </p:txBody>
        </p:sp>
        <p:sp>
          <p:nvSpPr>
            <p:cNvPr id="64525" name="Text Box 16"/>
            <p:cNvSpPr txBox="1">
              <a:spLocks noChangeArrowheads="1"/>
            </p:cNvSpPr>
            <p:nvPr/>
          </p:nvSpPr>
          <p:spPr bwMode="auto">
            <a:xfrm>
              <a:off x="2528" y="2926"/>
              <a:ext cx="1172" cy="404"/>
            </a:xfrm>
            <a:prstGeom prst="rect">
              <a:avLst/>
            </a:prstGeom>
            <a:noFill/>
            <a:ln w="9525">
              <a:noFill/>
              <a:miter lim="800000"/>
              <a:headEnd/>
              <a:tailEnd/>
            </a:ln>
          </p:spPr>
          <p:txBody>
            <a:bodyPr wrap="none">
              <a:spAutoFit/>
            </a:bodyPr>
            <a:lstStyle/>
            <a:p>
              <a:r>
                <a:rPr lang="en-GB">
                  <a:latin typeface="Constantia" pitchFamily="18" charset="0"/>
                </a:rPr>
                <a:t>lower epidermal </a:t>
              </a:r>
            </a:p>
            <a:p>
              <a:r>
                <a:rPr lang="en-GB">
                  <a:latin typeface="Constantia" pitchFamily="18" charset="0"/>
                </a:rPr>
                <a:t>tissue</a:t>
              </a:r>
            </a:p>
          </p:txBody>
        </p:sp>
        <p:sp>
          <p:nvSpPr>
            <p:cNvPr id="64526" name="Text Box 17"/>
            <p:cNvSpPr txBox="1">
              <a:spLocks noChangeArrowheads="1"/>
            </p:cNvSpPr>
            <p:nvPr/>
          </p:nvSpPr>
          <p:spPr bwMode="auto">
            <a:xfrm>
              <a:off x="1202" y="1071"/>
              <a:ext cx="1676" cy="231"/>
            </a:xfrm>
            <a:prstGeom prst="rect">
              <a:avLst/>
            </a:prstGeom>
            <a:noFill/>
            <a:ln w="9525">
              <a:noFill/>
              <a:miter lim="800000"/>
              <a:headEnd/>
              <a:tailEnd/>
            </a:ln>
          </p:spPr>
          <p:txBody>
            <a:bodyPr wrap="none">
              <a:spAutoFit/>
            </a:bodyPr>
            <a:lstStyle/>
            <a:p>
              <a:r>
                <a:rPr lang="en-GB">
                  <a:latin typeface="Constantia" pitchFamily="18" charset="0"/>
                </a:rPr>
                <a:t>Tissues found in the leaf</a:t>
              </a:r>
            </a:p>
          </p:txBody>
        </p:sp>
        <p:sp>
          <p:nvSpPr>
            <p:cNvPr id="64527" name="Text Box 18"/>
            <p:cNvSpPr txBox="1">
              <a:spLocks noChangeArrowheads="1"/>
            </p:cNvSpPr>
            <p:nvPr/>
          </p:nvSpPr>
          <p:spPr bwMode="auto">
            <a:xfrm>
              <a:off x="521" y="3612"/>
              <a:ext cx="1548" cy="231"/>
            </a:xfrm>
            <a:prstGeom prst="rect">
              <a:avLst/>
            </a:prstGeom>
            <a:noFill/>
            <a:ln w="9525">
              <a:noFill/>
              <a:miter lim="800000"/>
              <a:headEnd/>
              <a:tailEnd/>
            </a:ln>
          </p:spPr>
          <p:txBody>
            <a:bodyPr wrap="none">
              <a:spAutoFit/>
            </a:bodyPr>
            <a:lstStyle/>
            <a:p>
              <a:r>
                <a:rPr lang="en-GB">
                  <a:latin typeface="Constantia" pitchFamily="18" charset="0"/>
                </a:rPr>
                <a:t>Cross-section of a leaf</a:t>
              </a:r>
            </a:p>
          </p:txBody>
        </p:sp>
        <p:pic>
          <p:nvPicPr>
            <p:cNvPr id="64528" name="Picture 26" descr="Leaf-cross-section"/>
            <p:cNvPicPr>
              <a:picLocks noChangeAspect="1" noChangeArrowheads="1"/>
            </p:cNvPicPr>
            <p:nvPr/>
          </p:nvPicPr>
          <p:blipFill>
            <a:blip r:embed="rId4" cstate="print"/>
            <a:srcRect l="43266" t="13742"/>
            <a:stretch>
              <a:fillRect/>
            </a:stretch>
          </p:blipFill>
          <p:spPr bwMode="auto">
            <a:xfrm>
              <a:off x="564" y="1413"/>
              <a:ext cx="1548" cy="226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500063"/>
            <a:ext cx="9144000" cy="1143000"/>
          </a:xfrm>
        </p:spPr>
        <p:txBody>
          <a:bodyPr/>
          <a:lstStyle/>
          <a:p>
            <a:r>
              <a:rPr lang="en-GB" sz="3200" smtClean="0"/>
              <a:t>An organ is a structure  made of a group of tissues working together to perform specific functions</a:t>
            </a:r>
          </a:p>
        </p:txBody>
      </p:sp>
      <p:sp>
        <p:nvSpPr>
          <p:cNvPr id="65539" name="Rectangle 3"/>
          <p:cNvSpPr>
            <a:spLocks noGrp="1" noChangeArrowheads="1"/>
          </p:cNvSpPr>
          <p:nvPr>
            <p:ph idx="1"/>
          </p:nvPr>
        </p:nvSpPr>
        <p:spPr>
          <a:xfrm>
            <a:off x="395288" y="5805488"/>
            <a:ext cx="8424862" cy="709612"/>
          </a:xfrm>
        </p:spPr>
        <p:txBody>
          <a:bodyPr/>
          <a:lstStyle/>
          <a:p>
            <a:pPr>
              <a:buFontTx/>
              <a:buNone/>
            </a:pPr>
            <a:r>
              <a:rPr lang="en-GB" smtClean="0"/>
              <a:t>Plant organs include the stem and the leaves</a:t>
            </a:r>
          </a:p>
        </p:txBody>
      </p:sp>
      <p:sp>
        <p:nvSpPr>
          <p:cNvPr id="65540" name="AutoShape 4"/>
          <p:cNvSpPr>
            <a:spLocks noChangeArrowheads="1"/>
          </p:cNvSpPr>
          <p:nvPr/>
        </p:nvSpPr>
        <p:spPr bwMode="auto">
          <a:xfrm>
            <a:off x="395288" y="1844675"/>
            <a:ext cx="8208962" cy="3816350"/>
          </a:xfrm>
          <a:prstGeom prst="roundRect">
            <a:avLst>
              <a:gd name="adj" fmla="val 16667"/>
            </a:avLst>
          </a:prstGeom>
          <a:solidFill>
            <a:schemeClr val="bg1"/>
          </a:solidFill>
          <a:ln w="9525">
            <a:solidFill>
              <a:schemeClr val="tx1"/>
            </a:solidFill>
            <a:round/>
            <a:headEnd/>
            <a:tailEnd/>
          </a:ln>
        </p:spPr>
        <p:txBody>
          <a:bodyPr wrap="none" anchor="ctr"/>
          <a:lstStyle/>
          <a:p>
            <a:endParaRPr lang="en-IN">
              <a:latin typeface="Constantia" pitchFamily="18" charset="0"/>
            </a:endParaRPr>
          </a:p>
        </p:txBody>
      </p:sp>
      <p:pic>
        <p:nvPicPr>
          <p:cNvPr id="65541" name="Picture 7"/>
          <p:cNvPicPr>
            <a:picLocks noChangeAspect="1" noChangeArrowheads="1"/>
          </p:cNvPicPr>
          <p:nvPr/>
        </p:nvPicPr>
        <p:blipFill>
          <a:blip r:embed="rId2" cstate="print"/>
          <a:srcRect b="37469"/>
          <a:stretch>
            <a:fillRect/>
          </a:stretch>
        </p:blipFill>
        <p:spPr bwMode="auto">
          <a:xfrm>
            <a:off x="1590675" y="2136775"/>
            <a:ext cx="6111875" cy="3214688"/>
          </a:xfrm>
          <a:prstGeom prst="rect">
            <a:avLst/>
          </a:prstGeom>
          <a:noFill/>
          <a:ln w="9525">
            <a:noFill/>
            <a:miter lim="800000"/>
            <a:headEnd/>
            <a:tailEnd/>
          </a:ln>
        </p:spPr>
      </p:pic>
      <p:sp>
        <p:nvSpPr>
          <p:cNvPr id="65542" name="Text Box 8"/>
          <p:cNvSpPr txBox="1">
            <a:spLocks noChangeArrowheads="1"/>
          </p:cNvSpPr>
          <p:nvPr/>
        </p:nvSpPr>
        <p:spPr bwMode="auto">
          <a:xfrm>
            <a:off x="1908175" y="1844675"/>
            <a:ext cx="704850" cy="366713"/>
          </a:xfrm>
          <a:prstGeom prst="rect">
            <a:avLst/>
          </a:prstGeom>
          <a:noFill/>
          <a:ln w="9525">
            <a:noFill/>
            <a:miter lim="800000"/>
            <a:headEnd/>
            <a:tailEnd/>
          </a:ln>
        </p:spPr>
        <p:txBody>
          <a:bodyPr wrap="none">
            <a:spAutoFit/>
          </a:bodyPr>
          <a:lstStyle/>
          <a:p>
            <a:r>
              <a:rPr lang="en-GB">
                <a:latin typeface="Constantia" pitchFamily="18" charset="0"/>
              </a:rPr>
              <a:t>heart</a:t>
            </a:r>
          </a:p>
        </p:txBody>
      </p:sp>
      <p:sp>
        <p:nvSpPr>
          <p:cNvPr id="65543" name="Text Box 9"/>
          <p:cNvSpPr txBox="1">
            <a:spLocks noChangeArrowheads="1"/>
          </p:cNvSpPr>
          <p:nvPr/>
        </p:nvSpPr>
        <p:spPr bwMode="auto">
          <a:xfrm>
            <a:off x="1979613" y="5183188"/>
            <a:ext cx="1047750" cy="366712"/>
          </a:xfrm>
          <a:prstGeom prst="rect">
            <a:avLst/>
          </a:prstGeom>
          <a:noFill/>
          <a:ln w="9525">
            <a:noFill/>
            <a:miter lim="800000"/>
            <a:headEnd/>
            <a:tailEnd/>
          </a:ln>
        </p:spPr>
        <p:txBody>
          <a:bodyPr wrap="none">
            <a:spAutoFit/>
          </a:bodyPr>
          <a:lstStyle/>
          <a:p>
            <a:r>
              <a:rPr lang="en-GB">
                <a:latin typeface="Constantia" pitchFamily="18" charset="0"/>
              </a:rPr>
              <a:t>stomach</a:t>
            </a:r>
          </a:p>
        </p:txBody>
      </p:sp>
      <p:sp>
        <p:nvSpPr>
          <p:cNvPr id="65544" name="Text Box 10"/>
          <p:cNvSpPr txBox="1">
            <a:spLocks noChangeArrowheads="1"/>
          </p:cNvSpPr>
          <p:nvPr/>
        </p:nvSpPr>
        <p:spPr bwMode="auto">
          <a:xfrm>
            <a:off x="4092575" y="1857375"/>
            <a:ext cx="730250" cy="366713"/>
          </a:xfrm>
          <a:prstGeom prst="rect">
            <a:avLst/>
          </a:prstGeom>
          <a:noFill/>
          <a:ln w="9525">
            <a:noFill/>
            <a:miter lim="800000"/>
            <a:headEnd/>
            <a:tailEnd/>
          </a:ln>
        </p:spPr>
        <p:txBody>
          <a:bodyPr wrap="none">
            <a:spAutoFit/>
          </a:bodyPr>
          <a:lstStyle/>
          <a:p>
            <a:r>
              <a:rPr lang="en-GB">
                <a:latin typeface="Constantia" pitchFamily="18" charset="0"/>
              </a:rPr>
              <a:t>lungs</a:t>
            </a:r>
          </a:p>
        </p:txBody>
      </p:sp>
      <p:sp>
        <p:nvSpPr>
          <p:cNvPr id="65545" name="Text Box 11"/>
          <p:cNvSpPr txBox="1">
            <a:spLocks noChangeArrowheads="1"/>
          </p:cNvSpPr>
          <p:nvPr/>
        </p:nvSpPr>
        <p:spPr bwMode="auto">
          <a:xfrm>
            <a:off x="6084888" y="1849438"/>
            <a:ext cx="603250" cy="366712"/>
          </a:xfrm>
          <a:prstGeom prst="rect">
            <a:avLst/>
          </a:prstGeom>
          <a:noFill/>
          <a:ln w="9525">
            <a:noFill/>
            <a:miter lim="800000"/>
            <a:headEnd/>
            <a:tailEnd/>
          </a:ln>
        </p:spPr>
        <p:txBody>
          <a:bodyPr wrap="none">
            <a:spAutoFit/>
          </a:bodyPr>
          <a:lstStyle/>
          <a:p>
            <a:r>
              <a:rPr lang="en-GB">
                <a:latin typeface="Constantia" pitchFamily="18" charset="0"/>
              </a:rPr>
              <a:t>liver</a:t>
            </a:r>
          </a:p>
        </p:txBody>
      </p:sp>
      <p:sp>
        <p:nvSpPr>
          <p:cNvPr id="65546" name="Text Box 12"/>
          <p:cNvSpPr txBox="1">
            <a:spLocks noChangeArrowheads="1"/>
          </p:cNvSpPr>
          <p:nvPr/>
        </p:nvSpPr>
        <p:spPr bwMode="auto">
          <a:xfrm>
            <a:off x="4089400" y="5195888"/>
            <a:ext cx="692150" cy="366712"/>
          </a:xfrm>
          <a:prstGeom prst="rect">
            <a:avLst/>
          </a:prstGeom>
          <a:noFill/>
          <a:ln w="9525">
            <a:noFill/>
            <a:miter lim="800000"/>
            <a:headEnd/>
            <a:tailEnd/>
          </a:ln>
        </p:spPr>
        <p:txBody>
          <a:bodyPr wrap="none">
            <a:spAutoFit/>
          </a:bodyPr>
          <a:lstStyle/>
          <a:p>
            <a:r>
              <a:rPr lang="en-GB">
                <a:latin typeface="Constantia" pitchFamily="18" charset="0"/>
              </a:rPr>
              <a:t>brain</a:t>
            </a:r>
          </a:p>
        </p:txBody>
      </p:sp>
      <p:sp>
        <p:nvSpPr>
          <p:cNvPr id="65547" name="Text Box 13"/>
          <p:cNvSpPr txBox="1">
            <a:spLocks noChangeArrowheads="1"/>
          </p:cNvSpPr>
          <p:nvPr/>
        </p:nvSpPr>
        <p:spPr bwMode="auto">
          <a:xfrm>
            <a:off x="5961063" y="5186363"/>
            <a:ext cx="958850" cy="366712"/>
          </a:xfrm>
          <a:prstGeom prst="rect">
            <a:avLst/>
          </a:prstGeom>
          <a:noFill/>
          <a:ln w="9525">
            <a:noFill/>
            <a:miter lim="800000"/>
            <a:headEnd/>
            <a:tailEnd/>
          </a:ln>
        </p:spPr>
        <p:txBody>
          <a:bodyPr wrap="none">
            <a:spAutoFit/>
          </a:bodyPr>
          <a:lstStyle/>
          <a:p>
            <a:r>
              <a:rPr lang="en-GB">
                <a:latin typeface="Constantia" pitchFamily="18" charset="0"/>
              </a:rPr>
              <a:t>kidneys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260350"/>
            <a:ext cx="9144000" cy="1143000"/>
          </a:xfrm>
        </p:spPr>
        <p:txBody>
          <a:bodyPr/>
          <a:lstStyle/>
          <a:p>
            <a:r>
              <a:rPr lang="en-GB" sz="3600" smtClean="0"/>
              <a:t>An organ system is a group of organs that coordinate to perform related functions</a:t>
            </a:r>
          </a:p>
        </p:txBody>
      </p:sp>
      <p:sp>
        <p:nvSpPr>
          <p:cNvPr id="314371" name="Rectangle 3"/>
          <p:cNvSpPr>
            <a:spLocks noGrp="1" noChangeArrowheads="1"/>
          </p:cNvSpPr>
          <p:nvPr>
            <p:ph idx="1"/>
          </p:nvPr>
        </p:nvSpPr>
        <p:spPr>
          <a:xfrm>
            <a:off x="0" y="5876925"/>
            <a:ext cx="9144000" cy="431800"/>
          </a:xfrm>
        </p:spPr>
        <p:txBody>
          <a:bodyPr/>
          <a:lstStyle/>
          <a:p>
            <a:pPr>
              <a:lnSpc>
                <a:spcPct val="80000"/>
              </a:lnSpc>
              <a:buFontTx/>
              <a:buNone/>
            </a:pPr>
            <a:r>
              <a:rPr lang="en-GB" sz="2200" smtClean="0"/>
              <a:t>In plants the shoot is an organ system consisting of leaves and the stem</a:t>
            </a:r>
          </a:p>
        </p:txBody>
      </p:sp>
      <p:grpSp>
        <p:nvGrpSpPr>
          <p:cNvPr id="2" name="Group 19"/>
          <p:cNvGrpSpPr>
            <a:grpSpLocks/>
          </p:cNvGrpSpPr>
          <p:nvPr/>
        </p:nvGrpSpPr>
        <p:grpSpPr bwMode="auto">
          <a:xfrm>
            <a:off x="250825" y="2565400"/>
            <a:ext cx="8642350" cy="2303463"/>
            <a:chOff x="210" y="1434"/>
            <a:chExt cx="4881" cy="1318"/>
          </a:xfrm>
        </p:grpSpPr>
        <p:pic>
          <p:nvPicPr>
            <p:cNvPr id="66575" name="Picture 4"/>
            <p:cNvPicPr>
              <a:picLocks noChangeAspect="1" noChangeArrowheads="1"/>
            </p:cNvPicPr>
            <p:nvPr/>
          </p:nvPicPr>
          <p:blipFill>
            <a:blip r:embed="rId2" cstate="print"/>
            <a:srcRect t="2260" b="20857"/>
            <a:stretch>
              <a:fillRect/>
            </a:stretch>
          </p:blipFill>
          <p:spPr bwMode="auto">
            <a:xfrm>
              <a:off x="210" y="1434"/>
              <a:ext cx="2706" cy="1316"/>
            </a:xfrm>
            <a:prstGeom prst="rect">
              <a:avLst/>
            </a:prstGeom>
            <a:noFill/>
            <a:ln w="9525">
              <a:noFill/>
              <a:miter lim="800000"/>
              <a:headEnd/>
              <a:tailEnd/>
            </a:ln>
          </p:spPr>
        </p:pic>
        <p:pic>
          <p:nvPicPr>
            <p:cNvPr id="66576" name="Picture 5"/>
            <p:cNvPicPr>
              <a:picLocks noChangeAspect="1" noChangeArrowheads="1"/>
            </p:cNvPicPr>
            <p:nvPr/>
          </p:nvPicPr>
          <p:blipFill>
            <a:blip r:embed="rId3" cstate="print"/>
            <a:srcRect l="17262" t="2954" r="2219" b="22899"/>
            <a:stretch>
              <a:fillRect/>
            </a:stretch>
          </p:blipFill>
          <p:spPr bwMode="auto">
            <a:xfrm>
              <a:off x="2880" y="1434"/>
              <a:ext cx="2211" cy="1318"/>
            </a:xfrm>
            <a:prstGeom prst="rect">
              <a:avLst/>
            </a:prstGeom>
            <a:noFill/>
            <a:ln w="9525">
              <a:noFill/>
              <a:miter lim="800000"/>
              <a:headEnd/>
              <a:tailEnd/>
            </a:ln>
          </p:spPr>
        </p:pic>
      </p:grpSp>
      <p:sp>
        <p:nvSpPr>
          <p:cNvPr id="314376" name="Text Box 8"/>
          <p:cNvSpPr txBox="1">
            <a:spLocks noChangeArrowheads="1"/>
          </p:cNvSpPr>
          <p:nvPr/>
        </p:nvSpPr>
        <p:spPr bwMode="auto">
          <a:xfrm>
            <a:off x="103188" y="1909763"/>
            <a:ext cx="1149350" cy="641350"/>
          </a:xfrm>
          <a:prstGeom prst="rect">
            <a:avLst/>
          </a:prstGeom>
          <a:noFill/>
          <a:ln w="9525">
            <a:noFill/>
            <a:miter lim="800000"/>
            <a:headEnd/>
            <a:tailEnd/>
          </a:ln>
        </p:spPr>
        <p:txBody>
          <a:bodyPr wrap="none">
            <a:spAutoFit/>
          </a:bodyPr>
          <a:lstStyle/>
          <a:p>
            <a:pPr algn="ctr"/>
            <a:r>
              <a:rPr lang="en-GB">
                <a:solidFill>
                  <a:schemeClr val="bg1"/>
                </a:solidFill>
                <a:latin typeface="Constantia" pitchFamily="18" charset="0"/>
              </a:rPr>
              <a:t>lymphatic</a:t>
            </a:r>
          </a:p>
          <a:p>
            <a:pPr algn="ctr"/>
            <a:r>
              <a:rPr lang="en-GB">
                <a:solidFill>
                  <a:schemeClr val="bg1"/>
                </a:solidFill>
                <a:latin typeface="Constantia" pitchFamily="18" charset="0"/>
              </a:rPr>
              <a:t>system</a:t>
            </a:r>
          </a:p>
        </p:txBody>
      </p:sp>
      <p:sp>
        <p:nvSpPr>
          <p:cNvPr id="314377" name="Text Box 9"/>
          <p:cNvSpPr txBox="1">
            <a:spLocks noChangeArrowheads="1"/>
          </p:cNvSpPr>
          <p:nvPr/>
        </p:nvSpPr>
        <p:spPr bwMode="auto">
          <a:xfrm>
            <a:off x="976313" y="4864100"/>
            <a:ext cx="1263650" cy="641350"/>
          </a:xfrm>
          <a:prstGeom prst="rect">
            <a:avLst/>
          </a:prstGeom>
          <a:noFill/>
          <a:ln w="9525">
            <a:noFill/>
            <a:miter lim="800000"/>
            <a:headEnd/>
            <a:tailEnd/>
          </a:ln>
        </p:spPr>
        <p:txBody>
          <a:bodyPr wrap="none">
            <a:spAutoFit/>
          </a:bodyPr>
          <a:lstStyle/>
          <a:p>
            <a:pPr algn="ctr"/>
            <a:r>
              <a:rPr lang="en-GB">
                <a:solidFill>
                  <a:schemeClr val="bg1"/>
                </a:solidFill>
                <a:latin typeface="Constantia" pitchFamily="18" charset="0"/>
              </a:rPr>
              <a:t>respiratory</a:t>
            </a:r>
          </a:p>
          <a:p>
            <a:pPr algn="ctr"/>
            <a:r>
              <a:rPr lang="en-GB">
                <a:solidFill>
                  <a:schemeClr val="bg1"/>
                </a:solidFill>
                <a:latin typeface="Constantia" pitchFamily="18" charset="0"/>
              </a:rPr>
              <a:t>system</a:t>
            </a:r>
          </a:p>
        </p:txBody>
      </p:sp>
      <p:sp>
        <p:nvSpPr>
          <p:cNvPr id="314378" name="Text Box 10"/>
          <p:cNvSpPr txBox="1">
            <a:spLocks noChangeArrowheads="1"/>
          </p:cNvSpPr>
          <p:nvPr/>
        </p:nvSpPr>
        <p:spPr bwMode="auto">
          <a:xfrm>
            <a:off x="1844675" y="1909763"/>
            <a:ext cx="1085850" cy="641350"/>
          </a:xfrm>
          <a:prstGeom prst="rect">
            <a:avLst/>
          </a:prstGeom>
          <a:noFill/>
          <a:ln w="9525">
            <a:noFill/>
            <a:miter lim="800000"/>
            <a:headEnd/>
            <a:tailEnd/>
          </a:ln>
        </p:spPr>
        <p:txBody>
          <a:bodyPr wrap="none">
            <a:spAutoFit/>
          </a:bodyPr>
          <a:lstStyle/>
          <a:p>
            <a:pPr algn="ctr"/>
            <a:r>
              <a:rPr lang="en-GB">
                <a:solidFill>
                  <a:schemeClr val="bg1"/>
                </a:solidFill>
                <a:latin typeface="Constantia" pitchFamily="18" charset="0"/>
              </a:rPr>
              <a:t>digestive</a:t>
            </a:r>
          </a:p>
          <a:p>
            <a:pPr algn="ctr"/>
            <a:r>
              <a:rPr lang="en-GB">
                <a:solidFill>
                  <a:schemeClr val="bg1"/>
                </a:solidFill>
                <a:latin typeface="Constantia" pitchFamily="18" charset="0"/>
              </a:rPr>
              <a:t>system</a:t>
            </a:r>
          </a:p>
        </p:txBody>
      </p:sp>
      <p:sp>
        <p:nvSpPr>
          <p:cNvPr id="314379" name="Text Box 11"/>
          <p:cNvSpPr txBox="1">
            <a:spLocks noChangeArrowheads="1"/>
          </p:cNvSpPr>
          <p:nvPr/>
        </p:nvSpPr>
        <p:spPr bwMode="auto">
          <a:xfrm>
            <a:off x="2770188" y="4870450"/>
            <a:ext cx="1123950" cy="641350"/>
          </a:xfrm>
          <a:prstGeom prst="rect">
            <a:avLst/>
          </a:prstGeom>
          <a:noFill/>
          <a:ln w="9525">
            <a:noFill/>
            <a:miter lim="800000"/>
            <a:headEnd/>
            <a:tailEnd/>
          </a:ln>
        </p:spPr>
        <p:txBody>
          <a:bodyPr wrap="none">
            <a:spAutoFit/>
          </a:bodyPr>
          <a:lstStyle/>
          <a:p>
            <a:pPr algn="ctr"/>
            <a:r>
              <a:rPr lang="en-GB">
                <a:solidFill>
                  <a:schemeClr val="bg1"/>
                </a:solidFill>
                <a:latin typeface="Constantia" pitchFamily="18" charset="0"/>
              </a:rPr>
              <a:t>excretory</a:t>
            </a:r>
          </a:p>
          <a:p>
            <a:pPr algn="ctr"/>
            <a:r>
              <a:rPr lang="en-GB">
                <a:solidFill>
                  <a:schemeClr val="bg1"/>
                </a:solidFill>
                <a:latin typeface="Constantia" pitchFamily="18" charset="0"/>
              </a:rPr>
              <a:t>system</a:t>
            </a:r>
          </a:p>
        </p:txBody>
      </p:sp>
      <p:sp>
        <p:nvSpPr>
          <p:cNvPr id="314380" name="Text Box 12"/>
          <p:cNvSpPr txBox="1">
            <a:spLocks noChangeArrowheads="1"/>
          </p:cNvSpPr>
          <p:nvPr/>
        </p:nvSpPr>
        <p:spPr bwMode="auto">
          <a:xfrm>
            <a:off x="3592513" y="1919288"/>
            <a:ext cx="1441450" cy="641350"/>
          </a:xfrm>
          <a:prstGeom prst="rect">
            <a:avLst/>
          </a:prstGeom>
          <a:noFill/>
          <a:ln w="9525">
            <a:noFill/>
            <a:miter lim="800000"/>
            <a:headEnd/>
            <a:tailEnd/>
          </a:ln>
        </p:spPr>
        <p:txBody>
          <a:bodyPr wrap="none">
            <a:spAutoFit/>
          </a:bodyPr>
          <a:lstStyle/>
          <a:p>
            <a:pPr algn="ctr"/>
            <a:r>
              <a:rPr lang="en-GB">
                <a:solidFill>
                  <a:schemeClr val="bg1"/>
                </a:solidFill>
                <a:latin typeface="Constantia" pitchFamily="18" charset="0"/>
              </a:rPr>
              <a:t>reproductive</a:t>
            </a:r>
          </a:p>
          <a:p>
            <a:pPr algn="ctr"/>
            <a:r>
              <a:rPr lang="en-GB">
                <a:solidFill>
                  <a:schemeClr val="bg1"/>
                </a:solidFill>
                <a:latin typeface="Constantia" pitchFamily="18" charset="0"/>
              </a:rPr>
              <a:t>system</a:t>
            </a:r>
          </a:p>
        </p:txBody>
      </p:sp>
      <p:sp>
        <p:nvSpPr>
          <p:cNvPr id="314382" name="Text Box 14"/>
          <p:cNvSpPr txBox="1">
            <a:spLocks noChangeArrowheads="1"/>
          </p:cNvSpPr>
          <p:nvPr/>
        </p:nvSpPr>
        <p:spPr bwMode="auto">
          <a:xfrm>
            <a:off x="4881563" y="4870450"/>
            <a:ext cx="1111250" cy="641350"/>
          </a:xfrm>
          <a:prstGeom prst="rect">
            <a:avLst/>
          </a:prstGeom>
          <a:noFill/>
          <a:ln w="9525">
            <a:noFill/>
            <a:miter lim="800000"/>
            <a:headEnd/>
            <a:tailEnd/>
          </a:ln>
        </p:spPr>
        <p:txBody>
          <a:bodyPr wrap="none">
            <a:spAutoFit/>
          </a:bodyPr>
          <a:lstStyle/>
          <a:p>
            <a:pPr algn="ctr"/>
            <a:r>
              <a:rPr lang="en-GB">
                <a:solidFill>
                  <a:schemeClr val="bg1"/>
                </a:solidFill>
                <a:latin typeface="Constantia" pitchFamily="18" charset="0"/>
              </a:rPr>
              <a:t>muscular</a:t>
            </a:r>
          </a:p>
          <a:p>
            <a:pPr algn="ctr"/>
            <a:r>
              <a:rPr lang="en-GB">
                <a:solidFill>
                  <a:schemeClr val="bg1"/>
                </a:solidFill>
                <a:latin typeface="Constantia" pitchFamily="18" charset="0"/>
              </a:rPr>
              <a:t>system</a:t>
            </a:r>
          </a:p>
        </p:txBody>
      </p:sp>
      <p:sp>
        <p:nvSpPr>
          <p:cNvPr id="314383" name="Text Box 15"/>
          <p:cNvSpPr txBox="1">
            <a:spLocks noChangeArrowheads="1"/>
          </p:cNvSpPr>
          <p:nvPr/>
        </p:nvSpPr>
        <p:spPr bwMode="auto">
          <a:xfrm>
            <a:off x="5681663" y="1919288"/>
            <a:ext cx="958850" cy="641350"/>
          </a:xfrm>
          <a:prstGeom prst="rect">
            <a:avLst/>
          </a:prstGeom>
          <a:noFill/>
          <a:ln w="9525">
            <a:noFill/>
            <a:miter lim="800000"/>
            <a:headEnd/>
            <a:tailEnd/>
          </a:ln>
        </p:spPr>
        <p:txBody>
          <a:bodyPr wrap="none">
            <a:spAutoFit/>
          </a:bodyPr>
          <a:lstStyle/>
          <a:p>
            <a:pPr algn="ctr"/>
            <a:r>
              <a:rPr lang="en-GB">
                <a:solidFill>
                  <a:schemeClr val="bg1"/>
                </a:solidFill>
                <a:latin typeface="Constantia" pitchFamily="18" charset="0"/>
              </a:rPr>
              <a:t>skeletal</a:t>
            </a:r>
          </a:p>
          <a:p>
            <a:pPr algn="ctr"/>
            <a:r>
              <a:rPr lang="en-GB">
                <a:solidFill>
                  <a:schemeClr val="bg1"/>
                </a:solidFill>
                <a:latin typeface="Constantia" pitchFamily="18" charset="0"/>
              </a:rPr>
              <a:t>system</a:t>
            </a:r>
          </a:p>
        </p:txBody>
      </p:sp>
      <p:sp>
        <p:nvSpPr>
          <p:cNvPr id="314384" name="Text Box 16"/>
          <p:cNvSpPr txBox="1">
            <a:spLocks noChangeArrowheads="1"/>
          </p:cNvSpPr>
          <p:nvPr/>
        </p:nvSpPr>
        <p:spPr bwMode="auto">
          <a:xfrm>
            <a:off x="6481763" y="4873625"/>
            <a:ext cx="996950" cy="641350"/>
          </a:xfrm>
          <a:prstGeom prst="rect">
            <a:avLst/>
          </a:prstGeom>
          <a:noFill/>
          <a:ln w="9525">
            <a:noFill/>
            <a:miter lim="800000"/>
            <a:headEnd/>
            <a:tailEnd/>
          </a:ln>
        </p:spPr>
        <p:txBody>
          <a:bodyPr wrap="none">
            <a:spAutoFit/>
          </a:bodyPr>
          <a:lstStyle/>
          <a:p>
            <a:pPr algn="ctr"/>
            <a:r>
              <a:rPr lang="en-GB">
                <a:solidFill>
                  <a:schemeClr val="bg1"/>
                </a:solidFill>
                <a:latin typeface="Constantia" pitchFamily="18" charset="0"/>
              </a:rPr>
              <a:t>nervous</a:t>
            </a:r>
          </a:p>
          <a:p>
            <a:pPr algn="ctr"/>
            <a:r>
              <a:rPr lang="en-GB">
                <a:solidFill>
                  <a:schemeClr val="bg1"/>
                </a:solidFill>
                <a:latin typeface="Constantia" pitchFamily="18" charset="0"/>
              </a:rPr>
              <a:t>system</a:t>
            </a:r>
          </a:p>
        </p:txBody>
      </p:sp>
      <p:sp>
        <p:nvSpPr>
          <p:cNvPr id="314385" name="Text Box 17"/>
          <p:cNvSpPr txBox="1">
            <a:spLocks noChangeArrowheads="1"/>
          </p:cNvSpPr>
          <p:nvPr/>
        </p:nvSpPr>
        <p:spPr bwMode="auto">
          <a:xfrm>
            <a:off x="7091363" y="1909763"/>
            <a:ext cx="1187450" cy="641350"/>
          </a:xfrm>
          <a:prstGeom prst="rect">
            <a:avLst/>
          </a:prstGeom>
          <a:noFill/>
          <a:ln w="9525">
            <a:noFill/>
            <a:miter lim="800000"/>
            <a:headEnd/>
            <a:tailEnd/>
          </a:ln>
        </p:spPr>
        <p:txBody>
          <a:bodyPr wrap="none">
            <a:spAutoFit/>
          </a:bodyPr>
          <a:lstStyle/>
          <a:p>
            <a:pPr algn="ctr"/>
            <a:r>
              <a:rPr lang="en-GB">
                <a:solidFill>
                  <a:schemeClr val="bg1"/>
                </a:solidFill>
                <a:latin typeface="Constantia" pitchFamily="18" charset="0"/>
              </a:rPr>
              <a:t>endocrine</a:t>
            </a:r>
          </a:p>
          <a:p>
            <a:pPr algn="ctr"/>
            <a:r>
              <a:rPr lang="en-GB">
                <a:solidFill>
                  <a:schemeClr val="bg1"/>
                </a:solidFill>
                <a:latin typeface="Constantia" pitchFamily="18" charset="0"/>
              </a:rPr>
              <a:t>system</a:t>
            </a:r>
          </a:p>
        </p:txBody>
      </p:sp>
      <p:sp>
        <p:nvSpPr>
          <p:cNvPr id="314386" name="Text Box 18"/>
          <p:cNvSpPr txBox="1">
            <a:spLocks noChangeArrowheads="1"/>
          </p:cNvSpPr>
          <p:nvPr/>
        </p:nvSpPr>
        <p:spPr bwMode="auto">
          <a:xfrm>
            <a:off x="7947025" y="4856163"/>
            <a:ext cx="1225550" cy="641350"/>
          </a:xfrm>
          <a:prstGeom prst="rect">
            <a:avLst/>
          </a:prstGeom>
          <a:noFill/>
          <a:ln w="9525">
            <a:noFill/>
            <a:miter lim="800000"/>
            <a:headEnd/>
            <a:tailEnd/>
          </a:ln>
        </p:spPr>
        <p:txBody>
          <a:bodyPr wrap="none">
            <a:spAutoFit/>
          </a:bodyPr>
          <a:lstStyle/>
          <a:p>
            <a:pPr algn="ctr"/>
            <a:r>
              <a:rPr lang="en-GB">
                <a:solidFill>
                  <a:schemeClr val="bg1"/>
                </a:solidFill>
                <a:latin typeface="Constantia" pitchFamily="18" charset="0"/>
              </a:rPr>
              <a:t>circulatory</a:t>
            </a:r>
          </a:p>
          <a:p>
            <a:pPr algn="ctr"/>
            <a:r>
              <a:rPr lang="en-GB">
                <a:solidFill>
                  <a:schemeClr val="bg1"/>
                </a:solidFill>
                <a:latin typeface="Constantia" pitchFamily="18" charset="0"/>
              </a:rPr>
              <a:t>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3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437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437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437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438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438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438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438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438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438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43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b="1" smtClean="0"/>
              <a:t>Plant &amp; Animal Cells</a:t>
            </a:r>
          </a:p>
        </p:txBody>
      </p:sp>
      <p:sp>
        <p:nvSpPr>
          <p:cNvPr id="49155" name="Rectangle 3"/>
          <p:cNvSpPr>
            <a:spLocks noGrp="1" noChangeArrowheads="1"/>
          </p:cNvSpPr>
          <p:nvPr>
            <p:ph idx="1"/>
          </p:nvPr>
        </p:nvSpPr>
        <p:spPr>
          <a:xfrm>
            <a:off x="685800" y="2133600"/>
            <a:ext cx="8370888" cy="4267200"/>
          </a:xfrm>
        </p:spPr>
        <p:txBody>
          <a:bodyPr/>
          <a:lstStyle/>
          <a:p>
            <a:r>
              <a:rPr lang="en-US" b="1" smtClean="0"/>
              <a:t>Similarities</a:t>
            </a:r>
          </a:p>
          <a:p>
            <a:pPr lvl="1"/>
            <a:endParaRPr lang="en-US" b="1" smtClean="0"/>
          </a:p>
          <a:p>
            <a:pPr lvl="1"/>
            <a:r>
              <a:rPr lang="en-US" b="1" smtClean="0"/>
              <a:t>Both contain similar organelles</a:t>
            </a:r>
          </a:p>
          <a:p>
            <a:pPr lvl="1"/>
            <a:endParaRPr lang="en-US" b="1" smtClean="0"/>
          </a:p>
          <a:p>
            <a:pPr lvl="1"/>
            <a:r>
              <a:rPr lang="en-US" b="1" smtClean="0"/>
              <a:t>Both surrounded by cell membrane</a:t>
            </a:r>
          </a:p>
          <a:p>
            <a:pPr lvl="1"/>
            <a:endParaRPr lang="en-US" b="1"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57188" y="428625"/>
            <a:ext cx="8229600" cy="1143000"/>
          </a:xfrm>
        </p:spPr>
        <p:txBody>
          <a:bodyPr/>
          <a:lstStyle/>
          <a:p>
            <a:r>
              <a:rPr lang="en-GB" b="1" smtClean="0"/>
              <a:t>Levels of organisation</a:t>
            </a:r>
          </a:p>
        </p:txBody>
      </p:sp>
      <p:grpSp>
        <p:nvGrpSpPr>
          <p:cNvPr id="2" name="Group 101"/>
          <p:cNvGrpSpPr>
            <a:grpSpLocks/>
          </p:cNvGrpSpPr>
          <p:nvPr/>
        </p:nvGrpSpPr>
        <p:grpSpPr bwMode="auto">
          <a:xfrm>
            <a:off x="6659563" y="2405063"/>
            <a:ext cx="1560512" cy="2411412"/>
            <a:chOff x="4406" y="1722"/>
            <a:chExt cx="983" cy="1519"/>
          </a:xfrm>
        </p:grpSpPr>
        <p:sp>
          <p:nvSpPr>
            <p:cNvPr id="67612" name="Rectangle 99"/>
            <p:cNvSpPr>
              <a:spLocks noChangeArrowheads="1"/>
            </p:cNvSpPr>
            <p:nvPr/>
          </p:nvSpPr>
          <p:spPr bwMode="auto">
            <a:xfrm>
              <a:off x="4422" y="1736"/>
              <a:ext cx="961" cy="1500"/>
            </a:xfrm>
            <a:prstGeom prst="rect">
              <a:avLst/>
            </a:prstGeom>
            <a:solidFill>
              <a:schemeClr val="tx1"/>
            </a:solidFill>
            <a:ln w="9525">
              <a:solidFill>
                <a:schemeClr val="tx1"/>
              </a:solidFill>
              <a:miter lim="800000"/>
              <a:headEnd/>
              <a:tailEnd/>
            </a:ln>
          </p:spPr>
          <p:txBody>
            <a:bodyPr wrap="none" anchor="ctr"/>
            <a:lstStyle/>
            <a:p>
              <a:endParaRPr lang="en-IN">
                <a:latin typeface="Constantia" pitchFamily="18" charset="0"/>
              </a:endParaRPr>
            </a:p>
          </p:txBody>
        </p:sp>
        <p:pic>
          <p:nvPicPr>
            <p:cNvPr id="67613" name="Picture 48" descr="j0240719"/>
            <p:cNvPicPr>
              <a:picLocks noChangeAspect="1" noChangeArrowheads="1"/>
            </p:cNvPicPr>
            <p:nvPr/>
          </p:nvPicPr>
          <p:blipFill>
            <a:blip r:embed="rId2" cstate="print"/>
            <a:srcRect/>
            <a:stretch>
              <a:fillRect/>
            </a:stretch>
          </p:blipFill>
          <p:spPr bwMode="auto">
            <a:xfrm>
              <a:off x="4406" y="1722"/>
              <a:ext cx="983" cy="1519"/>
            </a:xfrm>
            <a:prstGeom prst="rect">
              <a:avLst/>
            </a:prstGeom>
            <a:noFill/>
            <a:ln w="9525">
              <a:noFill/>
              <a:miter lim="800000"/>
              <a:headEnd/>
              <a:tailEnd/>
            </a:ln>
          </p:spPr>
        </p:pic>
      </p:grpSp>
      <p:pic>
        <p:nvPicPr>
          <p:cNvPr id="309342" name="Picture 94"/>
          <p:cNvPicPr>
            <a:picLocks noChangeAspect="1" noChangeArrowheads="1"/>
          </p:cNvPicPr>
          <p:nvPr/>
        </p:nvPicPr>
        <p:blipFill>
          <a:blip r:embed="rId3" cstate="print"/>
          <a:srcRect/>
          <a:stretch>
            <a:fillRect/>
          </a:stretch>
        </p:blipFill>
        <p:spPr bwMode="auto">
          <a:xfrm>
            <a:off x="827088" y="2414588"/>
            <a:ext cx="1549400" cy="2392362"/>
          </a:xfrm>
          <a:prstGeom prst="rect">
            <a:avLst/>
          </a:prstGeom>
          <a:solidFill>
            <a:schemeClr val="bg2"/>
          </a:solidFill>
          <a:ln w="9525">
            <a:noFill/>
            <a:miter lim="800000"/>
            <a:headEnd/>
            <a:tailEnd/>
          </a:ln>
        </p:spPr>
      </p:pic>
      <p:sp>
        <p:nvSpPr>
          <p:cNvPr id="309343" name="Rectangle 95" descr="brain tissue"/>
          <p:cNvSpPr>
            <a:spLocks noChangeArrowheads="1"/>
          </p:cNvSpPr>
          <p:nvPr/>
        </p:nvSpPr>
        <p:spPr bwMode="auto">
          <a:xfrm>
            <a:off x="2339975" y="2420938"/>
            <a:ext cx="1543050" cy="2384425"/>
          </a:xfrm>
          <a:prstGeom prst="rect">
            <a:avLst/>
          </a:prstGeom>
          <a:blipFill dpi="0" rotWithShape="1">
            <a:blip r:embed="rId4" cstate="print"/>
            <a:srcRect/>
            <a:stretch>
              <a:fillRect/>
            </a:stretch>
          </a:blipFill>
          <a:ln w="9525">
            <a:solidFill>
              <a:schemeClr val="tx1"/>
            </a:solidFill>
            <a:miter lim="800000"/>
            <a:headEnd/>
            <a:tailEnd/>
          </a:ln>
        </p:spPr>
        <p:txBody>
          <a:bodyPr wrap="none" anchor="ctr"/>
          <a:lstStyle/>
          <a:p>
            <a:endParaRPr lang="en-IN">
              <a:latin typeface="Constantia" pitchFamily="18" charset="0"/>
            </a:endParaRPr>
          </a:p>
        </p:txBody>
      </p:sp>
      <p:grpSp>
        <p:nvGrpSpPr>
          <p:cNvPr id="3" name="Group 100"/>
          <p:cNvGrpSpPr>
            <a:grpSpLocks/>
          </p:cNvGrpSpPr>
          <p:nvPr/>
        </p:nvGrpSpPr>
        <p:grpSpPr bwMode="auto">
          <a:xfrm>
            <a:off x="3851275" y="2417763"/>
            <a:ext cx="1525588" cy="2390775"/>
            <a:chOff x="2517" y="1752"/>
            <a:chExt cx="961" cy="1500"/>
          </a:xfrm>
        </p:grpSpPr>
        <p:sp>
          <p:nvSpPr>
            <p:cNvPr id="67610" name="Rectangle 98"/>
            <p:cNvSpPr>
              <a:spLocks noChangeArrowheads="1"/>
            </p:cNvSpPr>
            <p:nvPr/>
          </p:nvSpPr>
          <p:spPr bwMode="auto">
            <a:xfrm>
              <a:off x="2517" y="1752"/>
              <a:ext cx="961" cy="1500"/>
            </a:xfrm>
            <a:prstGeom prst="rect">
              <a:avLst/>
            </a:prstGeom>
            <a:solidFill>
              <a:schemeClr val="tx1"/>
            </a:solidFill>
            <a:ln w="9525">
              <a:solidFill>
                <a:schemeClr val="tx1"/>
              </a:solidFill>
              <a:miter lim="800000"/>
              <a:headEnd/>
              <a:tailEnd/>
            </a:ln>
          </p:spPr>
          <p:txBody>
            <a:bodyPr wrap="none" anchor="ctr"/>
            <a:lstStyle/>
            <a:p>
              <a:endParaRPr lang="en-IN">
                <a:latin typeface="Constantia" pitchFamily="18" charset="0"/>
              </a:endParaRPr>
            </a:p>
          </p:txBody>
        </p:sp>
        <p:pic>
          <p:nvPicPr>
            <p:cNvPr id="67611" name="Picture 96"/>
            <p:cNvPicPr>
              <a:picLocks noChangeAspect="1" noChangeArrowheads="1"/>
            </p:cNvPicPr>
            <p:nvPr/>
          </p:nvPicPr>
          <p:blipFill>
            <a:blip r:embed="rId5" cstate="print"/>
            <a:srcRect/>
            <a:stretch>
              <a:fillRect/>
            </a:stretch>
          </p:blipFill>
          <p:spPr bwMode="auto">
            <a:xfrm>
              <a:off x="2562" y="2074"/>
              <a:ext cx="908" cy="908"/>
            </a:xfrm>
            <a:prstGeom prst="rect">
              <a:avLst/>
            </a:prstGeom>
            <a:noFill/>
            <a:ln w="9525">
              <a:noFill/>
              <a:miter lim="800000"/>
              <a:headEnd/>
              <a:tailEnd/>
            </a:ln>
          </p:spPr>
        </p:pic>
      </p:grpSp>
      <p:pic>
        <p:nvPicPr>
          <p:cNvPr id="309350" name="Picture 102" descr="nervous system2"/>
          <p:cNvPicPr>
            <a:picLocks noChangeAspect="1" noChangeArrowheads="1"/>
          </p:cNvPicPr>
          <p:nvPr/>
        </p:nvPicPr>
        <p:blipFill>
          <a:blip r:embed="rId6" cstate="print"/>
          <a:srcRect l="14340" r="21478"/>
          <a:stretch>
            <a:fillRect/>
          </a:stretch>
        </p:blipFill>
        <p:spPr bwMode="auto">
          <a:xfrm>
            <a:off x="5364163" y="2420938"/>
            <a:ext cx="1346200" cy="2392362"/>
          </a:xfrm>
          <a:prstGeom prst="rect">
            <a:avLst/>
          </a:prstGeom>
          <a:noFill/>
          <a:ln w="9525">
            <a:noFill/>
            <a:miter lim="800000"/>
            <a:headEnd/>
            <a:tailEnd/>
          </a:ln>
        </p:spPr>
      </p:pic>
      <p:sp>
        <p:nvSpPr>
          <p:cNvPr id="309351" name="Text Box 103"/>
          <p:cNvSpPr txBox="1">
            <a:spLocks noChangeArrowheads="1"/>
          </p:cNvSpPr>
          <p:nvPr/>
        </p:nvSpPr>
        <p:spPr bwMode="auto">
          <a:xfrm>
            <a:off x="971550" y="5000625"/>
            <a:ext cx="1093788" cy="369888"/>
          </a:xfrm>
          <a:prstGeom prst="rect">
            <a:avLst/>
          </a:prstGeom>
          <a:noFill/>
          <a:ln w="9525">
            <a:noFill/>
            <a:miter lim="800000"/>
            <a:headEnd/>
            <a:tailEnd/>
          </a:ln>
        </p:spPr>
        <p:txBody>
          <a:bodyPr wrap="none">
            <a:spAutoFit/>
          </a:bodyPr>
          <a:lstStyle/>
          <a:p>
            <a:r>
              <a:rPr lang="en-GB">
                <a:latin typeface="Constantia" pitchFamily="18" charset="0"/>
              </a:rPr>
              <a:t>nerve cell</a:t>
            </a:r>
          </a:p>
        </p:txBody>
      </p:sp>
      <p:sp>
        <p:nvSpPr>
          <p:cNvPr id="309352" name="Text Box 104"/>
          <p:cNvSpPr txBox="1">
            <a:spLocks noChangeArrowheads="1"/>
          </p:cNvSpPr>
          <p:nvPr/>
        </p:nvSpPr>
        <p:spPr bwMode="auto">
          <a:xfrm>
            <a:off x="2484438" y="5013325"/>
            <a:ext cx="1171575" cy="641350"/>
          </a:xfrm>
          <a:prstGeom prst="rect">
            <a:avLst/>
          </a:prstGeom>
          <a:noFill/>
          <a:ln w="9525">
            <a:noFill/>
            <a:miter lim="800000"/>
            <a:headEnd/>
            <a:tailEnd/>
          </a:ln>
        </p:spPr>
        <p:txBody>
          <a:bodyPr>
            <a:spAutoFit/>
          </a:bodyPr>
          <a:lstStyle/>
          <a:p>
            <a:pPr algn="ctr"/>
            <a:r>
              <a:rPr lang="en-GB">
                <a:latin typeface="Constantia" pitchFamily="18" charset="0"/>
              </a:rPr>
              <a:t>nervous tissue</a:t>
            </a:r>
          </a:p>
        </p:txBody>
      </p:sp>
      <p:sp>
        <p:nvSpPr>
          <p:cNvPr id="309353" name="Text Box 105"/>
          <p:cNvSpPr txBox="1">
            <a:spLocks noChangeArrowheads="1"/>
          </p:cNvSpPr>
          <p:nvPr/>
        </p:nvSpPr>
        <p:spPr bwMode="auto">
          <a:xfrm>
            <a:off x="4284663" y="5013325"/>
            <a:ext cx="692150" cy="366713"/>
          </a:xfrm>
          <a:prstGeom prst="rect">
            <a:avLst/>
          </a:prstGeom>
          <a:noFill/>
          <a:ln w="9525">
            <a:noFill/>
            <a:miter lim="800000"/>
            <a:headEnd/>
            <a:tailEnd/>
          </a:ln>
        </p:spPr>
        <p:txBody>
          <a:bodyPr wrap="none">
            <a:spAutoFit/>
          </a:bodyPr>
          <a:lstStyle/>
          <a:p>
            <a:r>
              <a:rPr lang="en-GB">
                <a:latin typeface="Constantia" pitchFamily="18" charset="0"/>
              </a:rPr>
              <a:t>brain</a:t>
            </a:r>
          </a:p>
        </p:txBody>
      </p:sp>
      <p:sp>
        <p:nvSpPr>
          <p:cNvPr id="309354" name="Text Box 106"/>
          <p:cNvSpPr txBox="1">
            <a:spLocks noChangeArrowheads="1"/>
          </p:cNvSpPr>
          <p:nvPr/>
        </p:nvSpPr>
        <p:spPr bwMode="auto">
          <a:xfrm>
            <a:off x="5580063" y="5013325"/>
            <a:ext cx="939800" cy="646113"/>
          </a:xfrm>
          <a:prstGeom prst="rect">
            <a:avLst/>
          </a:prstGeom>
          <a:noFill/>
          <a:ln w="9525">
            <a:noFill/>
            <a:miter lim="800000"/>
            <a:headEnd/>
            <a:tailEnd/>
          </a:ln>
        </p:spPr>
        <p:txBody>
          <a:bodyPr wrap="none">
            <a:spAutoFit/>
          </a:bodyPr>
          <a:lstStyle/>
          <a:p>
            <a:pPr algn="ctr"/>
            <a:r>
              <a:rPr lang="en-GB">
                <a:latin typeface="Constantia" pitchFamily="18" charset="0"/>
              </a:rPr>
              <a:t>nervous</a:t>
            </a:r>
          </a:p>
          <a:p>
            <a:pPr algn="ctr"/>
            <a:r>
              <a:rPr lang="en-GB">
                <a:latin typeface="Constantia" pitchFamily="18" charset="0"/>
              </a:rPr>
              <a:t>system</a:t>
            </a:r>
          </a:p>
        </p:txBody>
      </p:sp>
      <p:sp>
        <p:nvSpPr>
          <p:cNvPr id="309355" name="Text Box 107"/>
          <p:cNvSpPr txBox="1">
            <a:spLocks noChangeArrowheads="1"/>
          </p:cNvSpPr>
          <p:nvPr/>
        </p:nvSpPr>
        <p:spPr bwMode="auto">
          <a:xfrm>
            <a:off x="6688138" y="5026025"/>
            <a:ext cx="1511300" cy="369888"/>
          </a:xfrm>
          <a:prstGeom prst="rect">
            <a:avLst/>
          </a:prstGeom>
          <a:noFill/>
          <a:ln w="9525">
            <a:noFill/>
            <a:miter lim="800000"/>
            <a:headEnd/>
            <a:tailEnd/>
          </a:ln>
        </p:spPr>
        <p:txBody>
          <a:bodyPr wrap="none">
            <a:spAutoFit/>
          </a:bodyPr>
          <a:lstStyle/>
          <a:p>
            <a:r>
              <a:rPr lang="en-GB">
                <a:latin typeface="Constantia" pitchFamily="18" charset="0"/>
              </a:rPr>
              <a:t>Homo sapiens</a:t>
            </a:r>
          </a:p>
        </p:txBody>
      </p:sp>
      <p:grpSp>
        <p:nvGrpSpPr>
          <p:cNvPr id="4" name="Group 120"/>
          <p:cNvGrpSpPr>
            <a:grpSpLocks/>
          </p:cNvGrpSpPr>
          <p:nvPr/>
        </p:nvGrpSpPr>
        <p:grpSpPr bwMode="auto">
          <a:xfrm>
            <a:off x="1290638" y="5734050"/>
            <a:ext cx="6230937" cy="379413"/>
            <a:chOff x="813" y="3612"/>
            <a:chExt cx="3925" cy="239"/>
          </a:xfrm>
        </p:grpSpPr>
        <p:sp>
          <p:nvSpPr>
            <p:cNvPr id="67607" name="Text Box 108"/>
            <p:cNvSpPr txBox="1">
              <a:spLocks noChangeArrowheads="1"/>
            </p:cNvSpPr>
            <p:nvPr/>
          </p:nvSpPr>
          <p:spPr bwMode="auto">
            <a:xfrm>
              <a:off x="813" y="3620"/>
              <a:ext cx="692" cy="231"/>
            </a:xfrm>
            <a:prstGeom prst="rect">
              <a:avLst/>
            </a:prstGeom>
            <a:noFill/>
            <a:ln w="9525">
              <a:noFill/>
              <a:miter lim="800000"/>
              <a:headEnd/>
              <a:tailEnd/>
            </a:ln>
          </p:spPr>
          <p:txBody>
            <a:bodyPr wrap="none">
              <a:spAutoFit/>
            </a:bodyPr>
            <a:lstStyle/>
            <a:p>
              <a:r>
                <a:rPr lang="en-GB" b="1">
                  <a:solidFill>
                    <a:schemeClr val="bg1"/>
                  </a:solidFill>
                  <a:latin typeface="Constantia" pitchFamily="18" charset="0"/>
                </a:rPr>
                <a:t>smallest</a:t>
              </a:r>
            </a:p>
          </p:txBody>
        </p:sp>
        <p:sp>
          <p:nvSpPr>
            <p:cNvPr id="67608" name="Line 109"/>
            <p:cNvSpPr>
              <a:spLocks noChangeShapeType="1"/>
            </p:cNvSpPr>
            <p:nvPr/>
          </p:nvSpPr>
          <p:spPr bwMode="auto">
            <a:xfrm>
              <a:off x="1539" y="3748"/>
              <a:ext cx="2631" cy="0"/>
            </a:xfrm>
            <a:prstGeom prst="line">
              <a:avLst/>
            </a:prstGeom>
            <a:noFill/>
            <a:ln w="38100">
              <a:solidFill>
                <a:schemeClr val="bg1"/>
              </a:solidFill>
              <a:round/>
              <a:headEnd/>
              <a:tailEnd type="triangle" w="med" len="med"/>
            </a:ln>
          </p:spPr>
          <p:txBody>
            <a:bodyPr/>
            <a:lstStyle/>
            <a:p>
              <a:endParaRPr lang="en-US"/>
            </a:p>
          </p:txBody>
        </p:sp>
        <p:sp>
          <p:nvSpPr>
            <p:cNvPr id="67609" name="Text Box 110"/>
            <p:cNvSpPr txBox="1">
              <a:spLocks noChangeArrowheads="1"/>
            </p:cNvSpPr>
            <p:nvPr/>
          </p:nvSpPr>
          <p:spPr bwMode="auto">
            <a:xfrm>
              <a:off x="4150" y="3612"/>
              <a:ext cx="588" cy="231"/>
            </a:xfrm>
            <a:prstGeom prst="rect">
              <a:avLst/>
            </a:prstGeom>
            <a:noFill/>
            <a:ln w="9525">
              <a:noFill/>
              <a:miter lim="800000"/>
              <a:headEnd/>
              <a:tailEnd/>
            </a:ln>
          </p:spPr>
          <p:txBody>
            <a:bodyPr wrap="none">
              <a:spAutoFit/>
            </a:bodyPr>
            <a:lstStyle/>
            <a:p>
              <a:r>
                <a:rPr lang="en-GB" b="1">
                  <a:solidFill>
                    <a:schemeClr val="bg1"/>
                  </a:solidFill>
                  <a:latin typeface="Constantia" pitchFamily="18" charset="0"/>
                </a:rPr>
                <a:t>largest</a:t>
              </a:r>
            </a:p>
          </p:txBody>
        </p:sp>
      </p:grpSp>
      <p:sp>
        <p:nvSpPr>
          <p:cNvPr id="309359" name="Text Box 111"/>
          <p:cNvSpPr txBox="1">
            <a:spLocks noChangeArrowheads="1"/>
          </p:cNvSpPr>
          <p:nvPr/>
        </p:nvSpPr>
        <p:spPr bwMode="auto">
          <a:xfrm>
            <a:off x="1125538" y="1522413"/>
            <a:ext cx="539750" cy="400050"/>
          </a:xfrm>
          <a:prstGeom prst="rect">
            <a:avLst/>
          </a:prstGeom>
          <a:noFill/>
          <a:ln w="9525">
            <a:noFill/>
            <a:miter lim="800000"/>
            <a:headEnd/>
            <a:tailEnd/>
          </a:ln>
        </p:spPr>
        <p:txBody>
          <a:bodyPr wrap="none">
            <a:spAutoFit/>
          </a:bodyPr>
          <a:lstStyle/>
          <a:p>
            <a:r>
              <a:rPr lang="en-GB" sz="2000">
                <a:latin typeface="Constantia" pitchFamily="18" charset="0"/>
              </a:rPr>
              <a:t>cell</a:t>
            </a:r>
          </a:p>
        </p:txBody>
      </p:sp>
      <p:sp>
        <p:nvSpPr>
          <p:cNvPr id="309360" name="Text Box 112"/>
          <p:cNvSpPr txBox="1">
            <a:spLocks noChangeArrowheads="1"/>
          </p:cNvSpPr>
          <p:nvPr/>
        </p:nvSpPr>
        <p:spPr bwMode="auto">
          <a:xfrm>
            <a:off x="2493963" y="1522413"/>
            <a:ext cx="795337" cy="400050"/>
          </a:xfrm>
          <a:prstGeom prst="rect">
            <a:avLst/>
          </a:prstGeom>
          <a:noFill/>
          <a:ln w="9525">
            <a:noFill/>
            <a:miter lim="800000"/>
            <a:headEnd/>
            <a:tailEnd/>
          </a:ln>
        </p:spPr>
        <p:txBody>
          <a:bodyPr wrap="none">
            <a:spAutoFit/>
          </a:bodyPr>
          <a:lstStyle/>
          <a:p>
            <a:r>
              <a:rPr lang="en-GB" sz="2000">
                <a:latin typeface="Constantia" pitchFamily="18" charset="0"/>
              </a:rPr>
              <a:t>tissue</a:t>
            </a:r>
          </a:p>
        </p:txBody>
      </p:sp>
      <p:sp>
        <p:nvSpPr>
          <p:cNvPr id="309361" name="Text Box 113"/>
          <p:cNvSpPr txBox="1">
            <a:spLocks noChangeArrowheads="1"/>
          </p:cNvSpPr>
          <p:nvPr/>
        </p:nvSpPr>
        <p:spPr bwMode="auto">
          <a:xfrm>
            <a:off x="4078288" y="1522413"/>
            <a:ext cx="779462" cy="400050"/>
          </a:xfrm>
          <a:prstGeom prst="rect">
            <a:avLst/>
          </a:prstGeom>
          <a:noFill/>
          <a:ln w="9525">
            <a:noFill/>
            <a:miter lim="800000"/>
            <a:headEnd/>
            <a:tailEnd/>
          </a:ln>
        </p:spPr>
        <p:txBody>
          <a:bodyPr wrap="none">
            <a:spAutoFit/>
          </a:bodyPr>
          <a:lstStyle/>
          <a:p>
            <a:r>
              <a:rPr lang="en-GB" sz="2000">
                <a:latin typeface="Constantia" pitchFamily="18" charset="0"/>
              </a:rPr>
              <a:t>organ</a:t>
            </a:r>
          </a:p>
        </p:txBody>
      </p:sp>
      <p:sp>
        <p:nvSpPr>
          <p:cNvPr id="309362" name="Text Box 114"/>
          <p:cNvSpPr txBox="1">
            <a:spLocks noChangeArrowheads="1"/>
          </p:cNvSpPr>
          <p:nvPr/>
        </p:nvSpPr>
        <p:spPr bwMode="auto">
          <a:xfrm>
            <a:off x="5407025" y="1417638"/>
            <a:ext cx="1009650" cy="708025"/>
          </a:xfrm>
          <a:prstGeom prst="rect">
            <a:avLst/>
          </a:prstGeom>
          <a:noFill/>
          <a:ln w="9525">
            <a:noFill/>
            <a:miter lim="800000"/>
            <a:headEnd/>
            <a:tailEnd/>
          </a:ln>
        </p:spPr>
        <p:txBody>
          <a:bodyPr wrap="none">
            <a:spAutoFit/>
          </a:bodyPr>
          <a:lstStyle/>
          <a:p>
            <a:pPr algn="ctr"/>
            <a:r>
              <a:rPr lang="en-GB" sz="2000">
                <a:latin typeface="Constantia" pitchFamily="18" charset="0"/>
              </a:rPr>
              <a:t>organ</a:t>
            </a:r>
          </a:p>
          <a:p>
            <a:pPr algn="ctr"/>
            <a:r>
              <a:rPr lang="en-GB" sz="2000">
                <a:latin typeface="Constantia" pitchFamily="18" charset="0"/>
              </a:rPr>
              <a:t>systems</a:t>
            </a:r>
          </a:p>
        </p:txBody>
      </p:sp>
      <p:sp>
        <p:nvSpPr>
          <p:cNvPr id="309363" name="Text Box 115"/>
          <p:cNvSpPr txBox="1">
            <a:spLocks noChangeArrowheads="1"/>
          </p:cNvSpPr>
          <p:nvPr/>
        </p:nvSpPr>
        <p:spPr bwMode="auto">
          <a:xfrm>
            <a:off x="6948488" y="1522413"/>
            <a:ext cx="1144587" cy="400050"/>
          </a:xfrm>
          <a:prstGeom prst="rect">
            <a:avLst/>
          </a:prstGeom>
          <a:noFill/>
          <a:ln w="9525">
            <a:noFill/>
            <a:miter lim="800000"/>
            <a:headEnd/>
            <a:tailEnd/>
          </a:ln>
        </p:spPr>
        <p:txBody>
          <a:bodyPr wrap="none">
            <a:spAutoFit/>
          </a:bodyPr>
          <a:lstStyle/>
          <a:p>
            <a:r>
              <a:rPr lang="en-GB" sz="2000">
                <a:latin typeface="Constantia" pitchFamily="18" charset="0"/>
              </a:rPr>
              <a:t>organism</a:t>
            </a:r>
          </a:p>
        </p:txBody>
      </p:sp>
      <p:sp>
        <p:nvSpPr>
          <p:cNvPr id="309364" name="Line 116"/>
          <p:cNvSpPr>
            <a:spLocks noChangeShapeType="1"/>
          </p:cNvSpPr>
          <p:nvPr/>
        </p:nvSpPr>
        <p:spPr bwMode="auto">
          <a:xfrm>
            <a:off x="6516688" y="1773238"/>
            <a:ext cx="433387" cy="0"/>
          </a:xfrm>
          <a:prstGeom prst="line">
            <a:avLst/>
          </a:prstGeom>
          <a:noFill/>
          <a:ln w="57150">
            <a:solidFill>
              <a:schemeClr val="bg1"/>
            </a:solidFill>
            <a:round/>
            <a:headEnd/>
            <a:tailEnd type="triangle" w="med" len="med"/>
          </a:ln>
        </p:spPr>
        <p:txBody>
          <a:bodyPr/>
          <a:lstStyle/>
          <a:p>
            <a:endParaRPr lang="en-US"/>
          </a:p>
        </p:txBody>
      </p:sp>
      <p:sp>
        <p:nvSpPr>
          <p:cNvPr id="309365" name="Line 117"/>
          <p:cNvSpPr>
            <a:spLocks noChangeShapeType="1"/>
          </p:cNvSpPr>
          <p:nvPr/>
        </p:nvSpPr>
        <p:spPr bwMode="auto">
          <a:xfrm>
            <a:off x="1908175" y="1773238"/>
            <a:ext cx="433388" cy="0"/>
          </a:xfrm>
          <a:prstGeom prst="line">
            <a:avLst/>
          </a:prstGeom>
          <a:noFill/>
          <a:ln w="57150">
            <a:solidFill>
              <a:schemeClr val="bg1"/>
            </a:solidFill>
            <a:round/>
            <a:headEnd/>
            <a:tailEnd type="triangle" w="med" len="med"/>
          </a:ln>
        </p:spPr>
        <p:txBody>
          <a:bodyPr/>
          <a:lstStyle/>
          <a:p>
            <a:endParaRPr lang="en-US"/>
          </a:p>
        </p:txBody>
      </p:sp>
      <p:sp>
        <p:nvSpPr>
          <p:cNvPr id="309366" name="Line 118"/>
          <p:cNvSpPr>
            <a:spLocks noChangeShapeType="1"/>
          </p:cNvSpPr>
          <p:nvPr/>
        </p:nvSpPr>
        <p:spPr bwMode="auto">
          <a:xfrm>
            <a:off x="3563938" y="1773238"/>
            <a:ext cx="433387" cy="0"/>
          </a:xfrm>
          <a:prstGeom prst="line">
            <a:avLst/>
          </a:prstGeom>
          <a:noFill/>
          <a:ln w="57150">
            <a:solidFill>
              <a:schemeClr val="bg1"/>
            </a:solidFill>
            <a:round/>
            <a:headEnd/>
            <a:tailEnd type="triangle" w="med" len="med"/>
          </a:ln>
        </p:spPr>
        <p:txBody>
          <a:bodyPr/>
          <a:lstStyle/>
          <a:p>
            <a:endParaRPr lang="en-US"/>
          </a:p>
        </p:txBody>
      </p:sp>
      <p:sp>
        <p:nvSpPr>
          <p:cNvPr id="309367" name="Line 119"/>
          <p:cNvSpPr>
            <a:spLocks noChangeShapeType="1"/>
          </p:cNvSpPr>
          <p:nvPr/>
        </p:nvSpPr>
        <p:spPr bwMode="auto">
          <a:xfrm>
            <a:off x="5076825" y="1773238"/>
            <a:ext cx="433388" cy="0"/>
          </a:xfrm>
          <a:prstGeom prst="line">
            <a:avLst/>
          </a:prstGeom>
          <a:noFill/>
          <a:ln w="57150">
            <a:solidFill>
              <a:schemeClr val="bg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3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93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93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93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093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93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93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93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93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93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93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93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93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93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93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936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936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935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left)">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343" grpId="0" animBg="1"/>
      <p:bldP spid="309351" grpId="0"/>
      <p:bldP spid="309352" grpId="0"/>
      <p:bldP spid="309353" grpId="0"/>
      <p:bldP spid="309354" grpId="0"/>
      <p:bldP spid="309355" grpId="0"/>
      <p:bldP spid="309359" grpId="0"/>
      <p:bldP spid="309360" grpId="0"/>
      <p:bldP spid="309361" grpId="0"/>
      <p:bldP spid="309362" grpId="0"/>
      <p:bldP spid="309363" grpId="0"/>
      <p:bldP spid="309364" grpId="0" animBg="1"/>
      <p:bldP spid="309365" grpId="0" animBg="1"/>
      <p:bldP spid="309365" grpId="1" animBg="1"/>
      <p:bldP spid="309366" grpId="0" animBg="1"/>
      <p:bldP spid="3093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smtClean="0"/>
          </a:p>
        </p:txBody>
      </p:sp>
      <p:graphicFrame>
        <p:nvGraphicFramePr>
          <p:cNvPr id="4" name="Content Placeholder 3"/>
          <p:cNvGraphicFramePr>
            <a:graphicFrameLocks noGrp="1"/>
          </p:cNvGraphicFramePr>
          <p:nvPr>
            <p:ph idx="1"/>
          </p:nvPr>
        </p:nvGraphicFramePr>
        <p:xfrm>
          <a:off x="714375" y="0"/>
          <a:ext cx="7848600" cy="6855668"/>
        </p:xfrm>
        <a:graphic>
          <a:graphicData uri="http://schemas.openxmlformats.org/drawingml/2006/table">
            <a:tbl>
              <a:tblPr/>
              <a:tblGrid>
                <a:gridCol w="2616200"/>
                <a:gridCol w="2616200"/>
                <a:gridCol w="2616200"/>
              </a:tblGrid>
              <a:tr h="229891">
                <a:tc>
                  <a:txBody>
                    <a:bodyPr/>
                    <a:lstStyle/>
                    <a:p>
                      <a:r>
                        <a:rPr lang="en-US" sz="1400" b="1" i="0" dirty="0">
                          <a:latin typeface="Verdana"/>
                        </a:rPr>
                        <a:t>Characteristics</a:t>
                      </a:r>
                      <a:endParaRPr lang="en-US" sz="1400" b="0" i="0" dirty="0">
                        <a:latin typeface="Verdana"/>
                      </a:endParaRP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solidFill>
                      <a:srgbClr val="C3DEF9"/>
                    </a:solidFill>
                  </a:tcPr>
                </a:tc>
                <a:tc>
                  <a:txBody>
                    <a:bodyPr/>
                    <a:lstStyle/>
                    <a:p>
                      <a:r>
                        <a:rPr lang="en-US" sz="1400" b="1" i="0" dirty="0">
                          <a:latin typeface="Verdana"/>
                        </a:rPr>
                        <a:t>Plant Cell</a:t>
                      </a:r>
                      <a:endParaRPr lang="en-US" sz="1400" b="0" i="0" dirty="0">
                        <a:latin typeface="Verdana"/>
                      </a:endParaRP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solidFill>
                      <a:srgbClr val="C3DEF9"/>
                    </a:solidFill>
                  </a:tcPr>
                </a:tc>
                <a:tc>
                  <a:txBody>
                    <a:bodyPr/>
                    <a:lstStyle/>
                    <a:p>
                      <a:r>
                        <a:rPr lang="en-US" sz="1400" b="1" i="0" dirty="0">
                          <a:latin typeface="Verdana"/>
                        </a:rPr>
                        <a:t>Animal Cell</a:t>
                      </a:r>
                      <a:endParaRPr lang="en-US" sz="1400" b="0" i="0" dirty="0">
                        <a:latin typeface="Verdana"/>
                      </a:endParaRP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solidFill>
                      <a:srgbClr val="C3DEF9"/>
                    </a:solidFill>
                  </a:tcPr>
                </a:tc>
              </a:tr>
              <a:tr h="492535">
                <a:tc>
                  <a:txBody>
                    <a:bodyPr/>
                    <a:lstStyle/>
                    <a:p>
                      <a:r>
                        <a:rPr lang="en-US" sz="1600" b="1" i="0" dirty="0">
                          <a:latin typeface="Verdana"/>
                        </a:rPr>
                        <a:t>Cell Size</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a:latin typeface="Verdana"/>
                        </a:rPr>
                        <a:t>Large</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a:latin typeface="Verdana"/>
                        </a:rPr>
                        <a:t>Smaller than plant cells</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r>
              <a:tr h="259073">
                <a:tc>
                  <a:txBody>
                    <a:bodyPr/>
                    <a:lstStyle/>
                    <a:p>
                      <a:r>
                        <a:rPr lang="en-US" sz="1600" b="1" i="0" dirty="0">
                          <a:latin typeface="Verdana"/>
                        </a:rPr>
                        <a:t>Cell Shape</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dirty="0">
                          <a:latin typeface="Verdana"/>
                        </a:rPr>
                        <a:t>Rectangular</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a:latin typeface="Verdana"/>
                        </a:rPr>
                        <a:t>Circular</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r>
              <a:tr h="1659845">
                <a:tc>
                  <a:txBody>
                    <a:bodyPr/>
                    <a:lstStyle/>
                    <a:p>
                      <a:r>
                        <a:rPr lang="en-US" sz="1600" b="1" i="0" dirty="0">
                          <a:latin typeface="Verdana"/>
                        </a:rPr>
                        <a:t>Vacuoles</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dirty="0">
                          <a:latin typeface="Verdana"/>
                        </a:rPr>
                        <a:t>A single centrally located vacuole. It takes up almost 90% of the cell volume. The vacuole stores water and maintains turgidity of the cell.</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dirty="0">
                          <a:latin typeface="Verdana"/>
                        </a:rPr>
                        <a:t>If any, there are a number of small vacuoles spread throughout the cytoplasm that store water, ions and waste materials.</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r>
              <a:tr h="1041294">
                <a:tc>
                  <a:txBody>
                    <a:bodyPr/>
                    <a:lstStyle/>
                    <a:p>
                      <a:r>
                        <a:rPr lang="en-US" sz="1600" b="1" i="0">
                          <a:latin typeface="Verdana"/>
                        </a:rPr>
                        <a:t>Cell Wall</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dirty="0">
                          <a:latin typeface="Verdana"/>
                        </a:rPr>
                        <a:t>A rigid cell </a:t>
                      </a:r>
                      <a:r>
                        <a:rPr lang="en-US" sz="1600" b="1" i="0" dirty="0" smtClean="0">
                          <a:latin typeface="Verdana"/>
                        </a:rPr>
                        <a:t>wall </a:t>
                      </a:r>
                      <a:r>
                        <a:rPr lang="en-US" sz="1600" b="1" i="0" dirty="0">
                          <a:latin typeface="Verdana"/>
                        </a:rPr>
                        <a:t>is present around a plant cell that helps it maintain its shape.</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dirty="0">
                          <a:latin typeface="Verdana"/>
                        </a:rPr>
                        <a:t>Cell wall is absent. This allows animal cells to adopt different shapes.</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r>
              <a:tr h="2126768">
                <a:tc>
                  <a:txBody>
                    <a:bodyPr/>
                    <a:lstStyle/>
                    <a:p>
                      <a:r>
                        <a:rPr lang="en-US" sz="1600" b="1" i="0">
                          <a:latin typeface="Verdana"/>
                        </a:rPr>
                        <a:t>Chloroplasts</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dirty="0">
                          <a:latin typeface="Verdana"/>
                        </a:rPr>
                        <a:t>Present. Chlorophyll is the pigment that traps sun's energy which is utilized by plants to make food through the process of photosynthesis. This pigment is present in the chloroplasts.</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dirty="0">
                          <a:latin typeface="Verdana"/>
                        </a:rPr>
                        <a:t>Absent. As animals lack this pigment, they cannot make their own food.</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r>
              <a:tr h="834304">
                <a:tc>
                  <a:txBody>
                    <a:bodyPr/>
                    <a:lstStyle/>
                    <a:p>
                      <a:r>
                        <a:rPr lang="en-US" sz="1600" b="1" i="0" dirty="0" err="1" smtClean="0">
                          <a:latin typeface="Verdana"/>
                        </a:rPr>
                        <a:t>Lysosomes</a:t>
                      </a:r>
                      <a:endParaRPr lang="en-US" sz="1600" b="1" i="0" dirty="0">
                        <a:latin typeface="Verdana"/>
                      </a:endParaRP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dirty="0" smtClean="0">
                          <a:latin typeface="Verdana"/>
                        </a:rPr>
                        <a:t>Absent</a:t>
                      </a:r>
                      <a:endParaRPr lang="en-US" sz="1600" b="1" i="0" dirty="0">
                        <a:latin typeface="Verdana"/>
                      </a:endParaRP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dirty="0" smtClean="0">
                          <a:latin typeface="Verdana"/>
                        </a:rPr>
                        <a:t>Present</a:t>
                      </a:r>
                      <a:endParaRPr lang="en-US" sz="1600" b="1" i="0" dirty="0">
                        <a:latin typeface="Verdana"/>
                      </a:endParaRP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r>
            </a:tbl>
          </a:graphicData>
        </a:graphic>
      </p:graphicFrame>
      <p:sp>
        <p:nvSpPr>
          <p:cNvPr id="50213"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SPECIALISED CELLS</a:t>
            </a:r>
            <a:endParaRPr lang="en-IN" smtClean="0"/>
          </a:p>
        </p:txBody>
      </p:sp>
      <p:sp>
        <p:nvSpPr>
          <p:cNvPr id="51203" name="Content Placeholder 2"/>
          <p:cNvSpPr>
            <a:spLocks noGrp="1"/>
          </p:cNvSpPr>
          <p:nvPr>
            <p:ph idx="1"/>
          </p:nvPr>
        </p:nvSpPr>
        <p:spPr/>
        <p:txBody>
          <a:bodyPr/>
          <a:lstStyle/>
          <a:p>
            <a:r>
              <a:rPr lang="en-US" smtClean="0"/>
              <a:t>Some plant and animal cells are specialised to carry about special functions. So as to enable them to do these functions they are structurally modified that means their structure and function is much different from a normal plant /animal cell.</a:t>
            </a:r>
          </a:p>
          <a:p>
            <a:r>
              <a:rPr lang="en-US" smtClean="0"/>
              <a:t>Specialised cells in plant: root hair cell, palisade cell</a:t>
            </a:r>
          </a:p>
          <a:p>
            <a:r>
              <a:rPr lang="en-US" smtClean="0"/>
              <a:t>Specialised cells in Animals: Red blood cells, nerve cell/neuron.</a:t>
            </a:r>
            <a:endParaRPr lang="en-IN"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14290"/>
            <a:ext cx="8305800" cy="1143000"/>
          </a:xfrm>
        </p:spPr>
        <p:txBody>
          <a:bodyPr/>
          <a:lstStyle/>
          <a:p>
            <a:pPr fontAlgn="auto">
              <a:spcAft>
                <a:spcPts val="0"/>
              </a:spcAft>
              <a:defRPr/>
            </a:pPr>
            <a:r>
              <a:rPr lang="en-GB" dirty="0"/>
              <a:t>Red Blood Cell</a:t>
            </a:r>
          </a:p>
        </p:txBody>
      </p:sp>
      <p:pic>
        <p:nvPicPr>
          <p:cNvPr id="52227" name="Picture 5" descr="Red blood cells, SEM"/>
          <p:cNvPicPr>
            <a:picLocks noChangeAspect="1" noChangeArrowheads="1"/>
          </p:cNvPicPr>
          <p:nvPr/>
        </p:nvPicPr>
        <p:blipFill>
          <a:blip r:embed="rId3" cstate="print"/>
          <a:srcRect/>
          <a:stretch>
            <a:fillRect/>
          </a:stretch>
        </p:blipFill>
        <p:spPr bwMode="auto">
          <a:xfrm>
            <a:off x="1116013" y="1341438"/>
            <a:ext cx="6840537" cy="521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357188"/>
            <a:ext cx="8229600" cy="1143000"/>
          </a:xfrm>
        </p:spPr>
        <p:txBody>
          <a:bodyPr/>
          <a:lstStyle/>
          <a:p>
            <a:r>
              <a:rPr lang="en-GB" sz="3600" smtClean="0"/>
              <a:t>Red blood cells transport oxygen</a:t>
            </a:r>
          </a:p>
        </p:txBody>
      </p:sp>
      <p:sp>
        <p:nvSpPr>
          <p:cNvPr id="53251" name="AutoShape 4"/>
          <p:cNvSpPr>
            <a:spLocks noChangeArrowheads="1"/>
          </p:cNvSpPr>
          <p:nvPr/>
        </p:nvSpPr>
        <p:spPr bwMode="auto">
          <a:xfrm>
            <a:off x="323850" y="1484313"/>
            <a:ext cx="8569325" cy="4824412"/>
          </a:xfrm>
          <a:prstGeom prst="roundRect">
            <a:avLst>
              <a:gd name="adj" fmla="val 16667"/>
            </a:avLst>
          </a:prstGeom>
          <a:solidFill>
            <a:schemeClr val="bg1"/>
          </a:solidFill>
          <a:ln w="9525">
            <a:solidFill>
              <a:schemeClr val="tx1"/>
            </a:solidFill>
            <a:round/>
            <a:headEnd/>
            <a:tailEnd/>
          </a:ln>
        </p:spPr>
        <p:txBody>
          <a:bodyPr wrap="none" anchor="ctr"/>
          <a:lstStyle/>
          <a:p>
            <a:endParaRPr lang="en-IN">
              <a:latin typeface="Constantia" pitchFamily="18" charset="0"/>
            </a:endParaRPr>
          </a:p>
        </p:txBody>
      </p:sp>
      <p:grpSp>
        <p:nvGrpSpPr>
          <p:cNvPr id="2" name="Group 7"/>
          <p:cNvGrpSpPr>
            <a:grpSpLocks/>
          </p:cNvGrpSpPr>
          <p:nvPr/>
        </p:nvGrpSpPr>
        <p:grpSpPr bwMode="auto">
          <a:xfrm>
            <a:off x="2771775" y="3068638"/>
            <a:ext cx="1331913" cy="1223962"/>
            <a:chOff x="1066" y="1842"/>
            <a:chExt cx="839" cy="771"/>
          </a:xfrm>
        </p:grpSpPr>
        <p:sp>
          <p:nvSpPr>
            <p:cNvPr id="53270" name="Oval 5"/>
            <p:cNvSpPr>
              <a:spLocks noChangeArrowheads="1"/>
            </p:cNvSpPr>
            <p:nvPr/>
          </p:nvSpPr>
          <p:spPr bwMode="auto">
            <a:xfrm>
              <a:off x="1066" y="1842"/>
              <a:ext cx="839" cy="771"/>
            </a:xfrm>
            <a:prstGeom prst="ellipse">
              <a:avLst/>
            </a:prstGeom>
            <a:solidFill>
              <a:srgbClr val="FF0000"/>
            </a:solidFill>
            <a:ln w="9525">
              <a:solidFill>
                <a:schemeClr val="tx1"/>
              </a:solidFill>
              <a:round/>
              <a:headEnd/>
              <a:tailEnd/>
            </a:ln>
          </p:spPr>
          <p:txBody>
            <a:bodyPr wrap="none" anchor="ctr"/>
            <a:lstStyle/>
            <a:p>
              <a:endParaRPr lang="en-IN">
                <a:latin typeface="Constantia" pitchFamily="18" charset="0"/>
              </a:endParaRPr>
            </a:p>
          </p:txBody>
        </p:sp>
        <p:sp>
          <p:nvSpPr>
            <p:cNvPr id="53271" name="Oval 6"/>
            <p:cNvSpPr>
              <a:spLocks noChangeArrowheads="1"/>
            </p:cNvSpPr>
            <p:nvPr/>
          </p:nvSpPr>
          <p:spPr bwMode="auto">
            <a:xfrm>
              <a:off x="1242" y="2003"/>
              <a:ext cx="485" cy="454"/>
            </a:xfrm>
            <a:prstGeom prst="ellipse">
              <a:avLst/>
            </a:prstGeom>
            <a:solidFill>
              <a:srgbClr val="CC0000"/>
            </a:solidFill>
            <a:ln w="9525">
              <a:solidFill>
                <a:schemeClr val="tx1"/>
              </a:solidFill>
              <a:round/>
              <a:headEnd/>
              <a:tailEnd/>
            </a:ln>
          </p:spPr>
          <p:txBody>
            <a:bodyPr wrap="none" anchor="ctr"/>
            <a:lstStyle/>
            <a:p>
              <a:endParaRPr lang="en-IN">
                <a:latin typeface="Constantia" pitchFamily="18" charset="0"/>
              </a:endParaRPr>
            </a:p>
          </p:txBody>
        </p:sp>
      </p:grpSp>
      <p:grpSp>
        <p:nvGrpSpPr>
          <p:cNvPr id="3" name="Group 22"/>
          <p:cNvGrpSpPr>
            <a:grpSpLocks/>
          </p:cNvGrpSpPr>
          <p:nvPr/>
        </p:nvGrpSpPr>
        <p:grpSpPr bwMode="auto">
          <a:xfrm>
            <a:off x="4500563" y="3500438"/>
            <a:ext cx="2232025" cy="433387"/>
            <a:chOff x="3035" y="2024"/>
            <a:chExt cx="818" cy="363"/>
          </a:xfrm>
        </p:grpSpPr>
        <p:sp>
          <p:nvSpPr>
            <p:cNvPr id="53265" name="Oval 8"/>
            <p:cNvSpPr>
              <a:spLocks noChangeArrowheads="1"/>
            </p:cNvSpPr>
            <p:nvPr/>
          </p:nvSpPr>
          <p:spPr bwMode="auto">
            <a:xfrm>
              <a:off x="3035" y="2024"/>
              <a:ext cx="363" cy="363"/>
            </a:xfrm>
            <a:prstGeom prst="ellipse">
              <a:avLst/>
            </a:prstGeom>
            <a:solidFill>
              <a:srgbClr val="FF0000"/>
            </a:solidFill>
            <a:ln w="9525">
              <a:solidFill>
                <a:schemeClr val="tx1"/>
              </a:solidFill>
              <a:round/>
              <a:headEnd/>
              <a:tailEnd/>
            </a:ln>
          </p:spPr>
          <p:txBody>
            <a:bodyPr wrap="none" anchor="ctr"/>
            <a:lstStyle/>
            <a:p>
              <a:endParaRPr lang="en-IN">
                <a:latin typeface="Constantia" pitchFamily="18" charset="0"/>
              </a:endParaRPr>
            </a:p>
          </p:txBody>
        </p:sp>
        <p:sp>
          <p:nvSpPr>
            <p:cNvPr id="53266" name="Oval 9"/>
            <p:cNvSpPr>
              <a:spLocks noChangeArrowheads="1"/>
            </p:cNvSpPr>
            <p:nvPr/>
          </p:nvSpPr>
          <p:spPr bwMode="auto">
            <a:xfrm>
              <a:off x="3490" y="2024"/>
              <a:ext cx="363" cy="363"/>
            </a:xfrm>
            <a:prstGeom prst="ellipse">
              <a:avLst/>
            </a:prstGeom>
            <a:solidFill>
              <a:srgbClr val="FF0000"/>
            </a:solidFill>
            <a:ln w="9525">
              <a:solidFill>
                <a:schemeClr val="tx1"/>
              </a:solidFill>
              <a:round/>
              <a:headEnd/>
              <a:tailEnd/>
            </a:ln>
          </p:spPr>
          <p:txBody>
            <a:bodyPr wrap="none" anchor="ctr"/>
            <a:lstStyle/>
            <a:p>
              <a:endParaRPr lang="en-IN">
                <a:latin typeface="Constantia" pitchFamily="18" charset="0"/>
              </a:endParaRPr>
            </a:p>
          </p:txBody>
        </p:sp>
        <p:sp>
          <p:nvSpPr>
            <p:cNvPr id="53267" name="Rectangle 19"/>
            <p:cNvSpPr>
              <a:spLocks noChangeArrowheads="1"/>
            </p:cNvSpPr>
            <p:nvPr/>
          </p:nvSpPr>
          <p:spPr bwMode="auto">
            <a:xfrm>
              <a:off x="3334" y="2115"/>
              <a:ext cx="226" cy="181"/>
            </a:xfrm>
            <a:prstGeom prst="rect">
              <a:avLst/>
            </a:prstGeom>
            <a:solidFill>
              <a:srgbClr val="FF0000"/>
            </a:solidFill>
            <a:ln w="9525">
              <a:solidFill>
                <a:schemeClr val="tx1"/>
              </a:solidFill>
              <a:miter lim="800000"/>
              <a:headEnd/>
              <a:tailEnd/>
            </a:ln>
          </p:spPr>
          <p:txBody>
            <a:bodyPr wrap="none" anchor="ctr"/>
            <a:lstStyle/>
            <a:p>
              <a:endParaRPr lang="en-IN">
                <a:latin typeface="Constantia" pitchFamily="18" charset="0"/>
              </a:endParaRPr>
            </a:p>
          </p:txBody>
        </p:sp>
        <p:sp>
          <p:nvSpPr>
            <p:cNvPr id="53268" name="Oval 20"/>
            <p:cNvSpPr>
              <a:spLocks noChangeArrowheads="1"/>
            </p:cNvSpPr>
            <p:nvPr/>
          </p:nvSpPr>
          <p:spPr bwMode="auto">
            <a:xfrm>
              <a:off x="3300" y="2097"/>
              <a:ext cx="91" cy="219"/>
            </a:xfrm>
            <a:prstGeom prst="ellipse">
              <a:avLst/>
            </a:prstGeom>
            <a:solidFill>
              <a:srgbClr val="FF0000"/>
            </a:solidFill>
            <a:ln w="9525">
              <a:noFill/>
              <a:round/>
              <a:headEnd/>
              <a:tailEnd/>
            </a:ln>
          </p:spPr>
          <p:txBody>
            <a:bodyPr wrap="none" anchor="ctr"/>
            <a:lstStyle/>
            <a:p>
              <a:endParaRPr lang="en-IN">
                <a:latin typeface="Constantia" pitchFamily="18" charset="0"/>
              </a:endParaRPr>
            </a:p>
          </p:txBody>
        </p:sp>
        <p:sp>
          <p:nvSpPr>
            <p:cNvPr id="53269" name="Oval 21"/>
            <p:cNvSpPr>
              <a:spLocks noChangeArrowheads="1"/>
            </p:cNvSpPr>
            <p:nvPr/>
          </p:nvSpPr>
          <p:spPr bwMode="auto">
            <a:xfrm>
              <a:off x="3498" y="2095"/>
              <a:ext cx="91" cy="219"/>
            </a:xfrm>
            <a:prstGeom prst="ellipse">
              <a:avLst/>
            </a:prstGeom>
            <a:solidFill>
              <a:srgbClr val="FF0000"/>
            </a:solidFill>
            <a:ln w="9525">
              <a:noFill/>
              <a:round/>
              <a:headEnd/>
              <a:tailEnd/>
            </a:ln>
          </p:spPr>
          <p:txBody>
            <a:bodyPr wrap="none" anchor="ctr"/>
            <a:lstStyle/>
            <a:p>
              <a:endParaRPr lang="en-IN">
                <a:latin typeface="Constantia" pitchFamily="18" charset="0"/>
              </a:endParaRPr>
            </a:p>
          </p:txBody>
        </p:sp>
      </p:grpSp>
      <p:sp>
        <p:nvSpPr>
          <p:cNvPr id="53254" name="Line 23"/>
          <p:cNvSpPr>
            <a:spLocks noChangeShapeType="1"/>
          </p:cNvSpPr>
          <p:nvPr/>
        </p:nvSpPr>
        <p:spPr bwMode="auto">
          <a:xfrm>
            <a:off x="2987675" y="2420938"/>
            <a:ext cx="215900" cy="719137"/>
          </a:xfrm>
          <a:prstGeom prst="line">
            <a:avLst/>
          </a:prstGeom>
          <a:noFill/>
          <a:ln w="19050">
            <a:solidFill>
              <a:schemeClr val="tx1"/>
            </a:solidFill>
            <a:round/>
            <a:headEnd/>
            <a:tailEnd type="triangle" w="med" len="med"/>
          </a:ln>
        </p:spPr>
        <p:txBody>
          <a:bodyPr/>
          <a:lstStyle/>
          <a:p>
            <a:endParaRPr lang="en-US"/>
          </a:p>
        </p:txBody>
      </p:sp>
      <p:sp>
        <p:nvSpPr>
          <p:cNvPr id="53255" name="Text Box 24"/>
          <p:cNvSpPr txBox="1">
            <a:spLocks noChangeArrowheads="1"/>
          </p:cNvSpPr>
          <p:nvPr/>
        </p:nvSpPr>
        <p:spPr bwMode="auto">
          <a:xfrm>
            <a:off x="1116013" y="1989138"/>
            <a:ext cx="2495550" cy="366712"/>
          </a:xfrm>
          <a:prstGeom prst="rect">
            <a:avLst/>
          </a:prstGeom>
          <a:noFill/>
          <a:ln w="9525">
            <a:noFill/>
            <a:miter lim="800000"/>
            <a:headEnd/>
            <a:tailEnd/>
          </a:ln>
        </p:spPr>
        <p:txBody>
          <a:bodyPr wrap="none">
            <a:spAutoFit/>
          </a:bodyPr>
          <a:lstStyle/>
          <a:p>
            <a:r>
              <a:rPr lang="en-GB">
                <a:latin typeface="Constantia" pitchFamily="18" charset="0"/>
              </a:rPr>
              <a:t>cell surface membrane</a:t>
            </a:r>
          </a:p>
        </p:txBody>
      </p:sp>
      <p:sp>
        <p:nvSpPr>
          <p:cNvPr id="53256" name="Line 25"/>
          <p:cNvSpPr>
            <a:spLocks noChangeShapeType="1"/>
          </p:cNvSpPr>
          <p:nvPr/>
        </p:nvSpPr>
        <p:spPr bwMode="auto">
          <a:xfrm>
            <a:off x="2484438" y="3644900"/>
            <a:ext cx="865187" cy="0"/>
          </a:xfrm>
          <a:prstGeom prst="line">
            <a:avLst/>
          </a:prstGeom>
          <a:noFill/>
          <a:ln w="19050">
            <a:solidFill>
              <a:schemeClr val="tx1"/>
            </a:solidFill>
            <a:round/>
            <a:headEnd/>
            <a:tailEnd type="triangle" w="med" len="med"/>
          </a:ln>
        </p:spPr>
        <p:txBody>
          <a:bodyPr/>
          <a:lstStyle/>
          <a:p>
            <a:endParaRPr lang="en-US"/>
          </a:p>
        </p:txBody>
      </p:sp>
      <p:sp>
        <p:nvSpPr>
          <p:cNvPr id="53257" name="Text Box 26"/>
          <p:cNvSpPr txBox="1">
            <a:spLocks noChangeArrowheads="1"/>
          </p:cNvSpPr>
          <p:nvPr/>
        </p:nvSpPr>
        <p:spPr bwMode="auto">
          <a:xfrm>
            <a:off x="4932363" y="1916113"/>
            <a:ext cx="2324100" cy="641350"/>
          </a:xfrm>
          <a:prstGeom prst="rect">
            <a:avLst/>
          </a:prstGeom>
          <a:noFill/>
          <a:ln w="9525">
            <a:noFill/>
            <a:miter lim="800000"/>
            <a:headEnd/>
            <a:tailEnd/>
          </a:ln>
        </p:spPr>
        <p:txBody>
          <a:bodyPr>
            <a:spAutoFit/>
          </a:bodyPr>
          <a:lstStyle/>
          <a:p>
            <a:r>
              <a:rPr lang="en-GB">
                <a:latin typeface="Constantia" pitchFamily="18" charset="0"/>
              </a:rPr>
              <a:t>cytoplasm contains no nucleus </a:t>
            </a:r>
          </a:p>
        </p:txBody>
      </p:sp>
      <p:sp>
        <p:nvSpPr>
          <p:cNvPr id="53258" name="Line 27"/>
          <p:cNvSpPr>
            <a:spLocks noChangeShapeType="1"/>
          </p:cNvSpPr>
          <p:nvPr/>
        </p:nvSpPr>
        <p:spPr bwMode="auto">
          <a:xfrm flipH="1">
            <a:off x="5148263" y="2636838"/>
            <a:ext cx="144462" cy="1152525"/>
          </a:xfrm>
          <a:prstGeom prst="line">
            <a:avLst/>
          </a:prstGeom>
          <a:noFill/>
          <a:ln w="19050">
            <a:solidFill>
              <a:schemeClr val="tx1"/>
            </a:solidFill>
            <a:round/>
            <a:headEnd/>
            <a:tailEnd type="triangle" w="med" len="med"/>
          </a:ln>
        </p:spPr>
        <p:txBody>
          <a:bodyPr/>
          <a:lstStyle/>
          <a:p>
            <a:endParaRPr lang="en-US"/>
          </a:p>
        </p:txBody>
      </p:sp>
      <p:sp>
        <p:nvSpPr>
          <p:cNvPr id="53259" name="Text Box 28"/>
          <p:cNvSpPr txBox="1">
            <a:spLocks noChangeArrowheads="1"/>
          </p:cNvSpPr>
          <p:nvPr/>
        </p:nvSpPr>
        <p:spPr bwMode="auto">
          <a:xfrm>
            <a:off x="395288" y="3429000"/>
            <a:ext cx="2159000" cy="641350"/>
          </a:xfrm>
          <a:prstGeom prst="rect">
            <a:avLst/>
          </a:prstGeom>
          <a:noFill/>
          <a:ln w="9525">
            <a:noFill/>
            <a:miter lim="800000"/>
            <a:headEnd/>
            <a:tailEnd/>
          </a:ln>
        </p:spPr>
        <p:txBody>
          <a:bodyPr>
            <a:spAutoFit/>
          </a:bodyPr>
          <a:lstStyle/>
          <a:p>
            <a:r>
              <a:rPr lang="en-GB">
                <a:latin typeface="Constantia" pitchFamily="18" charset="0"/>
              </a:rPr>
              <a:t>cytoplasm contains haemoglobin</a:t>
            </a:r>
          </a:p>
        </p:txBody>
      </p:sp>
      <p:sp>
        <p:nvSpPr>
          <p:cNvPr id="53260" name="AutoShape 29"/>
          <p:cNvSpPr>
            <a:spLocks/>
          </p:cNvSpPr>
          <p:nvPr/>
        </p:nvSpPr>
        <p:spPr bwMode="auto">
          <a:xfrm rot="5400000">
            <a:off x="5507831" y="3069432"/>
            <a:ext cx="288925" cy="2303462"/>
          </a:xfrm>
          <a:prstGeom prst="rightBrace">
            <a:avLst>
              <a:gd name="adj1" fmla="val 66438"/>
              <a:gd name="adj2" fmla="val 50000"/>
            </a:avLst>
          </a:prstGeom>
          <a:noFill/>
          <a:ln w="9525">
            <a:solidFill>
              <a:schemeClr val="tx1"/>
            </a:solidFill>
            <a:round/>
            <a:headEnd/>
            <a:tailEnd/>
          </a:ln>
        </p:spPr>
        <p:txBody>
          <a:bodyPr wrap="none" anchor="ctr"/>
          <a:lstStyle/>
          <a:p>
            <a:endParaRPr lang="en-IN">
              <a:latin typeface="Constantia" pitchFamily="18" charset="0"/>
            </a:endParaRPr>
          </a:p>
        </p:txBody>
      </p:sp>
      <p:sp>
        <p:nvSpPr>
          <p:cNvPr id="53261" name="Text Box 30"/>
          <p:cNvSpPr txBox="1">
            <a:spLocks noChangeArrowheads="1"/>
          </p:cNvSpPr>
          <p:nvPr/>
        </p:nvSpPr>
        <p:spPr bwMode="auto">
          <a:xfrm>
            <a:off x="4356100" y="4365625"/>
            <a:ext cx="2444750" cy="366713"/>
          </a:xfrm>
          <a:prstGeom prst="rect">
            <a:avLst/>
          </a:prstGeom>
          <a:noFill/>
          <a:ln w="9525">
            <a:noFill/>
            <a:miter lim="800000"/>
            <a:headEnd/>
            <a:tailEnd/>
          </a:ln>
        </p:spPr>
        <p:txBody>
          <a:bodyPr wrap="none">
            <a:spAutoFit/>
          </a:bodyPr>
          <a:lstStyle/>
          <a:p>
            <a:r>
              <a:rPr lang="en-GB">
                <a:latin typeface="Constantia" pitchFamily="18" charset="0"/>
              </a:rPr>
              <a:t>bi-concave disc shape</a:t>
            </a:r>
          </a:p>
        </p:txBody>
      </p:sp>
      <p:sp>
        <p:nvSpPr>
          <p:cNvPr id="302111" name="Text Box 31"/>
          <p:cNvSpPr txBox="1">
            <a:spLocks noChangeArrowheads="1"/>
          </p:cNvSpPr>
          <p:nvPr/>
        </p:nvSpPr>
        <p:spPr bwMode="auto">
          <a:xfrm>
            <a:off x="5651500" y="2565400"/>
            <a:ext cx="2444750" cy="641350"/>
          </a:xfrm>
          <a:prstGeom prst="rect">
            <a:avLst/>
          </a:prstGeom>
          <a:noFill/>
          <a:ln w="9525">
            <a:noFill/>
            <a:miter lim="800000"/>
            <a:headEnd/>
            <a:tailEnd/>
          </a:ln>
        </p:spPr>
        <p:txBody>
          <a:bodyPr>
            <a:spAutoFit/>
          </a:bodyPr>
          <a:lstStyle/>
          <a:p>
            <a:r>
              <a:rPr lang="en-GB">
                <a:solidFill>
                  <a:schemeClr val="accent2"/>
                </a:solidFill>
                <a:latin typeface="Constantia" pitchFamily="18" charset="0"/>
              </a:rPr>
              <a:t>allows more room for haemoglobin</a:t>
            </a:r>
          </a:p>
        </p:txBody>
      </p:sp>
      <p:sp>
        <p:nvSpPr>
          <p:cNvPr id="302112" name="Text Box 32"/>
          <p:cNvSpPr txBox="1">
            <a:spLocks noChangeArrowheads="1"/>
          </p:cNvSpPr>
          <p:nvPr/>
        </p:nvSpPr>
        <p:spPr bwMode="auto">
          <a:xfrm>
            <a:off x="4356100" y="4724400"/>
            <a:ext cx="2879725" cy="915988"/>
          </a:xfrm>
          <a:prstGeom prst="rect">
            <a:avLst/>
          </a:prstGeom>
          <a:noFill/>
          <a:ln w="9525">
            <a:noFill/>
            <a:miter lim="800000"/>
            <a:headEnd/>
            <a:tailEnd/>
          </a:ln>
        </p:spPr>
        <p:txBody>
          <a:bodyPr>
            <a:spAutoFit/>
          </a:bodyPr>
          <a:lstStyle/>
          <a:p>
            <a:r>
              <a:rPr lang="en-GB">
                <a:solidFill>
                  <a:schemeClr val="accent2"/>
                </a:solidFill>
                <a:latin typeface="Constantia" pitchFamily="18" charset="0"/>
              </a:rPr>
              <a:t>increases surface area over which absorption of oxygen can occur</a:t>
            </a:r>
          </a:p>
        </p:txBody>
      </p:sp>
      <p:sp>
        <p:nvSpPr>
          <p:cNvPr id="302113" name="Text Box 33"/>
          <p:cNvSpPr txBox="1">
            <a:spLocks noChangeArrowheads="1"/>
          </p:cNvSpPr>
          <p:nvPr/>
        </p:nvSpPr>
        <p:spPr bwMode="auto">
          <a:xfrm>
            <a:off x="369888" y="4086225"/>
            <a:ext cx="2578100" cy="915988"/>
          </a:xfrm>
          <a:prstGeom prst="rect">
            <a:avLst/>
          </a:prstGeom>
          <a:noFill/>
          <a:ln w="9525">
            <a:noFill/>
            <a:miter lim="800000"/>
            <a:headEnd/>
            <a:tailEnd/>
          </a:ln>
        </p:spPr>
        <p:txBody>
          <a:bodyPr>
            <a:spAutoFit/>
          </a:bodyPr>
          <a:lstStyle/>
          <a:p>
            <a:r>
              <a:rPr lang="en-GB">
                <a:solidFill>
                  <a:schemeClr val="accent2"/>
                </a:solidFill>
                <a:latin typeface="Constantia" pitchFamily="18" charset="0"/>
              </a:rPr>
              <a:t>haemoglobin is a protein which carries the oxygen molecules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1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1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57188" y="357188"/>
            <a:ext cx="8229600" cy="1143000"/>
          </a:xfrm>
        </p:spPr>
        <p:txBody>
          <a:bodyPr/>
          <a:lstStyle/>
          <a:p>
            <a:r>
              <a:rPr lang="en-GB" sz="3600" smtClean="0"/>
              <a:t>Root hair cells absorb minerals and water from the soil</a:t>
            </a:r>
          </a:p>
        </p:txBody>
      </p:sp>
      <p:sp>
        <p:nvSpPr>
          <p:cNvPr id="54275" name="AutoShape 4"/>
          <p:cNvSpPr>
            <a:spLocks noChangeArrowheads="1"/>
          </p:cNvSpPr>
          <p:nvPr/>
        </p:nvSpPr>
        <p:spPr bwMode="auto">
          <a:xfrm>
            <a:off x="323850" y="1557338"/>
            <a:ext cx="8569325" cy="4824412"/>
          </a:xfrm>
          <a:prstGeom prst="roundRect">
            <a:avLst>
              <a:gd name="adj" fmla="val 16667"/>
            </a:avLst>
          </a:prstGeom>
          <a:solidFill>
            <a:schemeClr val="bg1"/>
          </a:solidFill>
          <a:ln w="9525">
            <a:solidFill>
              <a:schemeClr val="tx1"/>
            </a:solidFill>
            <a:round/>
            <a:headEnd/>
            <a:tailEnd/>
          </a:ln>
        </p:spPr>
        <p:txBody>
          <a:bodyPr wrap="none" anchor="ctr"/>
          <a:lstStyle/>
          <a:p>
            <a:pPr algn="ctr"/>
            <a:endParaRPr lang="en-US">
              <a:latin typeface="Constantia" pitchFamily="18" charset="0"/>
            </a:endParaRPr>
          </a:p>
        </p:txBody>
      </p:sp>
      <p:sp>
        <p:nvSpPr>
          <p:cNvPr id="54276" name="AutoShape 5" descr="Large confetti"/>
          <p:cNvSpPr>
            <a:spLocks noChangeArrowheads="1"/>
          </p:cNvSpPr>
          <p:nvPr/>
        </p:nvSpPr>
        <p:spPr bwMode="auto">
          <a:xfrm>
            <a:off x="2987675" y="2349500"/>
            <a:ext cx="1008063" cy="2951163"/>
          </a:xfrm>
          <a:prstGeom prst="roundRect">
            <a:avLst>
              <a:gd name="adj" fmla="val 16667"/>
            </a:avLst>
          </a:prstGeom>
          <a:pattFill prst="lgConfetti">
            <a:fgClr>
              <a:srgbClr val="FFFF66"/>
            </a:fgClr>
            <a:bgClr>
              <a:srgbClr val="FF9933"/>
            </a:bgClr>
          </a:pattFill>
          <a:ln w="57150" cmpd="thinThick">
            <a:solidFill>
              <a:schemeClr val="tx1"/>
            </a:solidFill>
            <a:round/>
            <a:headEnd/>
            <a:tailEnd/>
          </a:ln>
        </p:spPr>
        <p:txBody>
          <a:bodyPr wrap="none" anchor="ctr"/>
          <a:lstStyle/>
          <a:p>
            <a:endParaRPr lang="en-IN">
              <a:latin typeface="Constantia" pitchFamily="18" charset="0"/>
            </a:endParaRPr>
          </a:p>
        </p:txBody>
      </p:sp>
      <p:sp>
        <p:nvSpPr>
          <p:cNvPr id="54277" name="AutoShape 6" descr="Large confetti"/>
          <p:cNvSpPr>
            <a:spLocks noChangeArrowheads="1"/>
          </p:cNvSpPr>
          <p:nvPr/>
        </p:nvSpPr>
        <p:spPr bwMode="auto">
          <a:xfrm>
            <a:off x="3492500" y="3573463"/>
            <a:ext cx="4967288" cy="287337"/>
          </a:xfrm>
          <a:prstGeom prst="roundRect">
            <a:avLst>
              <a:gd name="adj" fmla="val 16667"/>
            </a:avLst>
          </a:prstGeom>
          <a:pattFill prst="lgConfetti">
            <a:fgClr>
              <a:srgbClr val="FFFF66"/>
            </a:fgClr>
            <a:bgClr>
              <a:srgbClr val="FF9933"/>
            </a:bgClr>
          </a:pattFill>
          <a:ln w="57150" cmpd="thinThick">
            <a:solidFill>
              <a:schemeClr val="tx1"/>
            </a:solidFill>
            <a:round/>
            <a:headEnd/>
            <a:tailEnd/>
          </a:ln>
        </p:spPr>
        <p:txBody>
          <a:bodyPr wrap="none" anchor="ctr"/>
          <a:lstStyle/>
          <a:p>
            <a:endParaRPr lang="en-IN">
              <a:latin typeface="Constantia" pitchFamily="18" charset="0"/>
            </a:endParaRPr>
          </a:p>
        </p:txBody>
      </p:sp>
      <p:sp>
        <p:nvSpPr>
          <p:cNvPr id="54278" name="AutoShape 7" descr="Large confetti"/>
          <p:cNvSpPr>
            <a:spLocks noChangeArrowheads="1"/>
          </p:cNvSpPr>
          <p:nvPr/>
        </p:nvSpPr>
        <p:spPr bwMode="auto">
          <a:xfrm>
            <a:off x="3462338" y="3314700"/>
            <a:ext cx="504825" cy="792163"/>
          </a:xfrm>
          <a:prstGeom prst="roundRect">
            <a:avLst>
              <a:gd name="adj" fmla="val 16667"/>
            </a:avLst>
          </a:prstGeom>
          <a:pattFill prst="lgConfetti">
            <a:fgClr>
              <a:srgbClr val="FFFF66"/>
            </a:fgClr>
            <a:bgClr>
              <a:srgbClr val="FF9933"/>
            </a:bgClr>
          </a:pattFill>
          <a:ln w="57150" cmpd="thinThick">
            <a:noFill/>
            <a:round/>
            <a:headEnd/>
            <a:tailEnd/>
          </a:ln>
        </p:spPr>
        <p:txBody>
          <a:bodyPr wrap="none" anchor="ctr"/>
          <a:lstStyle/>
          <a:p>
            <a:endParaRPr lang="en-IN">
              <a:latin typeface="Constantia" pitchFamily="18" charset="0"/>
            </a:endParaRPr>
          </a:p>
        </p:txBody>
      </p:sp>
      <p:sp>
        <p:nvSpPr>
          <p:cNvPr id="54279" name="Oval 8"/>
          <p:cNvSpPr>
            <a:spLocks noChangeArrowheads="1"/>
          </p:cNvSpPr>
          <p:nvPr/>
        </p:nvSpPr>
        <p:spPr bwMode="auto">
          <a:xfrm>
            <a:off x="3203575" y="2997200"/>
            <a:ext cx="647700" cy="1944688"/>
          </a:xfrm>
          <a:prstGeom prst="ellipse">
            <a:avLst/>
          </a:prstGeom>
          <a:solidFill>
            <a:schemeClr val="bg1"/>
          </a:solidFill>
          <a:ln w="9525">
            <a:solidFill>
              <a:schemeClr val="tx1"/>
            </a:solidFill>
            <a:round/>
            <a:headEnd/>
            <a:tailEnd/>
          </a:ln>
        </p:spPr>
        <p:txBody>
          <a:bodyPr wrap="none" anchor="ctr"/>
          <a:lstStyle/>
          <a:p>
            <a:endParaRPr lang="en-IN">
              <a:latin typeface="Constantia" pitchFamily="18" charset="0"/>
            </a:endParaRPr>
          </a:p>
        </p:txBody>
      </p:sp>
      <p:sp>
        <p:nvSpPr>
          <p:cNvPr id="54280" name="Oval 14" descr="Granite"/>
          <p:cNvSpPr>
            <a:spLocks noChangeArrowheads="1"/>
          </p:cNvSpPr>
          <p:nvPr/>
        </p:nvSpPr>
        <p:spPr bwMode="auto">
          <a:xfrm>
            <a:off x="3132138" y="2565400"/>
            <a:ext cx="360362" cy="360363"/>
          </a:xfrm>
          <a:prstGeom prst="ellipse">
            <a:avLst/>
          </a:prstGeom>
          <a:blipFill dpi="0" rotWithShape="1">
            <a:blip r:embed="rId2" cstate="print"/>
            <a:srcRect/>
            <a:tile tx="0" ty="0" sx="100000" sy="100000" flip="none" algn="tl"/>
          </a:blipFill>
          <a:ln w="9525">
            <a:solidFill>
              <a:schemeClr val="tx1"/>
            </a:solidFill>
            <a:round/>
            <a:headEnd/>
            <a:tailEnd/>
          </a:ln>
        </p:spPr>
        <p:txBody>
          <a:bodyPr wrap="none" anchor="ctr"/>
          <a:lstStyle/>
          <a:p>
            <a:endParaRPr lang="en-IN">
              <a:latin typeface="Constantia" pitchFamily="18" charset="0"/>
            </a:endParaRPr>
          </a:p>
        </p:txBody>
      </p:sp>
      <p:sp>
        <p:nvSpPr>
          <p:cNvPr id="54281" name="Line 17"/>
          <p:cNvSpPr>
            <a:spLocks noChangeShapeType="1"/>
          </p:cNvSpPr>
          <p:nvPr/>
        </p:nvSpPr>
        <p:spPr bwMode="auto">
          <a:xfrm>
            <a:off x="1835150" y="3213100"/>
            <a:ext cx="1296988" cy="0"/>
          </a:xfrm>
          <a:prstGeom prst="line">
            <a:avLst/>
          </a:prstGeom>
          <a:noFill/>
          <a:ln w="28575">
            <a:solidFill>
              <a:srgbClr val="FF0000"/>
            </a:solidFill>
            <a:round/>
            <a:headEnd/>
            <a:tailEnd type="triangle" w="med" len="med"/>
          </a:ln>
        </p:spPr>
        <p:txBody>
          <a:bodyPr/>
          <a:lstStyle/>
          <a:p>
            <a:endParaRPr lang="en-US"/>
          </a:p>
        </p:txBody>
      </p:sp>
      <p:sp>
        <p:nvSpPr>
          <p:cNvPr id="54282" name="Text Box 18"/>
          <p:cNvSpPr txBox="1">
            <a:spLocks noChangeArrowheads="1"/>
          </p:cNvSpPr>
          <p:nvPr/>
        </p:nvSpPr>
        <p:spPr bwMode="auto">
          <a:xfrm>
            <a:off x="611188" y="3021013"/>
            <a:ext cx="1212850" cy="366712"/>
          </a:xfrm>
          <a:prstGeom prst="rect">
            <a:avLst/>
          </a:prstGeom>
          <a:noFill/>
          <a:ln w="9525">
            <a:noFill/>
            <a:miter lim="800000"/>
            <a:headEnd/>
            <a:tailEnd/>
          </a:ln>
        </p:spPr>
        <p:txBody>
          <a:bodyPr wrap="none">
            <a:spAutoFit/>
          </a:bodyPr>
          <a:lstStyle/>
          <a:p>
            <a:r>
              <a:rPr lang="en-GB">
                <a:latin typeface="Constantia" pitchFamily="18" charset="0"/>
              </a:rPr>
              <a:t>cytoplasm</a:t>
            </a:r>
          </a:p>
        </p:txBody>
      </p:sp>
      <p:sp>
        <p:nvSpPr>
          <p:cNvPr id="306196" name="Text Box 20"/>
          <p:cNvSpPr txBox="1">
            <a:spLocks noChangeArrowheads="1"/>
          </p:cNvSpPr>
          <p:nvPr/>
        </p:nvSpPr>
        <p:spPr bwMode="auto">
          <a:xfrm>
            <a:off x="587375" y="3362325"/>
            <a:ext cx="2540000" cy="1190625"/>
          </a:xfrm>
          <a:prstGeom prst="rect">
            <a:avLst/>
          </a:prstGeom>
          <a:noFill/>
          <a:ln w="9525">
            <a:noFill/>
            <a:miter lim="800000"/>
            <a:headEnd/>
            <a:tailEnd/>
          </a:ln>
        </p:spPr>
        <p:txBody>
          <a:bodyPr>
            <a:spAutoFit/>
          </a:bodyPr>
          <a:lstStyle/>
          <a:p>
            <a:r>
              <a:rPr lang="en-GB">
                <a:solidFill>
                  <a:srgbClr val="000066"/>
                </a:solidFill>
                <a:latin typeface="Constantia" pitchFamily="18" charset="0"/>
              </a:rPr>
              <a:t>contains no chloroplasts as no photosynthesis is needed</a:t>
            </a:r>
          </a:p>
        </p:txBody>
      </p:sp>
      <p:sp>
        <p:nvSpPr>
          <p:cNvPr id="54284" name="AutoShape 23"/>
          <p:cNvSpPr>
            <a:spLocks/>
          </p:cNvSpPr>
          <p:nvPr/>
        </p:nvSpPr>
        <p:spPr bwMode="auto">
          <a:xfrm rot="5400000">
            <a:off x="6119019" y="2097881"/>
            <a:ext cx="288925" cy="4392613"/>
          </a:xfrm>
          <a:prstGeom prst="rightBrace">
            <a:avLst>
              <a:gd name="adj1" fmla="val 126694"/>
              <a:gd name="adj2" fmla="val 50000"/>
            </a:avLst>
          </a:prstGeom>
          <a:noFill/>
          <a:ln w="28575">
            <a:solidFill>
              <a:srgbClr val="FF0000"/>
            </a:solidFill>
            <a:round/>
            <a:headEnd/>
            <a:tailEnd/>
          </a:ln>
        </p:spPr>
        <p:txBody>
          <a:bodyPr wrap="none" anchor="ctr"/>
          <a:lstStyle/>
          <a:p>
            <a:endParaRPr lang="en-IN">
              <a:latin typeface="Constantia" pitchFamily="18" charset="0"/>
            </a:endParaRPr>
          </a:p>
        </p:txBody>
      </p:sp>
      <p:sp>
        <p:nvSpPr>
          <p:cNvPr id="54285" name="Text Box 24"/>
          <p:cNvSpPr txBox="1">
            <a:spLocks noChangeArrowheads="1"/>
          </p:cNvSpPr>
          <p:nvPr/>
        </p:nvSpPr>
        <p:spPr bwMode="auto">
          <a:xfrm>
            <a:off x="5546725" y="4448175"/>
            <a:ext cx="1428750" cy="366713"/>
          </a:xfrm>
          <a:prstGeom prst="rect">
            <a:avLst/>
          </a:prstGeom>
          <a:noFill/>
          <a:ln w="9525">
            <a:noFill/>
            <a:miter lim="800000"/>
            <a:headEnd/>
            <a:tailEnd/>
          </a:ln>
        </p:spPr>
        <p:txBody>
          <a:bodyPr wrap="none">
            <a:spAutoFit/>
          </a:bodyPr>
          <a:lstStyle/>
          <a:p>
            <a:r>
              <a:rPr lang="en-GB">
                <a:latin typeface="Constantia" pitchFamily="18" charset="0"/>
              </a:rPr>
              <a:t>root hair cell</a:t>
            </a:r>
          </a:p>
        </p:txBody>
      </p:sp>
      <p:sp>
        <p:nvSpPr>
          <p:cNvPr id="306201" name="Text Box 25"/>
          <p:cNvSpPr txBox="1">
            <a:spLocks noChangeArrowheads="1"/>
          </p:cNvSpPr>
          <p:nvPr/>
        </p:nvSpPr>
        <p:spPr bwMode="auto">
          <a:xfrm>
            <a:off x="4445000" y="4797425"/>
            <a:ext cx="4105275" cy="641350"/>
          </a:xfrm>
          <a:prstGeom prst="rect">
            <a:avLst/>
          </a:prstGeom>
          <a:noFill/>
          <a:ln w="9525">
            <a:noFill/>
            <a:miter lim="800000"/>
            <a:headEnd/>
            <a:tailEnd/>
          </a:ln>
        </p:spPr>
        <p:txBody>
          <a:bodyPr>
            <a:spAutoFit/>
          </a:bodyPr>
          <a:lstStyle/>
          <a:p>
            <a:r>
              <a:rPr lang="en-GB">
                <a:solidFill>
                  <a:srgbClr val="000066"/>
                </a:solidFill>
                <a:latin typeface="Constantia" pitchFamily="18" charset="0"/>
              </a:rPr>
              <a:t>increases surface area for absorption of water and mineral ions</a:t>
            </a:r>
          </a:p>
        </p:txBody>
      </p:sp>
      <p:sp>
        <p:nvSpPr>
          <p:cNvPr id="54287" name="Text Box 26"/>
          <p:cNvSpPr txBox="1">
            <a:spLocks noChangeArrowheads="1"/>
          </p:cNvSpPr>
          <p:nvPr/>
        </p:nvSpPr>
        <p:spPr bwMode="auto">
          <a:xfrm>
            <a:off x="827088" y="1700213"/>
            <a:ext cx="3333750" cy="366712"/>
          </a:xfrm>
          <a:prstGeom prst="rect">
            <a:avLst/>
          </a:prstGeom>
          <a:noFill/>
          <a:ln w="9525">
            <a:noFill/>
            <a:miter lim="800000"/>
            <a:headEnd/>
            <a:tailEnd/>
          </a:ln>
        </p:spPr>
        <p:txBody>
          <a:bodyPr wrap="none">
            <a:spAutoFit/>
          </a:bodyPr>
          <a:lstStyle/>
          <a:p>
            <a:r>
              <a:rPr lang="en-GB">
                <a:latin typeface="Constantia" pitchFamily="18" charset="0"/>
              </a:rPr>
              <a:t>Cross-section of a root hair cell</a:t>
            </a:r>
          </a:p>
        </p:txBody>
      </p:sp>
      <p:sp>
        <p:nvSpPr>
          <p:cNvPr id="54288" name="Line 27"/>
          <p:cNvSpPr>
            <a:spLocks noChangeShapeType="1"/>
          </p:cNvSpPr>
          <p:nvPr/>
        </p:nvSpPr>
        <p:spPr bwMode="auto">
          <a:xfrm>
            <a:off x="5148263" y="2794000"/>
            <a:ext cx="0" cy="792163"/>
          </a:xfrm>
          <a:prstGeom prst="line">
            <a:avLst/>
          </a:prstGeom>
          <a:noFill/>
          <a:ln w="28575">
            <a:solidFill>
              <a:srgbClr val="FF0000"/>
            </a:solidFill>
            <a:round/>
            <a:headEnd/>
            <a:tailEnd type="triangle" w="med" len="med"/>
          </a:ln>
        </p:spPr>
        <p:txBody>
          <a:bodyPr/>
          <a:lstStyle/>
          <a:p>
            <a:endParaRPr lang="en-US"/>
          </a:p>
        </p:txBody>
      </p:sp>
      <p:sp>
        <p:nvSpPr>
          <p:cNvPr id="54289" name="Text Box 29"/>
          <p:cNvSpPr txBox="1">
            <a:spLocks noChangeArrowheads="1"/>
          </p:cNvSpPr>
          <p:nvPr/>
        </p:nvSpPr>
        <p:spPr bwMode="auto">
          <a:xfrm>
            <a:off x="4300538" y="2454275"/>
            <a:ext cx="1682750" cy="366713"/>
          </a:xfrm>
          <a:prstGeom prst="rect">
            <a:avLst/>
          </a:prstGeom>
          <a:noFill/>
          <a:ln w="9525">
            <a:noFill/>
            <a:miter lim="800000"/>
            <a:headEnd/>
            <a:tailEnd/>
          </a:ln>
        </p:spPr>
        <p:txBody>
          <a:bodyPr wrap="none">
            <a:spAutoFit/>
          </a:bodyPr>
          <a:lstStyle/>
          <a:p>
            <a:r>
              <a:rPr lang="en-GB">
                <a:latin typeface="Constantia" pitchFamily="18" charset="0"/>
              </a:rPr>
              <a:t>cell membrane</a:t>
            </a:r>
          </a:p>
        </p:txBody>
      </p:sp>
      <p:sp>
        <p:nvSpPr>
          <p:cNvPr id="306206" name="Text Box 30"/>
          <p:cNvSpPr txBox="1">
            <a:spLocks noChangeArrowheads="1"/>
          </p:cNvSpPr>
          <p:nvPr/>
        </p:nvSpPr>
        <p:spPr bwMode="auto">
          <a:xfrm>
            <a:off x="5910263" y="2459038"/>
            <a:ext cx="2684462" cy="915987"/>
          </a:xfrm>
          <a:prstGeom prst="rect">
            <a:avLst/>
          </a:prstGeom>
          <a:noFill/>
          <a:ln w="9525">
            <a:noFill/>
            <a:miter lim="800000"/>
            <a:headEnd/>
            <a:tailEnd/>
          </a:ln>
        </p:spPr>
        <p:txBody>
          <a:bodyPr>
            <a:spAutoFit/>
          </a:bodyPr>
          <a:lstStyle/>
          <a:p>
            <a:r>
              <a:rPr lang="en-GB">
                <a:solidFill>
                  <a:schemeClr val="accent2"/>
                </a:solidFill>
                <a:latin typeface="Constantia" pitchFamily="18" charset="0"/>
              </a:rPr>
              <a:t>semi-permeable, so will allow water and mineral ions into the cell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62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6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96" grpId="0"/>
      <p:bldP spid="306201" grpId="0"/>
      <p:bldP spid="3062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7"/>
          <p:cNvSpPr txBox="1">
            <a:spLocks noChangeArrowheads="1"/>
          </p:cNvSpPr>
          <p:nvPr/>
        </p:nvSpPr>
        <p:spPr bwMode="auto">
          <a:xfrm>
            <a:off x="3251200" y="1238250"/>
            <a:ext cx="2079625" cy="366713"/>
          </a:xfrm>
          <a:prstGeom prst="rect">
            <a:avLst/>
          </a:prstGeom>
          <a:noFill/>
          <a:ln w="9525">
            <a:noFill/>
            <a:miter lim="800000"/>
            <a:headEnd/>
            <a:tailEnd/>
          </a:ln>
        </p:spPr>
        <p:txBody>
          <a:bodyPr>
            <a:spAutoFit/>
          </a:bodyPr>
          <a:lstStyle/>
          <a:p>
            <a:pPr>
              <a:spcBef>
                <a:spcPct val="50000"/>
              </a:spcBef>
            </a:pPr>
            <a:r>
              <a:rPr lang="en-GB" b="1">
                <a:latin typeface="Perpetua" pitchFamily="18" charset="0"/>
              </a:rPr>
              <a:t>Image 4- Leaf Cells</a:t>
            </a:r>
          </a:p>
        </p:txBody>
      </p:sp>
      <p:graphicFrame>
        <p:nvGraphicFramePr>
          <p:cNvPr id="26665" name="Group 41"/>
          <p:cNvGraphicFramePr>
            <a:graphicFrameLocks noGrp="1"/>
          </p:cNvGraphicFramePr>
          <p:nvPr>
            <p:ph/>
          </p:nvPr>
        </p:nvGraphicFramePr>
        <p:xfrm>
          <a:off x="457200" y="4170363"/>
          <a:ext cx="8229600" cy="1955800"/>
        </p:xfrm>
        <a:graphic>
          <a:graphicData uri="http://schemas.openxmlformats.org/drawingml/2006/table">
            <a:tbl>
              <a:tblPr/>
              <a:tblGrid>
                <a:gridCol w="1609725"/>
                <a:gridCol w="2393950"/>
                <a:gridCol w="4225925"/>
              </a:tblGrid>
              <a:tr h="812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Perpetua" pitchFamily="18" charset="0"/>
                          <a:cs typeface="Times New Roman" pitchFamily="18" charset="0"/>
                        </a:rPr>
                        <a:t>Example of cell</a:t>
                      </a:r>
                      <a:endParaRPr kumimoji="0" lang="en-GB"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Perpetua" pitchFamily="18" charset="0"/>
                          <a:cs typeface="Times New Roman" pitchFamily="18" charset="0"/>
                        </a:rPr>
                        <a:t>Specific function</a:t>
                      </a:r>
                      <a:endParaRPr kumimoji="0" lang="en-GB"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Perpetua" pitchFamily="18" charset="0"/>
                          <a:cs typeface="Times New Roman" pitchFamily="18" charset="0"/>
                        </a:rPr>
                        <a:t>Specialised features suited to the function</a:t>
                      </a:r>
                      <a:endParaRPr kumimoji="0" lang="en-GB"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43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Perpetua" pitchFamily="18" charset="0"/>
                          <a:cs typeface="Times New Roman" pitchFamily="18" charset="0"/>
                        </a:rPr>
                        <a:t>Leaf palisade cell</a:t>
                      </a:r>
                      <a:endParaRPr kumimoji="0" lang="en-GB"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Perpetua" pitchFamily="18" charset="0"/>
                          <a:cs typeface="Times New Roman" pitchFamily="18" charset="0"/>
                        </a:rPr>
                        <a:t>Carries out photosynthesis</a:t>
                      </a:r>
                      <a:endParaRPr kumimoji="0" lang="en-GB"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1. Packed with chloroplasts containing the light absorbing pigment chlorophyll.</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2. Regular shaped, closely packed cells forming a continuous layer for efficient absorption of sunlight.</a:t>
                      </a:r>
                      <a:endParaRPr kumimoji="0" lang="en-GB"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5313" name="Picture 43" descr="Chloroplast GFDL"/>
          <p:cNvPicPr>
            <a:picLocks noChangeAspect="1" noChangeArrowheads="1"/>
          </p:cNvPicPr>
          <p:nvPr/>
        </p:nvPicPr>
        <p:blipFill>
          <a:blip r:embed="rId2" cstate="print"/>
          <a:srcRect/>
          <a:stretch>
            <a:fillRect/>
          </a:stretch>
        </p:blipFill>
        <p:spPr bwMode="auto">
          <a:xfrm>
            <a:off x="2655888" y="1760538"/>
            <a:ext cx="3043237" cy="2282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65"/>
                                        </p:tgtEl>
                                        <p:attrNameLst>
                                          <p:attrName>style.visibility</p:attrName>
                                        </p:attrNameLst>
                                      </p:cBhvr>
                                      <p:to>
                                        <p:strVal val="visible"/>
                                      </p:to>
                                    </p:set>
                                    <p:animEffect transition="in" filter="fade">
                                      <p:cBhvr>
                                        <p:cTn id="7" dur="2000"/>
                                        <p:tgtEl>
                                          <p:spTgt spid="26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6"/>
          <p:cNvSpPr txBox="1">
            <a:spLocks noChangeArrowheads="1"/>
          </p:cNvSpPr>
          <p:nvPr/>
        </p:nvSpPr>
        <p:spPr bwMode="auto">
          <a:xfrm>
            <a:off x="2987675" y="857250"/>
            <a:ext cx="2322513" cy="366713"/>
          </a:xfrm>
          <a:prstGeom prst="rect">
            <a:avLst/>
          </a:prstGeom>
          <a:noFill/>
          <a:ln w="9525">
            <a:noFill/>
            <a:miter lim="800000"/>
            <a:headEnd/>
            <a:tailEnd/>
          </a:ln>
        </p:spPr>
        <p:txBody>
          <a:bodyPr>
            <a:spAutoFit/>
          </a:bodyPr>
          <a:lstStyle/>
          <a:p>
            <a:pPr>
              <a:spcBef>
                <a:spcPct val="50000"/>
              </a:spcBef>
            </a:pPr>
            <a:r>
              <a:rPr lang="en-GB" b="1">
                <a:latin typeface="Perpetua" pitchFamily="18" charset="0"/>
              </a:rPr>
              <a:t>Image 6- Pollen Cell</a:t>
            </a:r>
          </a:p>
        </p:txBody>
      </p:sp>
      <p:graphicFrame>
        <p:nvGraphicFramePr>
          <p:cNvPr id="42025" name="Group 41"/>
          <p:cNvGraphicFramePr>
            <a:graphicFrameLocks noGrp="1"/>
          </p:cNvGraphicFramePr>
          <p:nvPr>
            <p:ph/>
          </p:nvPr>
        </p:nvGraphicFramePr>
        <p:xfrm>
          <a:off x="457200" y="3751263"/>
          <a:ext cx="8229600" cy="2470150"/>
        </p:xfrm>
        <a:graphic>
          <a:graphicData uri="http://schemas.openxmlformats.org/drawingml/2006/table">
            <a:tbl>
              <a:tblPr/>
              <a:tblGrid>
                <a:gridCol w="1609725"/>
                <a:gridCol w="2393950"/>
                <a:gridCol w="4225925"/>
              </a:tblGrid>
              <a:tr h="641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Perpetua" pitchFamily="18" charset="0"/>
                          <a:cs typeface="Times New Roman" pitchFamily="18" charset="0"/>
                        </a:rPr>
                        <a:t>Example of cell</a:t>
                      </a:r>
                      <a:endParaRPr kumimoji="0" lang="en-GB"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Perpetua" pitchFamily="18" charset="0"/>
                          <a:cs typeface="Times New Roman" pitchFamily="18" charset="0"/>
                        </a:rPr>
                        <a:t>Specific function</a:t>
                      </a:r>
                      <a:endParaRPr kumimoji="0" lang="en-GB"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Perpetua" pitchFamily="18" charset="0"/>
                          <a:cs typeface="Times New Roman" pitchFamily="18" charset="0"/>
                        </a:rPr>
                        <a:t>Specialised features suited to the function</a:t>
                      </a:r>
                      <a:endParaRPr kumimoji="0" lang="en-GB"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33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Perpetua" pitchFamily="18" charset="0"/>
                          <a:cs typeface="Times New Roman" pitchFamily="18" charset="0"/>
                        </a:rPr>
                        <a:t>Pollen cell</a:t>
                      </a:r>
                      <a:endParaRPr kumimoji="0" lang="en-GB"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Perpetua" pitchFamily="18" charset="0"/>
                          <a:cs typeface="Times New Roman" pitchFamily="18" charset="0"/>
                        </a:rPr>
                        <a:t>Helps in plant  reproduction</a:t>
                      </a:r>
                      <a:endParaRPr kumimoji="0" lang="en-GB"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1. Tiny grain with half the genetic information ,</a:t>
                      </a:r>
                    </a:p>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2. Have a hard protective outer coat to survive bad conditions. </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3. Shape and surface of outer coat is adapted to method of dispersal -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eg</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smooth and sticky for insect dispersal, larger surface area for wind dispersal. </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4. Germinate on reaching the stigma of another flower of the same species.</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6337" name="Picture 42"/>
          <p:cNvPicPr>
            <a:picLocks noChangeAspect="1" noChangeArrowheads="1"/>
          </p:cNvPicPr>
          <p:nvPr/>
        </p:nvPicPr>
        <p:blipFill>
          <a:blip r:embed="rId2" cstate="print"/>
          <a:srcRect/>
          <a:stretch>
            <a:fillRect/>
          </a:stretch>
        </p:blipFill>
        <p:spPr bwMode="auto">
          <a:xfrm>
            <a:off x="2651125" y="1290638"/>
            <a:ext cx="2867025" cy="2243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25"/>
                                        </p:tgtEl>
                                        <p:attrNameLst>
                                          <p:attrName>style.visibility</p:attrName>
                                        </p:attrNameLst>
                                      </p:cBhvr>
                                      <p:to>
                                        <p:strVal val="visible"/>
                                      </p:to>
                                    </p:set>
                                    <p:animEffect transition="in" filter="fade">
                                      <p:cBhvr>
                                        <p:cTn id="7" dur="2000"/>
                                        <p:tgtEl>
                                          <p:spTgt spid="42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866</Words>
  <Application>Microsoft Office PowerPoint</Application>
  <PresentationFormat>On-screen Show (4:3)</PresentationFormat>
  <Paragraphs>167</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HW</vt:lpstr>
      <vt:lpstr>Plant &amp; Animal Cells</vt:lpstr>
      <vt:lpstr>Slide 3</vt:lpstr>
      <vt:lpstr>SPECIALISED CELLS</vt:lpstr>
      <vt:lpstr>Red Blood Cell</vt:lpstr>
      <vt:lpstr>Red blood cells transport oxygen</vt:lpstr>
      <vt:lpstr>Root hair cells absorb minerals and water from the soil</vt:lpstr>
      <vt:lpstr>Slide 8</vt:lpstr>
      <vt:lpstr>Slide 9</vt:lpstr>
      <vt:lpstr>Nerve Cell</vt:lpstr>
      <vt:lpstr>Slide 11</vt:lpstr>
      <vt:lpstr>Nerve cell/ Neuron</vt:lpstr>
      <vt:lpstr>Red Blood Cells</vt:lpstr>
      <vt:lpstr>Plant Root hair cells</vt:lpstr>
      <vt:lpstr>Palisade cell.</vt:lpstr>
      <vt:lpstr>HIERARCHY OF STRUCTURAL ORGANISATION</vt:lpstr>
      <vt:lpstr>A tissue  is a group of cell of similar structure that form a shared function</vt:lpstr>
      <vt:lpstr>An organ is a structure  made of a group of tissues working together to perform specific functions</vt:lpstr>
      <vt:lpstr>An organ system is a group of organs that coordinate to perform related functions</vt:lpstr>
      <vt:lpstr>Levels of organisation</vt:lpstr>
    </vt:vector>
  </TitlesOfParts>
  <Company>PARANDCO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dc:title>
  <dc:creator>PARAND</dc:creator>
  <cp:lastModifiedBy>PARAND</cp:lastModifiedBy>
  <cp:revision>1</cp:revision>
  <dcterms:created xsi:type="dcterms:W3CDTF">2011-10-18T09:59:09Z</dcterms:created>
  <dcterms:modified xsi:type="dcterms:W3CDTF">2011-10-18T09:59:46Z</dcterms:modified>
</cp:coreProperties>
</file>