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4006-177E-492A-884D-46F9CD6E8D13}" type="datetimeFigureOut">
              <a:rPr lang="en-IN" smtClean="0"/>
              <a:t>03-06-2013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14CE-ADC2-4934-B8A5-7A06219601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12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4006-177E-492A-884D-46F9CD6E8D13}" type="datetimeFigureOut">
              <a:rPr lang="en-IN" smtClean="0"/>
              <a:t>03-06-2013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14CE-ADC2-4934-B8A5-7A06219601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072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4006-177E-492A-884D-46F9CD6E8D13}" type="datetimeFigureOut">
              <a:rPr lang="en-IN" smtClean="0"/>
              <a:t>03-06-2013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14CE-ADC2-4934-B8A5-7A06219601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439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1A0388B-8BBD-492D-9674-5CC32C71AF4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506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4006-177E-492A-884D-46F9CD6E8D13}" type="datetimeFigureOut">
              <a:rPr lang="en-IN" smtClean="0"/>
              <a:t>03-06-2013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14CE-ADC2-4934-B8A5-7A06219601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238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4006-177E-492A-884D-46F9CD6E8D13}" type="datetimeFigureOut">
              <a:rPr lang="en-IN" smtClean="0"/>
              <a:t>03-06-2013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14CE-ADC2-4934-B8A5-7A06219601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009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4006-177E-492A-884D-46F9CD6E8D13}" type="datetimeFigureOut">
              <a:rPr lang="en-IN" smtClean="0"/>
              <a:t>03-06-2013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14CE-ADC2-4934-B8A5-7A06219601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3879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4006-177E-492A-884D-46F9CD6E8D13}" type="datetimeFigureOut">
              <a:rPr lang="en-IN" smtClean="0"/>
              <a:t>03-06-2013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14CE-ADC2-4934-B8A5-7A06219601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23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4006-177E-492A-884D-46F9CD6E8D13}" type="datetimeFigureOut">
              <a:rPr lang="en-IN" smtClean="0"/>
              <a:t>03-06-2013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14CE-ADC2-4934-B8A5-7A06219601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266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4006-177E-492A-884D-46F9CD6E8D13}" type="datetimeFigureOut">
              <a:rPr lang="en-IN" smtClean="0"/>
              <a:t>03-06-2013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14CE-ADC2-4934-B8A5-7A06219601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262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4006-177E-492A-884D-46F9CD6E8D13}" type="datetimeFigureOut">
              <a:rPr lang="en-IN" smtClean="0"/>
              <a:t>03-06-2013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14CE-ADC2-4934-B8A5-7A06219601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54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4006-177E-492A-884D-46F9CD6E8D13}" type="datetimeFigureOut">
              <a:rPr lang="en-IN" smtClean="0"/>
              <a:t>03-06-2013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314CE-ADC2-4934-B8A5-7A06219601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0186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D4006-177E-492A-884D-46F9CD6E8D13}" type="datetimeFigureOut">
              <a:rPr lang="en-IN" smtClean="0"/>
              <a:t>03-06-2013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314CE-ADC2-4934-B8A5-7A06219601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866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549275"/>
            <a:ext cx="8569325" cy="1470025"/>
          </a:xfrm>
        </p:spPr>
        <p:txBody>
          <a:bodyPr>
            <a:normAutofit fontScale="90000"/>
          </a:bodyPr>
          <a:lstStyle/>
          <a:p>
            <a:r>
              <a:rPr lang="en-GB" sz="5400"/>
              <a:t>How can we show that plants use carbon dioxide in photosynthesis?</a:t>
            </a:r>
          </a:p>
        </p:txBody>
      </p:sp>
      <p:pic>
        <p:nvPicPr>
          <p:cNvPr id="2053" name="Picture 5" descr="C_caroliniana_fish2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2636838"/>
            <a:ext cx="2678113" cy="381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07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/>
              <a:t>Hydrogencarbonate Indicator</a:t>
            </a:r>
          </a:p>
        </p:txBody>
      </p:sp>
      <p:pic>
        <p:nvPicPr>
          <p:cNvPr id="3076" name="Picture 4" descr="Cnv0072"/>
          <p:cNvPicPr>
            <a:picLocks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950" y="2924175"/>
            <a:ext cx="8820150" cy="19827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250825" y="1916113"/>
            <a:ext cx="208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/>
              <a:t>Increasing CO</a:t>
            </a:r>
            <a:r>
              <a:rPr lang="en-GB" sz="2000" b="1" baseline="-25000"/>
              <a:t>2</a:t>
            </a:r>
            <a:r>
              <a:rPr lang="en-GB" sz="1800" b="1"/>
              <a:t> in indicator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877050" y="1844675"/>
            <a:ext cx="1943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/>
              <a:t>Decreasing CO</a:t>
            </a:r>
            <a:r>
              <a:rPr lang="en-GB" sz="2000" b="1" baseline="-25000"/>
              <a:t>2</a:t>
            </a:r>
            <a:r>
              <a:rPr lang="en-GB" sz="1800" b="1" baseline="-25000"/>
              <a:t> </a:t>
            </a:r>
            <a:r>
              <a:rPr lang="en-GB" sz="1800" b="1"/>
              <a:t>in indicator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419475" y="1916113"/>
            <a:ext cx="165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/>
              <a:t>Atmospheric CO</a:t>
            </a:r>
            <a:r>
              <a:rPr lang="en-GB" sz="2000" b="1" baseline="-25000"/>
              <a:t>2</a:t>
            </a:r>
            <a:r>
              <a:rPr lang="en-GB" sz="1800" b="1"/>
              <a:t> level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7812088" y="2708275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rot="10800000">
            <a:off x="323850" y="2708275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N"/>
          </a:p>
        </p:txBody>
      </p:sp>
      <p:pic>
        <p:nvPicPr>
          <p:cNvPr id="3086" name="Picture 14" descr="C_caroliniana_fish2u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43888" y="260350"/>
            <a:ext cx="655637" cy="936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611188" y="5229225"/>
            <a:ext cx="82819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179388" y="4941888"/>
            <a:ext cx="878522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800"/>
              <a:t>Hydrogencarbonate indicator is used to measure carbon dioxide levels in aquatic systems.</a:t>
            </a:r>
          </a:p>
          <a:p>
            <a:r>
              <a:rPr lang="en-GB" sz="1800"/>
              <a:t>It is red in equilibrium with atmospheric air.</a:t>
            </a:r>
          </a:p>
          <a:p>
            <a:r>
              <a:rPr lang="en-GB" sz="1800"/>
              <a:t>It becomes more orange/yellow with increased carbon dioxide levels.</a:t>
            </a:r>
          </a:p>
          <a:p>
            <a:r>
              <a:rPr lang="en-GB" sz="1800"/>
              <a:t>It changes from red through magenta to deep purple as carbon dioxide is removed.</a:t>
            </a:r>
          </a:p>
        </p:txBody>
      </p:sp>
    </p:spTree>
    <p:extLst>
      <p:ext uri="{BB962C8B-B14F-4D97-AF65-F5344CB8AC3E}">
        <p14:creationId xmlns:p14="http://schemas.microsoft.com/office/powerpoint/2010/main" val="19854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95288" y="-4763"/>
            <a:ext cx="7993062" cy="6797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/>
            <a:r>
              <a:rPr lang="en-GB" sz="2000"/>
              <a:t>Method</a:t>
            </a:r>
          </a:p>
          <a:p>
            <a:pPr marL="342900" indent="-342900"/>
            <a:endParaRPr lang="en-US" sz="2000"/>
          </a:p>
          <a:p>
            <a:pPr marL="342900" indent="-342900">
              <a:buFontTx/>
              <a:buAutoNum type="arabicPeriod"/>
            </a:pPr>
            <a:r>
              <a:rPr lang="en-GB" sz="2000"/>
              <a:t>Take four transparent containers that can be easily sealed.</a:t>
            </a:r>
            <a:endParaRPr lang="en-US" sz="2000"/>
          </a:p>
          <a:p>
            <a:pPr marL="342900" indent="-342900">
              <a:buFontTx/>
              <a:buAutoNum type="arabicPeriod"/>
            </a:pPr>
            <a:r>
              <a:rPr lang="en-GB" sz="2000"/>
              <a:t>Rinse the containers with a small amount of indicator.</a:t>
            </a:r>
            <a:endParaRPr lang="en-US" sz="2000"/>
          </a:p>
          <a:p>
            <a:pPr marL="342900" indent="-342900">
              <a:buFontTx/>
              <a:buAutoNum type="arabicPeriod"/>
            </a:pPr>
            <a:r>
              <a:rPr lang="en-GB" sz="2000"/>
              <a:t>Add a standard volume of indicator to each container and in three of the containers, place equal length sprigs of pondweed e.g. </a:t>
            </a:r>
            <a:r>
              <a:rPr lang="en-GB" sz="2000" i="1"/>
              <a:t>Cabomba</a:t>
            </a:r>
            <a:endParaRPr lang="en-US" sz="2000" i="1"/>
          </a:p>
          <a:p>
            <a:pPr marL="342900" indent="-342900">
              <a:buFontTx/>
              <a:buAutoNum type="arabicPeriod"/>
            </a:pPr>
            <a:r>
              <a:rPr lang="en-GB" sz="2000"/>
              <a:t>Seal all the containers. </a:t>
            </a:r>
          </a:p>
          <a:p>
            <a:pPr marL="342900" indent="-342900">
              <a:buFontTx/>
              <a:buAutoNum type="arabicPeriod"/>
            </a:pPr>
            <a:r>
              <a:rPr lang="en-GB" sz="2000"/>
              <a:t>Place one with pondweed into a dark cupboard.</a:t>
            </a:r>
            <a:endParaRPr lang="en-US" sz="2000"/>
          </a:p>
          <a:p>
            <a:pPr marL="342900" indent="-342900">
              <a:buFontTx/>
              <a:buAutoNum type="arabicPeriod"/>
            </a:pPr>
            <a:r>
              <a:rPr lang="en-GB" sz="2000"/>
              <a:t>Take another containing pondweed and cover it with shading. </a:t>
            </a:r>
          </a:p>
          <a:p>
            <a:pPr marL="342900" indent="-342900">
              <a:buFontTx/>
              <a:buAutoNum type="arabicPeriod"/>
            </a:pPr>
            <a:r>
              <a:rPr lang="en-GB" sz="2000"/>
              <a:t>Place the three remaining containers (including the one with no plant in), the same distance from a bright white light source and leave until there is a noticeable change in colour</a:t>
            </a:r>
            <a:r>
              <a:rPr lang="en-US" sz="2000"/>
              <a:t>.</a:t>
            </a:r>
            <a:endParaRPr lang="en-GB" sz="2000"/>
          </a:p>
          <a:p>
            <a:pPr marL="342900" indent="-342900">
              <a:buFontTx/>
              <a:buAutoNum type="arabicPeriod"/>
            </a:pPr>
            <a:r>
              <a:rPr lang="en-GB" sz="2000"/>
              <a:t>Make sure the lamp will not cause your pond water to overheat. You might want to place a transparent screen between the light and the plant, or a flat sided container of cold water to absorb the heat but none of the light.</a:t>
            </a:r>
            <a:endParaRPr lang="en-US" sz="2000"/>
          </a:p>
          <a:p>
            <a:pPr marL="342900" indent="-342900">
              <a:buFontTx/>
              <a:buAutoNum type="arabicPeriod"/>
            </a:pPr>
            <a:r>
              <a:rPr lang="en-GB" sz="2000"/>
              <a:t>When there is a noticeable change in colour in the indicator, remove the shading and compare the colours in the four containers to those in the picture.</a:t>
            </a:r>
            <a:endParaRPr lang="en-US" sz="2000"/>
          </a:p>
          <a:p>
            <a:pPr marL="342900" indent="-342900"/>
            <a:endParaRPr lang="en-GB" sz="2000"/>
          </a:p>
          <a:p>
            <a:pPr marL="342900" indent="-342900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368396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Table of results</a:t>
            </a:r>
          </a:p>
        </p:txBody>
      </p:sp>
      <p:graphicFrame>
        <p:nvGraphicFramePr>
          <p:cNvPr id="15488" name="Group 128"/>
          <p:cNvGraphicFramePr>
            <a:graphicFrameLocks noGrp="1"/>
          </p:cNvGraphicFramePr>
          <p:nvPr>
            <p:ph idx="1"/>
          </p:nvPr>
        </p:nvGraphicFramePr>
        <p:xfrm>
          <a:off x="107950" y="1412875"/>
          <a:ext cx="8785225" cy="4381119"/>
        </p:xfrm>
        <a:graphic>
          <a:graphicData uri="http://schemas.openxmlformats.org/drawingml/2006/table">
            <a:tbl>
              <a:tblPr/>
              <a:tblGrid>
                <a:gridCol w="1295400"/>
                <a:gridCol w="1509713"/>
                <a:gridCol w="1479550"/>
                <a:gridCol w="1187450"/>
                <a:gridCol w="1800225"/>
                <a:gridCol w="1512887"/>
              </a:tblGrid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Container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Pondweed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 of full light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Colour of indicator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Has the carbon dioxide in the indicator increased or decreased?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What does this tell you 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4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20" name="Text Box 60"/>
          <p:cNvSpPr txBox="1">
            <a:spLocks noChangeArrowheads="1"/>
          </p:cNvSpPr>
          <p:nvPr/>
        </p:nvSpPr>
        <p:spPr bwMode="auto">
          <a:xfrm>
            <a:off x="1331913" y="620713"/>
            <a:ext cx="792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15424" name="Text Box 64"/>
          <p:cNvSpPr txBox="1">
            <a:spLocks noChangeArrowheads="1"/>
          </p:cNvSpPr>
          <p:nvPr/>
        </p:nvSpPr>
        <p:spPr bwMode="auto">
          <a:xfrm>
            <a:off x="1619250" y="5084763"/>
            <a:ext cx="10795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endParaRPr lang="en-US"/>
          </a:p>
        </p:txBody>
      </p:sp>
      <p:sp>
        <p:nvSpPr>
          <p:cNvPr id="15427" name="Text Box 67"/>
          <p:cNvSpPr txBox="1">
            <a:spLocks noChangeArrowheads="1"/>
          </p:cNvSpPr>
          <p:nvPr/>
        </p:nvSpPr>
        <p:spPr bwMode="auto">
          <a:xfrm>
            <a:off x="3203575" y="3644900"/>
            <a:ext cx="1152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How can we show that plants use carbon dioxide in photosynthesis?</vt:lpstr>
      <vt:lpstr>Hydrogencarbonate Indicator</vt:lpstr>
      <vt:lpstr>PowerPoint Presentation</vt:lpstr>
      <vt:lpstr>Table of 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we show that plants use carbon dioxide in photosynthesis?</dc:title>
  <dc:creator>vasha</dc:creator>
  <cp:lastModifiedBy>vasha</cp:lastModifiedBy>
  <cp:revision>1</cp:revision>
  <dcterms:created xsi:type="dcterms:W3CDTF">2013-06-03T15:39:37Z</dcterms:created>
  <dcterms:modified xsi:type="dcterms:W3CDTF">2013-06-03T15:40:23Z</dcterms:modified>
</cp:coreProperties>
</file>