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DE62C-372A-474D-89E7-70C51A3E09DA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B791-E745-499B-A31B-9CF6F35488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90388-3326-4375-BB5A-D9AEE261EA8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C1EEF-BD50-47D4-9BB2-50994341754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B5D70-54B8-4F02-904D-855B8CC6CCF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FBC5D-F950-4847-B94E-5BBBCF5F7FE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70245-C8F3-405C-A1E7-D97FB8882D00}" type="slidenum">
              <a:rPr lang="en-CA" smtClean="0"/>
              <a:pPr/>
              <a:t>15</a:t>
            </a:fld>
            <a:endParaRPr lang="en-CA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073E1-E501-4DFB-A049-3E8516BB9B4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073-F875-4218-90A6-324E4EC4613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039D7-59FB-4F40-B342-0571A7D4A29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87F79-2B97-49F2-946C-3EA404FFDF0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07C94-A9F9-4571-AA87-0B8DD130C8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FA3B7-6BBA-4250-8436-20FE6A3348D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E6F92-3C26-425E-A85D-610DD19C01B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711BC-2837-437D-B913-D69C140EBF0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42309-7BBA-40E1-A5C6-5DBF88AF8E6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5074E-0AC0-42AA-A309-98403361298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44266-8B51-4C97-B4FE-016DE0FAF072}" type="slidenum">
              <a:rPr lang="en-CA" smtClean="0"/>
              <a:pPr/>
              <a:t>25</a:t>
            </a:fld>
            <a:endParaRPr lang="en-CA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121B4-5767-46FC-A0AF-E0843C6291E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FE97C-592C-47D1-B013-DA1BDD26F3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68A1B-3D20-4486-9083-BC84DB0EB12A}" type="slidenum">
              <a:rPr lang="en-CA" smtClean="0"/>
              <a:pPr/>
              <a:t>28</a:t>
            </a:fld>
            <a:endParaRPr lang="en-CA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9E3FD-5EBC-4990-AC2E-ABE08D1DC7A7}" type="slidenum">
              <a:rPr lang="en-CA" smtClean="0"/>
              <a:pPr/>
              <a:t>29</a:t>
            </a:fld>
            <a:endParaRPr lang="en-CA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9EFDD-31BD-4BFC-8233-C3CA4E388D5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A2DB-C691-4D95-B93F-526DE6CD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EF16-01B2-4F72-A060-0A3F3B770592}" type="datetime1">
              <a:rPr lang="en-CA"/>
              <a:pPr>
                <a:defRPr/>
              </a:pPr>
              <a:t>24/01/2012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42F3-23B6-48EA-A7BC-5A1144D40C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art-screensavers.com/w-files/raindrops-7art-00003Inst.exe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images.google.com/imgres?imgurl=http://www.msu.edu/user/dru/Fieldnotes/2004/May27/Frogs/images/Poison%2520Dart%2520Frog%2520on%2520Banana%2520Leaf.jpg&amp;imgrefurl=http://www.msu.edu/user/dru/Fieldnotes/2004/May27/Frogs/pages/Poison%2520Dart%2520Frog%2520on%2520Banana%2520Leaf.htm&amp;h=450&amp;w=600&amp;sz=29&amp;tbnid=BNbRuUpCul4mcM:&amp;tbnh=99&amp;tbnw=133&amp;hl=en&amp;start=19&amp;prev=/images%3Fq%3Dleaf%26svnum%3D10%26hl%3Den%26lr%3D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Energy can be transformed from one form to another</a:t>
            </a:r>
          </a:p>
        </p:txBody>
      </p:sp>
      <p:pic>
        <p:nvPicPr>
          <p:cNvPr id="4099" name="Picture 13" descr="180px-Crookes_radiometer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00200"/>
            <a:ext cx="1722438" cy="2235200"/>
          </a:xfrm>
          <a:noFill/>
        </p:spPr>
      </p:pic>
      <p:pic>
        <p:nvPicPr>
          <p:cNvPr id="4100" name="Picture 14" descr="1lemon_meter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07000" y="1600200"/>
            <a:ext cx="2919413" cy="2185988"/>
          </a:xfrm>
          <a:noFill/>
        </p:spPr>
      </p:pic>
      <p:pic>
        <p:nvPicPr>
          <p:cNvPr id="4101" name="Picture 15" descr="hydro2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6250" y="3946525"/>
            <a:ext cx="4400550" cy="2389188"/>
          </a:xfrm>
          <a:noFill/>
        </p:spPr>
      </p:pic>
      <p:pic>
        <p:nvPicPr>
          <p:cNvPr id="4102" name="Picture 16" descr="im0249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676900" y="3938588"/>
            <a:ext cx="1701800" cy="2614612"/>
          </a:xfrm>
          <a:noFill/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2286000" y="1600200"/>
            <a:ext cx="27305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FREE ENERGY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         (available for work)</a:t>
            </a:r>
          </a:p>
          <a:p>
            <a:pPr algn="ctr"/>
            <a:r>
              <a:rPr lang="en-US" sz="2800"/>
              <a:t>vs.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HEAT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(not available for work)              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104" name="Picture 18" descr="MCj023227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1981200"/>
            <a:ext cx="534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1" descr="MCj013899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971800"/>
            <a:ext cx="5413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BBC5B0-9FE1-4DEC-9D93-A097D6CE6C92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524000" y="296863"/>
            <a:ext cx="5867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Light Energy Harvested by Plants &amp; Other Photosynthetic Autotrophs</a:t>
            </a:r>
          </a:p>
        </p:txBody>
      </p:sp>
      <p:pic>
        <p:nvPicPr>
          <p:cNvPr id="56326" name="Picture 6" descr="leafwithlabels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789738" cy="4525963"/>
          </a:xfr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52600" y="55626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6 CO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 + 6 H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O + light energy → C</a:t>
            </a:r>
            <a:r>
              <a:rPr lang="en-US" sz="2000" baseline="-25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H</a:t>
            </a:r>
            <a:r>
              <a:rPr lang="en-US" sz="2000" baseline="-25000">
                <a:solidFill>
                  <a:srgbClr val="FF0000"/>
                </a:solidFill>
              </a:rPr>
              <a:t>12</a:t>
            </a:r>
            <a:r>
              <a:rPr lang="en-US" sz="2000">
                <a:solidFill>
                  <a:srgbClr val="FF0000"/>
                </a:solidFill>
              </a:rPr>
              <a:t>O</a:t>
            </a:r>
            <a:r>
              <a:rPr lang="en-US" sz="2000" baseline="-25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 + 6 O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 baseline="-25000">
                <a:solidFill>
                  <a:srgbClr val="FFFF00"/>
                </a:solidFill>
              </a:rPr>
              <a:t> </a:t>
            </a:r>
          </a:p>
          <a:p>
            <a:pPr algn="ctr" eaLnBrk="0" hangingPunct="0"/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6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7" grpId="0"/>
      <p:bldP spid="563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200400" y="2667000"/>
            <a:ext cx="3074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CC0099"/>
                </a:solidFill>
              </a:rPr>
              <a:t>Food Chain</a:t>
            </a:r>
          </a:p>
        </p:txBody>
      </p:sp>
      <p:pic>
        <p:nvPicPr>
          <p:cNvPr id="30736" name="Picture 16" descr="birthday_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22336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two-striped%20grasshop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81000"/>
            <a:ext cx="1981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White-footed%20Mouse%20(Peromyscus%20leucopus)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81200"/>
            <a:ext cx="2200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blacksna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0957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114800"/>
            <a:ext cx="1984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24"/>
          <p:cNvSpPr>
            <a:spLocks noChangeShapeType="1"/>
          </p:cNvSpPr>
          <p:nvPr/>
        </p:nvSpPr>
        <p:spPr bwMode="auto">
          <a:xfrm>
            <a:off x="2895600" y="1447800"/>
            <a:ext cx="914400" cy="0"/>
          </a:xfrm>
          <a:prstGeom prst="line">
            <a:avLst/>
          </a:prstGeom>
          <a:noFill/>
          <a:ln w="177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5"/>
          <p:cNvSpPr>
            <a:spLocks noChangeShapeType="1"/>
          </p:cNvSpPr>
          <p:nvPr/>
        </p:nvSpPr>
        <p:spPr bwMode="auto">
          <a:xfrm>
            <a:off x="6019800" y="1828800"/>
            <a:ext cx="762000" cy="533400"/>
          </a:xfrm>
          <a:prstGeom prst="line">
            <a:avLst/>
          </a:prstGeom>
          <a:noFill/>
          <a:ln w="152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26"/>
          <p:cNvSpPr>
            <a:spLocks noChangeShapeType="1"/>
          </p:cNvSpPr>
          <p:nvPr/>
        </p:nvSpPr>
        <p:spPr bwMode="auto">
          <a:xfrm flipH="1">
            <a:off x="7010400" y="4191000"/>
            <a:ext cx="685800" cy="60960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7"/>
          <p:cNvSpPr>
            <a:spLocks noChangeShapeType="1"/>
          </p:cNvSpPr>
          <p:nvPr/>
        </p:nvSpPr>
        <p:spPr bwMode="auto">
          <a:xfrm flipH="1">
            <a:off x="2667000" y="5029200"/>
            <a:ext cx="11430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48" name="Picture 28" descr="photosynthes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625" y="152400"/>
            <a:ext cx="52705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133600" y="2362200"/>
            <a:ext cx="54864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Receptors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Pigments capture light energy</a:t>
            </a:r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6389" name="Picture 4" descr="070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44763"/>
            <a:ext cx="37687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746375" y="2438400"/>
            <a:ext cx="12160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6600FF"/>
                </a:solidFill>
              </a:rPr>
              <a:t>photon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200400" y="6019800"/>
            <a:ext cx="39782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Light-Harvesting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F4E32-54D0-4B7A-B472-9365236B7A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Photosynthesis</a:t>
            </a:r>
            <a:endParaRPr lang="en-US" sz="4800" b="1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81975" cy="4953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Anabolic</a:t>
            </a: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(small molecules combined)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Endergonic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(stores energy)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 dioxide (CO</a:t>
            </a:r>
            <a:r>
              <a:rPr lang="en-US" b="1" baseline="-250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requiring process that uses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light energy (photons)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water (H</a:t>
            </a:r>
            <a:r>
              <a:rPr lang="en-US" b="1" baseline="-250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produce 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 macromolecules (glucose).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6CO</a:t>
            </a:r>
            <a:r>
              <a:rPr lang="en-US" b="1" baseline="-25000" smtClean="0"/>
              <a:t>2</a:t>
            </a:r>
            <a:r>
              <a:rPr lang="en-US" b="1" smtClean="0"/>
              <a:t>  +  6H</a:t>
            </a:r>
            <a:r>
              <a:rPr lang="en-US" b="1" baseline="-25000" smtClean="0"/>
              <a:t>2</a:t>
            </a:r>
            <a:r>
              <a:rPr lang="en-US" b="1" smtClean="0"/>
              <a:t>O  </a:t>
            </a:r>
            <a:r>
              <a:rPr lang="en-US" b="1" smtClean="0">
                <a:sym typeface="Symbol" pitchFamily="18" charset="2"/>
              </a:rPr>
              <a:t></a:t>
            </a:r>
            <a:r>
              <a:rPr lang="en-US" b="1" smtClean="0"/>
              <a:t>  C</a:t>
            </a:r>
            <a:r>
              <a:rPr lang="en-US" b="1" baseline="-25000" smtClean="0"/>
              <a:t>6</a:t>
            </a:r>
            <a:r>
              <a:rPr lang="en-US" b="1" smtClean="0"/>
              <a:t>H</a:t>
            </a:r>
            <a:r>
              <a:rPr lang="en-US" b="1" baseline="-25000" smtClean="0"/>
              <a:t>12</a:t>
            </a:r>
            <a:r>
              <a:rPr lang="en-US" b="1" smtClean="0"/>
              <a:t>O</a:t>
            </a:r>
            <a:r>
              <a:rPr lang="en-US" b="1" baseline="-25000" smtClean="0"/>
              <a:t>6</a:t>
            </a:r>
            <a:r>
              <a:rPr lang="en-US" b="1" smtClean="0"/>
              <a:t>  +  6O</a:t>
            </a:r>
            <a:r>
              <a:rPr lang="en-US" b="1" baseline="-25000" smtClean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baseline="-250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1400" y="4495800"/>
            <a:ext cx="2509838" cy="2003425"/>
            <a:chOff x="2103" y="2164"/>
            <a:chExt cx="2247" cy="1907"/>
          </a:xfrm>
        </p:grpSpPr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3315" y="2164"/>
              <a:ext cx="905" cy="90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3158" y="3639"/>
              <a:ext cx="119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2400">
                <a:solidFill>
                  <a:srgbClr val="CC3300"/>
                </a:solidFill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96" y="2487"/>
              <a:ext cx="739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/>
                <a:t>SUN</a:t>
              </a:r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 flipH="1">
              <a:off x="2912" y="2849"/>
              <a:ext cx="368" cy="3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103" y="2776"/>
              <a:ext cx="123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photons</a:t>
              </a:r>
              <a:endParaRPr lang="en-US" sz="2400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Reaction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0" y="2209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the equation for photosynthesis?</a:t>
            </a:r>
            <a:endParaRPr lang="en-CA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4196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3657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carbon dioxide + water </a:t>
            </a:r>
            <a:r>
              <a:rPr lang="en-US">
                <a:sym typeface="Wingdings" pitchFamily="2" charset="2"/>
              </a:rPr>
              <a:t> glucose + oxygen + energy</a:t>
            </a:r>
            <a:endParaRPr lang="en-CA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371600" y="5029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447800" y="5105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6CO</a:t>
            </a:r>
            <a:r>
              <a:rPr lang="en-US" baseline="-25000"/>
              <a:t>2</a:t>
            </a:r>
            <a:r>
              <a:rPr lang="en-US"/>
              <a:t>  +  6H</a:t>
            </a:r>
            <a:r>
              <a:rPr lang="en-US" baseline="-25000"/>
              <a:t>2</a:t>
            </a:r>
            <a:r>
              <a:rPr lang="en-US"/>
              <a:t>O  </a:t>
            </a:r>
            <a:r>
              <a:rPr lang="en-US">
                <a:sym typeface="Wingdings" pitchFamily="2" charset="2"/>
              </a:rPr>
              <a:t>  C</a:t>
            </a:r>
            <a:r>
              <a:rPr lang="en-US" baseline="-25000">
                <a:sym typeface="Wingdings" pitchFamily="2" charset="2"/>
              </a:rPr>
              <a:t>6</a:t>
            </a:r>
            <a:r>
              <a:rPr lang="en-US">
                <a:sym typeface="Wingdings" pitchFamily="2" charset="2"/>
              </a:rPr>
              <a:t>H</a:t>
            </a:r>
            <a:r>
              <a:rPr lang="en-US" baseline="-25000">
                <a:sym typeface="Wingdings" pitchFamily="2" charset="2"/>
              </a:rPr>
              <a:t>12</a:t>
            </a:r>
            <a:r>
              <a:rPr lang="en-US">
                <a:sym typeface="Wingdings" pitchFamily="2" charset="2"/>
              </a:rPr>
              <a:t>O</a:t>
            </a:r>
            <a:r>
              <a:rPr lang="en-US" baseline="-25000">
                <a:sym typeface="Wingdings" pitchFamily="2" charset="2"/>
              </a:rPr>
              <a:t>6</a:t>
            </a:r>
            <a:r>
              <a:rPr lang="en-US">
                <a:sym typeface="Wingdings" pitchFamily="2" charset="2"/>
              </a:rPr>
              <a:t>  +  6O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 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nimBg="1"/>
      <p:bldP spid="31753" grpId="0" autoUpdateAnimBg="0"/>
      <p:bldP spid="31754" grpId="0" animBg="1"/>
      <p:bldP spid="31755" grpId="0" autoUpdateAnimBg="0"/>
      <p:bldP spid="3175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THE FOOD WEB</a:t>
            </a:r>
          </a:p>
        </p:txBody>
      </p:sp>
      <p:pic>
        <p:nvPicPr>
          <p:cNvPr id="58374" name="Picture 6" descr="40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533400"/>
            <a:ext cx="8245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</a:t>
            </a:r>
            <a:r>
              <a:rPr lang="en-US" alt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AR</a:t>
            </a:r>
            <a:r>
              <a:rPr lang="en-US" altLang="en-US" sz="4800">
                <a:solidFill>
                  <a:srgbClr val="66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P</a:t>
            </a:r>
            <a:r>
              <a:rPr lang="en-US" alt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</a:t>
            </a:r>
            <a:r>
              <a:rPr lang="en-US" alt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 G</a:t>
            </a:r>
            <a:r>
              <a:rPr lang="en-US" alt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</a:t>
            </a:r>
            <a:r>
              <a:rPr lang="en-US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</a:t>
            </a:r>
            <a:endParaRPr lang="en-US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6" descr="click to download free self-extracting archive with the high resolution big-rain-drops-on-green-leaves image!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Poison%2520Dart%2520Frog%2520on%2520Banana%2520Lea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447800"/>
            <a:ext cx="2514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9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486" name="AutoShape 11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487" name="AutoShape 13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0488" name="Picture 14" descr="kerm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600200"/>
            <a:ext cx="2395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1524000" y="4724400"/>
            <a:ext cx="6559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It's not that easy bein' green </a:t>
            </a:r>
            <a:br>
              <a:rPr lang="en-US" sz="2000"/>
            </a:br>
            <a:r>
              <a:rPr lang="en-US" sz="2000"/>
              <a:t>Having to spend each day the color of the leaves </a:t>
            </a:r>
            <a:br>
              <a:rPr lang="en-US" sz="2000"/>
            </a:br>
            <a:r>
              <a:rPr lang="en-US" sz="2000"/>
              <a:t>When I think it could be nicer being red or yellow or gold </a:t>
            </a:r>
            <a:br>
              <a:rPr lang="en-US" sz="2000"/>
            </a:br>
            <a:r>
              <a:rPr lang="en-US" sz="2000"/>
              <a:t>Or something much more colorful like that…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				Kermit the Frog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Electromagnetic Spectrum and Visible Light</a:t>
            </a:r>
          </a:p>
        </p:txBody>
      </p:sp>
      <p:pic>
        <p:nvPicPr>
          <p:cNvPr id="21507" name="Picture 5" descr="744px-Spec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44638"/>
            <a:ext cx="64008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906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Gamma</a:t>
            </a:r>
            <a:br>
              <a:rPr lang="en-US" altLang="en-US" sz="1200" b="1"/>
            </a:br>
            <a:r>
              <a:rPr lang="en-US" altLang="en-US" sz="1200" b="1"/>
              <a:t>rays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286000" y="1676400"/>
            <a:ext cx="72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X-rays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200400" y="1676400"/>
            <a:ext cx="72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UV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8768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Infrared &amp; Microwaves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6324600" y="1676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Radio waves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3200400" y="441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/>
              <a:t>Visible light</a:t>
            </a:r>
          </a:p>
        </p:txBody>
      </p:sp>
      <p:sp>
        <p:nvSpPr>
          <p:cNvPr id="21514" name="Rectangle 15"/>
          <p:cNvSpPr>
            <a:spLocks noChangeArrowheads="1"/>
          </p:cNvSpPr>
          <p:nvPr/>
        </p:nvSpPr>
        <p:spPr bwMode="auto">
          <a:xfrm>
            <a:off x="3429000" y="60960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/>
              <a:t>Wavelength (nm)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600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CC00"/>
                </a:solidFill>
              </a:rPr>
              <a:t>Different wavelengths of visible light are seen by the human eye as different colors.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533400"/>
            <a:ext cx="868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en-US" alt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</a:t>
            </a:r>
            <a:r>
              <a:rPr lang="en-US" alt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</a:t>
            </a:r>
            <a:r>
              <a:rPr lang="en-US" alt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NTS </a:t>
            </a:r>
            <a:r>
              <a:rPr lang="en-US" alt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</a:t>
            </a:r>
            <a:r>
              <a:rPr lang="en-US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 b="10199"/>
          <a:stretch>
            <a:fillRect/>
          </a:stretch>
        </p:blipFill>
        <p:spPr bwMode="auto">
          <a:xfrm>
            <a:off x="1447800" y="2874963"/>
            <a:ext cx="63246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7526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Gamma</a:t>
            </a:r>
            <a:br>
              <a:rPr lang="en-US" altLang="en-US" sz="1200" b="1"/>
            </a:br>
            <a:r>
              <a:rPr lang="en-US" altLang="en-US" sz="1200" b="1"/>
              <a:t>rays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5908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X-rays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4290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UV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4196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Infrared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Micro-</a:t>
            </a:r>
            <a:br>
              <a:rPr lang="en-US" altLang="en-US" sz="1200" b="1"/>
            </a:br>
            <a:r>
              <a:rPr lang="en-US" altLang="en-US" sz="1200" b="1"/>
              <a:t>waves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6629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Radio</a:t>
            </a:r>
          </a:p>
          <a:p>
            <a:pPr algn="ctr" eaLnBrk="0" hangingPunct="0"/>
            <a:r>
              <a:rPr lang="en-US" altLang="en-US" sz="1200" b="1"/>
              <a:t>waves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810000" y="4703763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Visible light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733800" y="5770563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Wavelength (nm)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bldLvl="2" autoUpdateAnimBg="0"/>
      <p:bldP spid="20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nlight shining through group of tre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holding%20the%20s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81200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Dsc009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00200"/>
            <a:ext cx="3124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sun_cra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191000"/>
            <a:ext cx="34290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Staring%20at%20the%20Su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810000"/>
            <a:ext cx="1944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THE SUN: MAIN SOURCE OF ENERGY FOR LIFE ON EARTH</a:t>
            </a:r>
          </a:p>
        </p:txBody>
      </p:sp>
      <p:pic>
        <p:nvPicPr>
          <p:cNvPr id="5128" name="Picture 18" descr="sun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11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emalecard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276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MCj023218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14176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ardina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57200"/>
            <a:ext cx="2479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48000" y="5334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6858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895600" y="8382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819400" y="9906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743200" y="11430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667000" y="12954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3352800" y="3352800"/>
            <a:ext cx="2971800" cy="914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114800" y="4572000"/>
            <a:ext cx="449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Sunlight minus absorbed wavelengths or colors equals the apparent color of an object.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8600" y="1828800"/>
            <a:ext cx="3581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feathers of male cardinals are loaded with carotenoid pigments.  These pigments absorb some wavelengths of light and reflect others.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 rot="-1002104">
            <a:off x="3733800" y="38862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ople loo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Lush%20Jungle%20Foliage%20-%201024x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733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5"/>
          <p:cNvSpPr>
            <a:spLocks noChangeShapeType="1"/>
          </p:cNvSpPr>
          <p:nvPr/>
        </p:nvSpPr>
        <p:spPr bwMode="auto">
          <a:xfrm rot="-574454">
            <a:off x="2209800" y="6096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rot="-574454">
            <a:off x="2133600" y="7620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rot="-574454">
            <a:off x="2057400" y="9144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rot="-574454">
            <a:off x="1981200" y="10668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rot="-574454">
            <a:off x="1905000" y="12192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rot="-574454">
            <a:off x="1828800" y="13716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2590800" y="2590800"/>
            <a:ext cx="2971800" cy="15240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381000" y="2590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Why are plants green?  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 rot="-1956144">
            <a:off x="3276600" y="3505200"/>
            <a:ext cx="201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6096000" y="35814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Transmitted light</a:t>
            </a:r>
          </a:p>
        </p:txBody>
      </p:sp>
      <p:pic>
        <p:nvPicPr>
          <p:cNvPr id="24590" name="Picture 15" descr="crowd-looking-up-2-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72000"/>
            <a:ext cx="3597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5867400" y="2895600"/>
            <a:ext cx="457200" cy="16764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592" name="Picture 18" descr="MCj023218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14176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 descr="cp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35337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en-US" altLang="en-US" sz="4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</a:t>
            </a:r>
            <a:r>
              <a:rPr lang="en-US" altLang="en-US" sz="4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</a:t>
            </a: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NTS </a:t>
            </a:r>
            <a:r>
              <a:rPr lang="en-US" altLang="en-US" sz="44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</a:t>
            </a: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 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560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43000"/>
            <a:ext cx="266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4" descr="image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28432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39"/>
          <p:cNvSpPr txBox="1">
            <a:spLocks noChangeArrowheads="1"/>
          </p:cNvSpPr>
          <p:nvPr/>
        </p:nvSpPr>
        <p:spPr bwMode="auto">
          <a:xfrm>
            <a:off x="6248400" y="1371600"/>
            <a:ext cx="2590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Plant Cells have Green Chloroplasts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7" name="Text Box 40"/>
          <p:cNvSpPr txBox="1">
            <a:spLocks noChangeArrowheads="1"/>
          </p:cNvSpPr>
          <p:nvPr/>
        </p:nvSpPr>
        <p:spPr bwMode="auto">
          <a:xfrm>
            <a:off x="3352800" y="3886200"/>
            <a:ext cx="2514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thylakoid membrane of the chloroplast is impregnated with photosynthetic pigments </a:t>
            </a:r>
            <a:r>
              <a:rPr lang="en-US"/>
              <a:t>(i.e., chlorophylls, carotenoids).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3527425" cy="2667000"/>
          </a:xfrm>
        </p:spPr>
        <p:txBody>
          <a:bodyPr/>
          <a:lstStyle/>
          <a:p>
            <a:pPr eaLnBrk="1" hangingPunct="1"/>
            <a:r>
              <a:rPr lang="en-US" smtClean="0"/>
              <a:t>Chloroplasts absorb light energy and convert it to chemical energy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1570" t="999" r="1570" b="3000"/>
          <a:stretch>
            <a:fillRect/>
          </a:stretch>
        </p:blipFill>
        <p:spPr bwMode="auto">
          <a:xfrm>
            <a:off x="4572000" y="12954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876925" y="2895600"/>
            <a:ext cx="615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800975" y="2724150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Reflected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049838" y="5510213"/>
            <a:ext cx="1011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Absorbed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848350" y="6288088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Transmitted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 baseline="3000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772400" y="63246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6019800" y="5181600"/>
            <a:ext cx="838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V="1">
            <a:off x="6019800" y="5410200"/>
            <a:ext cx="838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 flipV="1">
            <a:off x="8166100" y="6086475"/>
            <a:ext cx="106363" cy="211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THE COLOR OF LIGHT SEEN IS THE COLOR NOT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 advAuto="0"/>
      <p:bldP spid="99333" grpId="0" autoUpdateAnimBg="0"/>
      <p:bldP spid="99334" grpId="0" autoUpdateAnimBg="0"/>
      <p:bldP spid="99335" grpId="0" autoUpdateAnimBg="0"/>
      <p:bldP spid="99336" grpId="0" autoUpdateAnimBg="0"/>
      <p:bldP spid="99337" grpId="0" autoUpdateAnimBg="0"/>
      <p:bldP spid="99338" grpId="0" animBg="1"/>
      <p:bldP spid="99339" grpId="0" animBg="1"/>
      <p:bldP spid="993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2012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Photosynthesis is the process by which autotrophic organisms use light energy to make sugar and oxygen gas from carbon dioxide and water 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04800" y="5334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7388" indent="-687388" algn="ctr"/>
            <a:r>
              <a:rPr lang="en-US" sz="3600">
                <a:solidFill>
                  <a:schemeClr val="tx2"/>
                </a:solidFill>
              </a:rPr>
              <a:t>AN OVERVIEW OF PHOTOSYNTHESIS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/>
          <a:srcRect b="11325"/>
          <a:stretch>
            <a:fillRect/>
          </a:stretch>
        </p:blipFill>
        <p:spPr bwMode="auto">
          <a:xfrm>
            <a:off x="228600" y="41148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52600" y="5162550"/>
            <a:ext cx="804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Carbon</a:t>
            </a:r>
            <a:br>
              <a:rPr lang="en-US" sz="1400" b="1"/>
            </a:br>
            <a:r>
              <a:rPr lang="en-US" sz="1400" b="1"/>
              <a:t>dioxide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819400" y="5162550"/>
            <a:ext cx="6778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Water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5257800" y="5162550"/>
            <a:ext cx="882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Glucose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629400" y="5162550"/>
            <a:ext cx="833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Oxygen</a:t>
            </a:r>
            <a:br>
              <a:rPr lang="en-US" sz="1400" b="1"/>
            </a:br>
            <a:r>
              <a:rPr lang="en-US" sz="1400" b="1"/>
              <a:t>gas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505200" y="5486400"/>
            <a:ext cx="18256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bldLvl="2" autoUpdateAnimBg="0"/>
      <p:bldP spid="1833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CA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Carbon dioxide and water are taken in by plants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Plants absorb light energy and convert it to a usable form.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ATP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Energy is used to “fix” carbon dioxide into sugar molecules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Chemical energy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Sugar is converted to starch and stored for use by the plant, and by animals when they eat plants.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C5031A"/>
                </a:solidFill>
              </a:rPr>
              <a:t>Chloroplasts: Sites of Photosynthesis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66700" y="1295400"/>
            <a:ext cx="857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Photosynthesis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919288"/>
            <a:ext cx="85725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Occurs in chloroplasts, organelles in certain plants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All green plant parts have chloroplasts and carry out photosynthesis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leaves have the most chloroplasts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green color comes from chlorophyll in the chloroplasts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pigments absorb light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 autoUpdateAnimBg="0" advAuto="0"/>
      <p:bldP spid="50182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b="9863"/>
          <a:stretch>
            <a:fillRect/>
          </a:stretch>
        </p:blipFill>
        <p:spPr bwMode="auto">
          <a:xfrm>
            <a:off x="990600" y="1295400"/>
            <a:ext cx="7315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The location and structure of chloroplasts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316288" y="1392238"/>
            <a:ext cx="21701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LEAF CROSS SECTION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426200" y="1447800"/>
            <a:ext cx="1803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MESOPHYLL CELL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286000" y="1752600"/>
            <a:ext cx="6477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LEAF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5562600" y="2333625"/>
            <a:ext cx="930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Mesophyll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505200" y="3983038"/>
            <a:ext cx="15367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5334000" y="3962400"/>
            <a:ext cx="20177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Intermembrane space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7696200" y="441960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Outer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membrane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7696200" y="546735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Inner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7010400" y="6019800"/>
            <a:ext cx="1308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compartment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5867400" y="6172200"/>
            <a:ext cx="1009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Thylakoid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4724400" y="60960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3886200" y="5410200"/>
            <a:ext cx="8651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400" b="1"/>
              <a:t>Granum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2667000" y="59436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1524000" y="5943600"/>
            <a:ext cx="6969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Grana</a:t>
            </a:r>
          </a:p>
        </p:txBody>
      </p:sp>
      <p:sp>
        <p:nvSpPr>
          <p:cNvPr id="38931" name="AutoShape 20"/>
          <p:cNvSpPr>
            <a:spLocks/>
          </p:cNvSpPr>
          <p:nvPr/>
        </p:nvSpPr>
        <p:spPr bwMode="auto">
          <a:xfrm>
            <a:off x="5486400" y="2057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>
            <a:off x="6019800" y="1371600"/>
            <a:ext cx="9906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2"/>
          <p:cNvSpPr>
            <a:spLocks noChangeShapeType="1"/>
          </p:cNvSpPr>
          <p:nvPr/>
        </p:nvSpPr>
        <p:spPr bwMode="auto">
          <a:xfrm>
            <a:off x="6172200" y="4267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H="1">
            <a:off x="6781800" y="45720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 flipH="1" flipV="1">
            <a:off x="6553200" y="5257800"/>
            <a:ext cx="1143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 flipH="1" flipV="1">
            <a:off x="6172200" y="5334000"/>
            <a:ext cx="914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 flipH="1" flipV="1">
            <a:off x="5943600" y="5562600"/>
            <a:ext cx="228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27"/>
          <p:cNvSpPr>
            <a:spLocks/>
          </p:cNvSpPr>
          <p:nvPr/>
        </p:nvSpPr>
        <p:spPr bwMode="auto">
          <a:xfrm>
            <a:off x="5867400" y="5486400"/>
            <a:ext cx="76200" cy="76200"/>
          </a:xfrm>
          <a:prstGeom prst="rightBrace">
            <a:avLst>
              <a:gd name="adj1" fmla="val 0"/>
              <a:gd name="adj2" fmla="val 41667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 flipV="1">
            <a:off x="5334000" y="5562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 flipV="1">
            <a:off x="4724400" y="5410200"/>
            <a:ext cx="533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AutoShape 30"/>
          <p:cNvSpPr>
            <a:spLocks/>
          </p:cNvSpPr>
          <p:nvPr/>
        </p:nvSpPr>
        <p:spPr bwMode="auto">
          <a:xfrm rot="10800000">
            <a:off x="5257800" y="5257800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 flipH="1" flipV="1">
            <a:off x="2438400" y="54102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32"/>
          <p:cNvSpPr>
            <a:spLocks noChangeShapeType="1"/>
          </p:cNvSpPr>
          <p:nvPr/>
        </p:nvSpPr>
        <p:spPr bwMode="auto">
          <a:xfrm flipH="1" flipV="1">
            <a:off x="1524000" y="5410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33"/>
          <p:cNvSpPr>
            <a:spLocks noChangeShapeType="1"/>
          </p:cNvSpPr>
          <p:nvPr/>
        </p:nvSpPr>
        <p:spPr bwMode="auto">
          <a:xfrm flipV="1">
            <a:off x="1828800" y="54102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Chloroplasts</a:t>
            </a:r>
            <a:endParaRPr lang="en-CA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581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Have TWO membranes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 “bi-bilayer!”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inner membrane is called the </a:t>
            </a:r>
            <a:r>
              <a:rPr lang="en-US" sz="2400" i="1" smtClean="0"/>
              <a:t>thylakoid.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thylakoid is folded and looks like stacks of coins called </a:t>
            </a:r>
            <a:r>
              <a:rPr lang="en-US" sz="2400" i="1" smtClean="0"/>
              <a:t>granum (grana </a:t>
            </a:r>
            <a:r>
              <a:rPr lang="en-US" sz="2400" smtClean="0"/>
              <a:t>singular).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i="1" smtClean="0"/>
              <a:t>stroma</a:t>
            </a:r>
            <a:r>
              <a:rPr lang="en-US" sz="2400" smtClean="0"/>
              <a:t> is the space surrounding the granum</a:t>
            </a:r>
            <a:endParaRPr lang="en-CA" sz="2400" smtClean="0"/>
          </a:p>
        </p:txBody>
      </p:sp>
      <p:pic>
        <p:nvPicPr>
          <p:cNvPr id="39940" name="Picture 5" descr="chloroplas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051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762000" y="6324600"/>
            <a:ext cx="838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Image source:  </a:t>
            </a:r>
            <a:r>
              <a:rPr lang="en-CA" sz="1600"/>
              <a:t>http://www.daviddarling.info/encyclopedia/C/chloroplasts.html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Chloroplasts</a:t>
            </a:r>
            <a:endParaRPr lang="en-CA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Chlorophyll molecules are embedded in the thylakoid membrane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Act like a light “antenna”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These molecules can absorb sunlight energy.</a:t>
            </a:r>
          </a:p>
        </p:txBody>
      </p:sp>
      <p:pic>
        <p:nvPicPr>
          <p:cNvPr id="40964" name="Picture 5" descr="thylako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648200" y="5715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Image from </a:t>
            </a:r>
            <a:r>
              <a:rPr lang="en-US" sz="1000" u="sng"/>
              <a:t>Biology 11:  College Preparation</a:t>
            </a:r>
            <a:r>
              <a:rPr lang="en-US" sz="1000"/>
              <a:t>.  Pg 73.  Nelson, Toronto.  2003.</a:t>
            </a:r>
            <a:endParaRPr lang="en-CA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" y="758825"/>
            <a:ext cx="864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Almost all plants are photosynthetic autotrophs, as are some bacteria and protists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1676400"/>
            <a:ext cx="86487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Autotrophs generate their own organic matter through photosynthesis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Sunlight energy is transformed to energy stored in the form of chemical bonds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0" y="6172200"/>
            <a:ext cx="1784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(a) Mosses, ferns, and</a:t>
            </a:r>
          </a:p>
          <a:p>
            <a:pPr marL="231775" indent="-231775" eaLnBrk="0" hangingPunct="0">
              <a:lnSpc>
                <a:spcPct val="90000"/>
              </a:lnSpc>
              <a:buFont typeface="Times"/>
              <a:buNone/>
            </a:pPr>
            <a:r>
              <a:rPr lang="en-US" sz="1200" b="1" i="1"/>
              <a:t>flowering plants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098675" y="5975350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(b) Kelp</a:t>
            </a:r>
            <a:endParaRPr lang="en-US" sz="1200" b="1" i="1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733800" y="5486400"/>
            <a:ext cx="1006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(c) </a:t>
            </a:r>
            <a:r>
              <a:rPr lang="en-US" sz="1200" b="1" i="1"/>
              <a:t>Euglena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945188" y="5549900"/>
            <a:ext cx="1470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(d) Cyanobacteria</a:t>
            </a:r>
          </a:p>
        </p:txBody>
      </p:sp>
      <p:pic>
        <p:nvPicPr>
          <p:cNvPr id="6152" name="Picture 20"/>
          <p:cNvPicPr>
            <a:picLocks noChangeAspect="1" noChangeArrowheads="1"/>
          </p:cNvPicPr>
          <p:nvPr/>
        </p:nvPicPr>
        <p:blipFill>
          <a:blip r:embed="rId3"/>
          <a:srcRect b="12050"/>
          <a:stretch>
            <a:fillRect/>
          </a:stretch>
        </p:blipFill>
        <p:spPr bwMode="auto">
          <a:xfrm>
            <a:off x="242888" y="3354388"/>
            <a:ext cx="177323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4"/>
          <a:srcRect b="7295"/>
          <a:stretch>
            <a:fillRect/>
          </a:stretch>
        </p:blipFill>
        <p:spPr bwMode="auto">
          <a:xfrm>
            <a:off x="1752600" y="3352800"/>
            <a:ext cx="17843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2"/>
          <p:cNvPicPr>
            <a:picLocks noChangeAspect="1" noChangeArrowheads="1"/>
          </p:cNvPicPr>
          <p:nvPr/>
        </p:nvPicPr>
        <p:blipFill>
          <a:blip r:embed="rId5"/>
          <a:srcRect b="9180"/>
          <a:stretch>
            <a:fillRect/>
          </a:stretch>
        </p:blipFill>
        <p:spPr bwMode="auto">
          <a:xfrm>
            <a:off x="3200400" y="3276600"/>
            <a:ext cx="313848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3"/>
          <p:cNvPicPr>
            <a:picLocks noChangeAspect="1" noChangeArrowheads="1"/>
          </p:cNvPicPr>
          <p:nvPr/>
        </p:nvPicPr>
        <p:blipFill>
          <a:blip r:embed="rId6"/>
          <a:srcRect b="8730"/>
          <a:stretch>
            <a:fillRect/>
          </a:stretch>
        </p:blipFill>
        <p:spPr bwMode="auto">
          <a:xfrm>
            <a:off x="5943600" y="3429000"/>
            <a:ext cx="30210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24"/>
          <p:cNvSpPr>
            <a:spLocks noChangeArrowheads="1"/>
          </p:cNvSpPr>
          <p:nvPr/>
        </p:nvSpPr>
        <p:spPr bwMode="auto">
          <a:xfrm>
            <a:off x="228600" y="762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THE BASICS OF 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uild="p" autoUpdateAnimBg="0" advAuto="0"/>
      <p:bldP spid="5134" grpId="0" build="p" bldLvl="2" autoUpdateAnimBg="0"/>
      <p:bldP spid="5136" grpId="0" autoUpdateAnimBg="0"/>
      <p:bldP spid="5137" grpId="0" autoUpdateAnimBg="0"/>
      <p:bldP spid="5138" grpId="0" autoUpdateAnimBg="0"/>
      <p:bldP spid="51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Environmental Impact of Photosynthesis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91600" cy="4038600"/>
          </a:xfrm>
        </p:spPr>
        <p:txBody>
          <a:bodyPr/>
          <a:lstStyle/>
          <a:p>
            <a:r>
              <a:rPr lang="en-US"/>
              <a:t>Greenhouse effect</a:t>
            </a:r>
          </a:p>
          <a:p>
            <a:pPr lvl="1"/>
            <a:r>
              <a:rPr lang="en-US"/>
              <a:t>Natural effect</a:t>
            </a:r>
          </a:p>
          <a:p>
            <a:pPr lvl="1"/>
            <a:r>
              <a:rPr lang="en-US"/>
              <a:t>Occurs when greenhouse gases trap heat in the </a:t>
            </a:r>
            <a:r>
              <a:rPr lang="en-US">
                <a:hlinkClick r:id="rId2" action="ppaction://hlinksldjump"/>
              </a:rPr>
              <a:t>atmosphere</a:t>
            </a:r>
            <a:endParaRPr lang="en-US"/>
          </a:p>
          <a:p>
            <a:pPr lvl="1"/>
            <a:r>
              <a:rPr lang="en-US"/>
              <a:t>Without the greenhouse effect,        earth would be much colder</a:t>
            </a:r>
          </a:p>
          <a:p>
            <a:pPr lvl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is a major greenhouse gas</a:t>
            </a:r>
          </a:p>
          <a:p>
            <a:pPr lvl="2"/>
            <a:r>
              <a:rPr lang="en-US"/>
              <a:t>Where is it coming from???</a:t>
            </a:r>
          </a:p>
        </p:txBody>
      </p:sp>
      <p:pic>
        <p:nvPicPr>
          <p:cNvPr id="46085" name="Picture 5" descr="traffic_j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3657600"/>
            <a:ext cx="20193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Environmental Impact of Photosynthesis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r>
              <a:rPr lang="en-US"/>
              <a:t>Too much CO</a:t>
            </a:r>
            <a:r>
              <a:rPr lang="en-US" baseline="-25000"/>
              <a:t>2</a:t>
            </a:r>
            <a:r>
              <a:rPr lang="en-US"/>
              <a:t> may cause an enhanced greenhouse effect (global climate change)</a:t>
            </a:r>
          </a:p>
          <a:p>
            <a:r>
              <a:rPr lang="en-US"/>
              <a:t>Plants take in large quantities of CO</a:t>
            </a:r>
            <a:r>
              <a:rPr lang="en-US" baseline="-25000"/>
              <a:t>2</a:t>
            </a:r>
            <a:endParaRPr lang="en-US"/>
          </a:p>
          <a:p>
            <a:pPr lvl="1"/>
            <a:r>
              <a:rPr lang="en-US"/>
              <a:t>Protect large tracts                                 of forests?</a:t>
            </a:r>
          </a:p>
          <a:p>
            <a:pPr lvl="1"/>
            <a:r>
              <a:rPr lang="en-US"/>
              <a:t>Cut them down, as                                   young trees take in                              more CO</a:t>
            </a:r>
            <a:r>
              <a:rPr lang="en-US" baseline="-25000"/>
              <a:t>2</a:t>
            </a:r>
            <a:r>
              <a:rPr lang="en-US"/>
              <a:t> than older                          trees?</a:t>
            </a:r>
            <a:endParaRPr lang="en-US" baseline="-25000"/>
          </a:p>
        </p:txBody>
      </p:sp>
      <p:pic>
        <p:nvPicPr>
          <p:cNvPr id="50180" name="Picture 4" descr="07-16-OldGrowth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429000"/>
            <a:ext cx="36671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9F7ED-CB42-4816-B880-8E83D92A847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Question: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467600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6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During the fall, what causes the leaves to change colors?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9633B-BA0F-498D-A3DA-538F1019C80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Question: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5105400" cy="4267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do cells use for energy?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56827-D8B1-4E70-AC3A-D1BC0FA533F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Energy for Life on Earth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467600" cy="5334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3300"/>
                </a:solidFill>
                <a:latin typeface="Comic Sans MS" pitchFamily="66" charset="0"/>
              </a:rPr>
              <a:t>Sunlight </a:t>
            </a:r>
            <a:r>
              <a:rPr lang="en-US" sz="3600" b="1" smtClean="0">
                <a:latin typeface="Comic Sans MS" pitchFamily="66" charset="0"/>
              </a:rPr>
              <a:t>is the ULTIMATE energy for all life on Earth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Plants store energy in the </a:t>
            </a:r>
            <a:r>
              <a:rPr lang="en-US" sz="3600" b="1" smtClean="0">
                <a:solidFill>
                  <a:srgbClr val="CC3300"/>
                </a:solidFill>
                <a:latin typeface="Comic Sans MS" pitchFamily="66" charset="0"/>
              </a:rPr>
              <a:t>chemical bonds of sugars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Chemical energy is released as </a:t>
            </a:r>
            <a:r>
              <a:rPr lang="en-US" sz="3600" b="1" smtClean="0">
                <a:solidFill>
                  <a:srgbClr val="CC3300"/>
                </a:solidFill>
                <a:latin typeface="Comic Sans MS" pitchFamily="66" charset="0"/>
              </a:rPr>
              <a:t>ATP</a:t>
            </a:r>
            <a:r>
              <a:rPr lang="en-US" sz="3600" b="1" smtClean="0">
                <a:latin typeface="Comic Sans MS" pitchFamily="66" charset="0"/>
              </a:rPr>
              <a:t> during </a:t>
            </a:r>
            <a:r>
              <a:rPr lang="en-US" sz="3600" b="1" smtClean="0">
                <a:solidFill>
                  <a:srgbClr val="CC3300"/>
                </a:solidFill>
                <a:latin typeface="Comic Sans MS" pitchFamily="66" charset="0"/>
              </a:rPr>
              <a:t>cellular respiration</a:t>
            </a:r>
          </a:p>
        </p:txBody>
      </p:sp>
      <p:pic>
        <p:nvPicPr>
          <p:cNvPr id="8197" name="Picture 4" descr="sun_glasses_md_clr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625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FA210-A186-4988-92B5-B4BD0DD58C7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 of ATP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556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ATP</a:t>
            </a:r>
            <a:r>
              <a:rPr lang="en-US" b="1" smtClean="0">
                <a:latin typeface="Comic Sans MS" pitchFamily="66" charset="0"/>
              </a:rPr>
              <a:t> stands for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adenosine triphosphate</a:t>
            </a: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It is composed of the nitrogen base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ADENINE</a:t>
            </a:r>
            <a:r>
              <a:rPr lang="en-US" b="1" smtClean="0">
                <a:latin typeface="Comic Sans MS" pitchFamily="66" charset="0"/>
              </a:rPr>
              <a:t>, the pentose (5C) sugar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RIBOSE</a:t>
            </a:r>
            <a:r>
              <a:rPr lang="en-US" b="1" smtClean="0">
                <a:latin typeface="Comic Sans MS" pitchFamily="66" charset="0"/>
              </a:rPr>
              <a:t>, and three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PHOSPHATE</a:t>
            </a:r>
            <a:r>
              <a:rPr lang="en-US" b="1" smtClean="0">
                <a:latin typeface="Comic Sans MS" pitchFamily="66" charset="0"/>
              </a:rPr>
              <a:t> groups</a:t>
            </a: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The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LAST phosphate group</a:t>
            </a:r>
            <a:r>
              <a:rPr lang="en-US" b="1" smtClean="0">
                <a:latin typeface="Comic Sans MS" pitchFamily="66" charset="0"/>
              </a:rPr>
              <a:t> is bonded with a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HIGH ENERGY</a:t>
            </a:r>
            <a:r>
              <a:rPr lang="en-US" b="1" smtClean="0">
                <a:latin typeface="Comic Sans MS" pitchFamily="66" charset="0"/>
              </a:rPr>
              <a:t> chemical bond</a:t>
            </a:r>
          </a:p>
          <a:p>
            <a:pPr eaLnBrk="1" hangingPunct="1"/>
            <a:r>
              <a:rPr lang="en-US" b="1" smtClean="0">
                <a:latin typeface="Comic Sans MS" pitchFamily="66" charset="0"/>
              </a:rPr>
              <a:t>This bond can be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BROKEN</a:t>
            </a:r>
            <a:r>
              <a:rPr lang="en-US" b="1" smtClean="0">
                <a:latin typeface="Comic Sans MS" pitchFamily="66" charset="0"/>
              </a:rPr>
              <a:t> to release ENERGY for CELLS to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9C59B0-D8C5-474F-8B29-015FFFA525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Removing a Phosphate from ATP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omic Sans MS" pitchFamily="66" charset="0"/>
              </a:rPr>
              <a:t>Breaking the LAST PHOSPHATE bond from ATP, will ---</a:t>
            </a:r>
          </a:p>
          <a:p>
            <a:pPr lvl="1" eaLnBrk="1" hangingPunct="1"/>
            <a:r>
              <a:rPr lang="en-US" b="1" smtClean="0">
                <a:latin typeface="Comic Sans MS" pitchFamily="66" charset="0"/>
              </a:rPr>
              <a:t>Release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ENERGY</a:t>
            </a:r>
            <a:r>
              <a:rPr lang="en-US" b="1" smtClean="0">
                <a:latin typeface="Comic Sans MS" pitchFamily="66" charset="0"/>
              </a:rPr>
              <a:t> for cells to use</a:t>
            </a:r>
          </a:p>
          <a:p>
            <a:pPr lvl="1" eaLnBrk="1" hangingPunct="1"/>
            <a:r>
              <a:rPr lang="en-US" b="1" smtClean="0">
                <a:latin typeface="Comic Sans MS" pitchFamily="66" charset="0"/>
              </a:rPr>
              <a:t>Form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ADP</a:t>
            </a:r>
          </a:p>
          <a:p>
            <a:pPr lvl="1" eaLnBrk="1" hangingPunct="1"/>
            <a:r>
              <a:rPr lang="en-US" b="1" smtClean="0">
                <a:latin typeface="Comic Sans MS" pitchFamily="66" charset="0"/>
              </a:rPr>
              <a:t>Produce a </a:t>
            </a:r>
            <a:r>
              <a:rPr lang="en-US" b="1" smtClean="0">
                <a:solidFill>
                  <a:srgbClr val="990000"/>
                </a:solidFill>
                <a:latin typeface="Comic Sans MS" pitchFamily="66" charset="0"/>
              </a:rPr>
              <a:t>FREE PHOSPHATE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48ECA-BD8F-4189-BC05-E5D57D4A194B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76413"/>
            <a:ext cx="83820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93725" y="254000"/>
            <a:ext cx="32162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81000" y="457200"/>
            <a:ext cx="6629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High Energy Phosphate Bond</a:t>
            </a: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 flipH="1">
            <a:off x="1905000" y="1066800"/>
            <a:ext cx="4572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EFA47B-3566-4240-8062-F563F8BA6167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86800" cy="179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FREE PHOSPHATE can be re-attached to ADP reforming ATP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883</Words>
  <Application>Microsoft Office PowerPoint</Application>
  <PresentationFormat>On-screen Show (4:3)</PresentationFormat>
  <Paragraphs>196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Energy can be transformed from one form to another</vt:lpstr>
      <vt:lpstr>THE SUN: MAIN SOURCE OF ENERGY FOR LIFE ON EARTH</vt:lpstr>
      <vt:lpstr>Slide 3</vt:lpstr>
      <vt:lpstr>Question:</vt:lpstr>
      <vt:lpstr>Energy for Life on Earth</vt:lpstr>
      <vt:lpstr>Structure of ATP</vt:lpstr>
      <vt:lpstr>Removing a Phosphate from ATP</vt:lpstr>
      <vt:lpstr>Slide 8</vt:lpstr>
      <vt:lpstr>Slide 9</vt:lpstr>
      <vt:lpstr>Slide 10</vt:lpstr>
      <vt:lpstr>Light Energy Harvested by Plants &amp; Other Photosynthetic Autotrophs</vt:lpstr>
      <vt:lpstr>Slide 12</vt:lpstr>
      <vt:lpstr>Light Receptors</vt:lpstr>
      <vt:lpstr>Photosynthesis</vt:lpstr>
      <vt:lpstr>Overall Reaction</vt:lpstr>
      <vt:lpstr>THE FOOD WEB</vt:lpstr>
      <vt:lpstr>Slide 17</vt:lpstr>
      <vt:lpstr>Electromagnetic Spectrum and Visible Light</vt:lpstr>
      <vt:lpstr>Slide 19</vt:lpstr>
      <vt:lpstr>Slide 20</vt:lpstr>
      <vt:lpstr>Slide 21</vt:lpstr>
      <vt:lpstr>Slide 22</vt:lpstr>
      <vt:lpstr>Slide 23</vt:lpstr>
      <vt:lpstr>Slide 24</vt:lpstr>
      <vt:lpstr>Overview</vt:lpstr>
      <vt:lpstr>Slide 26</vt:lpstr>
      <vt:lpstr>Slide 27</vt:lpstr>
      <vt:lpstr>Chloroplasts</vt:lpstr>
      <vt:lpstr>Chloroplasts</vt:lpstr>
      <vt:lpstr>The Environmental Impact of Photosynthesis</vt:lpstr>
      <vt:lpstr>The Environmental Impact of Photosynthesis</vt:lpstr>
      <vt:lpstr>Question: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can be transformed from one form to another</dc:title>
  <dc:creator>appukuttan</dc:creator>
  <cp:lastModifiedBy>appukuttan</cp:lastModifiedBy>
  <cp:revision>3</cp:revision>
  <dcterms:created xsi:type="dcterms:W3CDTF">2006-08-16T00:00:00Z</dcterms:created>
  <dcterms:modified xsi:type="dcterms:W3CDTF">2012-01-24T05:33:41Z</dcterms:modified>
</cp:coreProperties>
</file>