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8" r:id="rId5"/>
    <p:sldId id="259" r:id="rId6"/>
    <p:sldId id="269" r:id="rId7"/>
    <p:sldId id="260" r:id="rId8"/>
    <p:sldId id="272" r:id="rId9"/>
    <p:sldId id="270" r:id="rId10"/>
    <p:sldId id="271" r:id="rId11"/>
    <p:sldId id="261" r:id="rId12"/>
    <p:sldId id="262" r:id="rId13"/>
    <p:sldId id="265" r:id="rId14"/>
    <p:sldId id="266" r:id="rId15"/>
    <p:sldId id="267" r:id="rId16"/>
    <p:sldId id="280" r:id="rId17"/>
    <p:sldId id="281" r:id="rId18"/>
    <p:sldId id="282" r:id="rId19"/>
    <p:sldId id="283" r:id="rId20"/>
    <p:sldId id="296" r:id="rId21"/>
    <p:sldId id="297" r:id="rId22"/>
    <p:sldId id="307" r:id="rId23"/>
    <p:sldId id="308" r:id="rId24"/>
    <p:sldId id="316" r:id="rId25"/>
    <p:sldId id="287" r:id="rId26"/>
    <p:sldId id="288" r:id="rId27"/>
    <p:sldId id="309" r:id="rId28"/>
    <p:sldId id="290" r:id="rId29"/>
    <p:sldId id="314" r:id="rId30"/>
    <p:sldId id="315" r:id="rId31"/>
    <p:sldId id="317" r:id="rId32"/>
    <p:sldId id="326" r:id="rId33"/>
    <p:sldId id="321" r:id="rId34"/>
    <p:sldId id="327" r:id="rId35"/>
    <p:sldId id="328" r:id="rId36"/>
    <p:sldId id="329" r:id="rId37"/>
    <p:sldId id="335" r:id="rId38"/>
    <p:sldId id="336" r:id="rId39"/>
    <p:sldId id="331" r:id="rId40"/>
    <p:sldId id="320" r:id="rId41"/>
    <p:sldId id="332" r:id="rId42"/>
    <p:sldId id="337" r:id="rId4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71"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fld id="{F6E4DAD5-CC4A-4BE6-9822-55F6E3F74800}" type="datetimeFigureOut">
              <a:rPr lang="en-US"/>
              <a:pPr/>
              <a:t>10/2/2012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F49AB1EB-27F3-4514-A311-B00EE731C1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798B462-9A77-428C-B98C-DD8E3ED9F971}" type="datetimeFigureOut">
              <a:rPr lang="en-US"/>
              <a:pPr/>
              <a:t>10/2/2012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8A260A55-13AD-4BCD-A558-030ECE25624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72728CDE-8C62-4130-B7A7-95905A70ADEA}" type="datetimeFigureOut">
              <a:rPr lang="en-US"/>
              <a:pPr/>
              <a:t>10/2/2012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CC0DFBEE-0AFC-492A-91B5-64F443344FD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13"/>
          <p:cNvSpPr>
            <a:spLocks noGrp="1"/>
          </p:cNvSpPr>
          <p:nvPr>
            <p:ph type="dt" sz="half" idx="10"/>
          </p:nvPr>
        </p:nvSpPr>
        <p:spPr/>
        <p:txBody>
          <a:bodyPr/>
          <a:lstStyle>
            <a:lvl1pPr>
              <a:defRPr/>
            </a:lvl1pPr>
          </a:lstStyle>
          <a:p>
            <a:fld id="{83401251-4842-4DCC-ACDD-35BD56018504}" type="datetimeFigureOut">
              <a:rPr lang="en-US"/>
              <a:pPr/>
              <a:t>10/2/2012</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42326D10-A923-4911-8BC9-74C8E7F41E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fld id="{8F643F20-33BD-4A83-8CD4-EF871BA57C40}" type="datetimeFigureOut">
              <a:rPr lang="en-US"/>
              <a:pPr/>
              <a:t>10/2/2012</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393CA351-3AD8-4523-8929-9C92B8C6E1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2510102-9E2D-48BA-AC2A-708B2AD68DBF}" type="datetimeFigureOut">
              <a:rPr lang="en-US"/>
              <a:pPr/>
              <a:t>10/2/2012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647F1B-26E2-4D5E-8217-6BE41C56DF1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0E3E912B-E03D-494A-B36B-D6585B9F4780}" type="datetimeFigureOut">
              <a:rPr lang="en-US"/>
              <a:pPr/>
              <a:t>10/2/2012</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8DE4A553-E161-4B5A-B995-E11F5A0A8F6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884713DC-8853-44ED-9E1B-29A17AA1618B}" type="datetimeFigureOut">
              <a:rPr lang="en-US"/>
              <a:pPr/>
              <a:t>10/2/2012</a:t>
            </a:fld>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fld id="{7B7C0202-0DFB-4ED8-B1E5-6A72F4F6121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62D18BBC-30A4-49B6-A6E9-3B101429E846}" type="datetimeFigureOut">
              <a:rPr lang="en-US"/>
              <a:pPr/>
              <a:t>10/2/2012</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6535E7F2-450A-446A-B965-10D34739DB4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B11EE470-84AF-40B1-B0C2-5529E708636B}" type="datetimeFigureOut">
              <a:rPr lang="en-US"/>
              <a:pPr/>
              <a:t>10/2/2012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41AA106A-303B-4E59-AECB-D5368E2944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11841ED7-D36D-4944-ABBC-0DAFC81B1EA8}" type="datetimeFigureOut">
              <a:rPr lang="en-US"/>
              <a:pPr/>
              <a:t>10/2/2012</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E66A38C4-4DED-4069-A235-E943CB3CBA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fld id="{32E95D4C-AFE3-4134-A328-150271F407F5}" type="datetimeFigureOut">
              <a:rPr lang="en-US"/>
              <a:pPr/>
              <a:t>10/2/2012</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AB1E9B79-7A37-47E5-A728-9B398519F0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Book Antiqua" pitchFamily="18" charset="0"/>
              </a:defRPr>
            </a:lvl1pPr>
          </a:lstStyle>
          <a:p>
            <a:fld id="{562315C1-AE94-4F39-A673-A10AF00AD63F}" type="datetimeFigureOut">
              <a:rPr lang="en-US"/>
              <a:pPr/>
              <a:t>10/2/2012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BCBC"/>
                </a:solidFill>
                <a:latin typeface="Book Antiqua" pitchFamily="18" charset="0"/>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itchFamily="18" charset="0"/>
              </a:defRPr>
            </a:lvl1pPr>
          </a:lstStyle>
          <a:p>
            <a:fld id="{B1CD0443-D81C-4965-80EB-1A598DD36727}"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831" r:id="rId1"/>
    <p:sldLayoutId id="2147483830" r:id="rId2"/>
    <p:sldLayoutId id="2147483832" r:id="rId3"/>
    <p:sldLayoutId id="2147483829" r:id="rId4"/>
    <p:sldLayoutId id="2147483828" r:id="rId5"/>
    <p:sldLayoutId id="2147483827" r:id="rId6"/>
    <p:sldLayoutId id="2147483826" r:id="rId7"/>
    <p:sldLayoutId id="2147483825" r:id="rId8"/>
    <p:sldLayoutId id="2147483824" r:id="rId9"/>
    <p:sldLayoutId id="2147483823" r:id="rId10"/>
    <p:sldLayoutId id="2147483822" r:id="rId11"/>
    <p:sldLayoutId id="2147483821"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Fetus" TargetMode="External"/><Relationship Id="rId2" Type="http://schemas.openxmlformats.org/officeDocument/2006/relationships/hyperlink" Target="http://en.wikipedia.org/wiki/Organ_(anatom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Ovary" TargetMode="External"/><Relationship Id="rId3" Type="http://schemas.openxmlformats.org/officeDocument/2006/relationships/hyperlink" Target="http://en.wikipedia.org/wiki/Fertilisation" TargetMode="External"/><Relationship Id="rId7" Type="http://schemas.openxmlformats.org/officeDocument/2006/relationships/hyperlink" Target="http://en.wikipedia.org/wiki/Assisted_reproductive_technology" TargetMode="External"/><Relationship Id="rId2" Type="http://schemas.openxmlformats.org/officeDocument/2006/relationships/hyperlink" Target="http://en.wikipedia.org/wiki/Ovum" TargetMode="External"/><Relationship Id="rId1" Type="http://schemas.openxmlformats.org/officeDocument/2006/relationships/slideLayout" Target="../slideLayouts/slideLayout2.xml"/><Relationship Id="rId6" Type="http://schemas.openxmlformats.org/officeDocument/2006/relationships/hyperlink" Target="http://en.wikipedia.org/wiki/Infertility" TargetMode="External"/><Relationship Id="rId5" Type="http://schemas.openxmlformats.org/officeDocument/2006/relationships/hyperlink" Target="http://en.wikipedia.org/wiki/In_vitro" TargetMode="External"/><Relationship Id="rId4" Type="http://schemas.openxmlformats.org/officeDocument/2006/relationships/hyperlink" Target="http://en.wikipedia.org/wiki/Spermatocyte" TargetMode="External"/><Relationship Id="rId9" Type="http://schemas.openxmlformats.org/officeDocument/2006/relationships/hyperlink" Target="http://en.wikipedia.org/wiki/Spermatozo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Sexual_intercourse" TargetMode="External"/><Relationship Id="rId2" Type="http://schemas.openxmlformats.org/officeDocument/2006/relationships/hyperlink" Target="http://en.wikipedia.org/wiki/Spermatozoon" TargetMode="External"/><Relationship Id="rId1" Type="http://schemas.openxmlformats.org/officeDocument/2006/relationships/slideLayout" Target="../slideLayouts/slideLayout2.xml"/><Relationship Id="rId5" Type="http://schemas.openxmlformats.org/officeDocument/2006/relationships/hyperlink" Target="http://en.wikipedia.org/wiki/Sperm_donor" TargetMode="External"/><Relationship Id="rId4" Type="http://schemas.openxmlformats.org/officeDocument/2006/relationships/hyperlink" Target="http://en.wikipedia.org/wiki/Assisted_reproductive_technolog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z="5400" dirty="0" smtClean="0">
                <a:ln>
                  <a:noFill/>
                </a:ln>
                <a:solidFill>
                  <a:schemeClr val="bg1"/>
                </a:solidFill>
                <a:effectLst/>
                <a:latin typeface="Monotype Corsiva" pitchFamily="66" charset="0"/>
              </a:rPr>
              <a:t>Reproduction</a:t>
            </a:r>
          </a:p>
        </p:txBody>
      </p:sp>
      <p:pic>
        <p:nvPicPr>
          <p:cNvPr id="3075" name="Picture 6" descr="reproduction"/>
          <p:cNvPicPr>
            <a:picLocks noGrp="1" noChangeAspect="1" noChangeArrowheads="1"/>
          </p:cNvPicPr>
          <p:nvPr>
            <p:ph sz="half" idx="4294967295"/>
          </p:nvPr>
        </p:nvPicPr>
        <p:blipFill>
          <a:blip r:embed="rId2"/>
          <a:srcRect/>
          <a:stretch>
            <a:fillRect/>
          </a:stretch>
        </p:blipFill>
        <p:spPr>
          <a:xfrm>
            <a:off x="228600" y="1500187"/>
            <a:ext cx="4038600" cy="3605213"/>
          </a:xfrm>
        </p:spPr>
      </p:pic>
      <p:pic>
        <p:nvPicPr>
          <p:cNvPr id="2" name="Picture 17" descr="Bethans%20litter%20of%20puppies"/>
          <p:cNvPicPr>
            <a:picLocks noChangeAspect="1" noChangeArrowheads="1"/>
          </p:cNvPicPr>
          <p:nvPr/>
        </p:nvPicPr>
        <p:blipFill>
          <a:blip r:embed="rId3"/>
          <a:srcRect/>
          <a:stretch>
            <a:fillRect/>
          </a:stretch>
        </p:blipFill>
        <p:spPr bwMode="auto">
          <a:xfrm>
            <a:off x="4498975" y="2819400"/>
            <a:ext cx="464502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xfrm>
            <a:off x="457200" y="274638"/>
            <a:ext cx="8229600" cy="411162"/>
          </a:xfrm>
        </p:spPr>
        <p:txBody>
          <a:bodyPr wrap="square" lIns="91440" tIns="45720" rIns="91440" bIns="45720" numCol="1" anchorCtr="0" compatLnSpc="1">
            <a:prstTxWarp prst="textNoShape">
              <a:avLst/>
            </a:prstTxWarp>
            <a:normAutofit fontScale="90000"/>
          </a:bodyPr>
          <a:lstStyle/>
          <a:p>
            <a:r>
              <a:rPr lang="en-US" sz="3300" dirty="0" smtClean="0">
                <a:ln>
                  <a:noFill/>
                </a:ln>
                <a:solidFill>
                  <a:schemeClr val="bg1"/>
                </a:solidFill>
                <a:effectLst/>
              </a:rPr>
              <a:t>Male reproductive parts</a:t>
            </a:r>
          </a:p>
        </p:txBody>
      </p:sp>
      <p:sp>
        <p:nvSpPr>
          <p:cNvPr id="14339" name="Rectangle 3"/>
          <p:cNvSpPr>
            <a:spLocks noGrp="1"/>
          </p:cNvSpPr>
          <p:nvPr>
            <p:ph type="body" idx="1"/>
          </p:nvPr>
        </p:nvSpPr>
        <p:spPr>
          <a:xfrm>
            <a:off x="457200" y="914400"/>
            <a:ext cx="8229600" cy="5943600"/>
          </a:xfrm>
        </p:spPr>
        <p:txBody>
          <a:bodyPr/>
          <a:lstStyle/>
          <a:p>
            <a:r>
              <a:rPr lang="en-US" sz="2400" b="1" u="sng" dirty="0" smtClean="0">
                <a:solidFill>
                  <a:schemeClr val="bg1"/>
                </a:solidFill>
              </a:rPr>
              <a:t>Seminal vesicles</a:t>
            </a:r>
            <a:r>
              <a:rPr lang="en-US" sz="2400" dirty="0" smtClean="0">
                <a:solidFill>
                  <a:schemeClr val="bg1"/>
                </a:solidFill>
              </a:rPr>
              <a:t> — The seminal vesicles are sac-like pouches that attach to the vas deferens near the base of the bladder. The seminal vesicles produce a sugar-rich fluid (fructose) that provides sperm with a source of energy and helps with the sperms’ motility (ability to move). The fluid of the seminal vesicles makes up most of the volume of a man’s ejaculatory fluid, or ejaculate.</a:t>
            </a:r>
          </a:p>
          <a:p>
            <a:pPr>
              <a:buFont typeface="Wingdings 2" pitchFamily="18" charset="2"/>
              <a:buNone/>
            </a:pPr>
            <a:r>
              <a:rPr lang="en-US" sz="2400" dirty="0" smtClean="0">
                <a:solidFill>
                  <a:schemeClr val="bg1"/>
                </a:solidFill>
              </a:rPr>
              <a:t> </a:t>
            </a:r>
          </a:p>
          <a:p>
            <a:r>
              <a:rPr lang="en-US" sz="2400" b="1" u="sng" dirty="0" smtClean="0">
                <a:solidFill>
                  <a:schemeClr val="bg1"/>
                </a:solidFill>
              </a:rPr>
              <a:t>Prostate gland</a:t>
            </a:r>
            <a:r>
              <a:rPr lang="en-US" sz="2400" dirty="0" smtClean="0">
                <a:solidFill>
                  <a:schemeClr val="bg1"/>
                </a:solidFill>
              </a:rPr>
              <a:t> — The prostate gland is a walnut-sized structure that is located below the urinary bladder in front of the rectum. The prostate gland contributes additional fluid to the ejaculate. Prostate fluids also help to nourish the sperm..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p:cNvSpPr>
          <p:nvPr>
            <p:ph type="body" idx="4294967295"/>
          </p:nvPr>
        </p:nvSpPr>
        <p:spPr>
          <a:xfrm>
            <a:off x="304800" y="304800"/>
            <a:ext cx="8382000" cy="6003925"/>
          </a:xfrm>
        </p:spPr>
        <p:txBody>
          <a:bodyPr/>
          <a:lstStyle/>
          <a:p>
            <a:pPr>
              <a:buFont typeface="Wingdings 2" pitchFamily="18" charset="2"/>
              <a:buNone/>
            </a:pPr>
            <a:r>
              <a:rPr lang="en-US" b="1" dirty="0" smtClean="0"/>
              <a:t>       </a:t>
            </a:r>
            <a:r>
              <a:rPr lang="en-US" b="1" dirty="0" smtClean="0">
                <a:solidFill>
                  <a:schemeClr val="bg1"/>
                </a:solidFill>
              </a:rPr>
              <a:t>How does the male reproductive function</a:t>
            </a:r>
          </a:p>
          <a:p>
            <a:r>
              <a:rPr lang="en-US" b="1" dirty="0" smtClean="0">
                <a:solidFill>
                  <a:schemeClr val="bg1"/>
                </a:solidFill>
              </a:rPr>
              <a:t>the entire male reproductive system is dependent on hormones, which are chemicals that stimulate or regulate the activity of cells or organs. </a:t>
            </a:r>
          </a:p>
          <a:p>
            <a:r>
              <a:rPr lang="en-US" b="1" dirty="0" smtClean="0">
                <a:solidFill>
                  <a:schemeClr val="bg1"/>
                </a:solidFill>
              </a:rPr>
              <a:t>The primary hormone involved in the functioning of the male reproductive system is the main hormone </a:t>
            </a:r>
            <a:r>
              <a:rPr lang="en-US" b="1" u="sng" dirty="0" smtClean="0">
                <a:solidFill>
                  <a:schemeClr val="bg1"/>
                </a:solidFill>
              </a:rPr>
              <a:t>testosterone.</a:t>
            </a:r>
          </a:p>
          <a:p>
            <a:r>
              <a:rPr lang="en-US" b="1" dirty="0" smtClean="0">
                <a:solidFill>
                  <a:schemeClr val="bg1"/>
                </a:solidFill>
              </a:rPr>
              <a:t> Testosterone also is important in the development of male characteristics, including muscle mass and strength, fat distribution, bone mass and sex drive.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z="3700" smtClean="0">
                <a:ln>
                  <a:noFill/>
                </a:ln>
                <a:solidFill>
                  <a:schemeClr val="tx1"/>
                </a:solidFill>
                <a:effectLst>
                  <a:outerShdw blurRad="38100" dist="38100" dir="2700000" algn="tl">
                    <a:srgbClr val="69676D"/>
                  </a:outerShdw>
                </a:effectLst>
              </a:rPr>
              <a:t>The Female Reproductive System</a:t>
            </a:r>
          </a:p>
        </p:txBody>
      </p:sp>
      <p:pic>
        <p:nvPicPr>
          <p:cNvPr id="20483" name="Picture 6" descr="femrep01"/>
          <p:cNvPicPr>
            <a:picLocks noChangeAspect="1" noChangeArrowheads="1"/>
          </p:cNvPicPr>
          <p:nvPr/>
        </p:nvPicPr>
        <p:blipFill>
          <a:blip r:embed="rId2"/>
          <a:srcRect/>
          <a:stretch>
            <a:fillRect/>
          </a:stretch>
        </p:blipFill>
        <p:spPr bwMode="auto">
          <a:xfrm>
            <a:off x="457200" y="1524000"/>
            <a:ext cx="3333750" cy="2333625"/>
          </a:xfrm>
          <a:prstGeom prst="rect">
            <a:avLst/>
          </a:prstGeom>
          <a:noFill/>
          <a:ln w="9525">
            <a:noFill/>
            <a:miter lim="800000"/>
            <a:headEnd/>
            <a:tailEnd/>
          </a:ln>
        </p:spPr>
      </p:pic>
      <p:pic>
        <p:nvPicPr>
          <p:cNvPr id="20484" name="Picture 10" descr="internalfemale"/>
          <p:cNvPicPr>
            <a:picLocks noChangeAspect="1" noChangeArrowheads="1"/>
          </p:cNvPicPr>
          <p:nvPr/>
        </p:nvPicPr>
        <p:blipFill>
          <a:blip r:embed="rId3"/>
          <a:srcRect/>
          <a:stretch>
            <a:fillRect/>
          </a:stretch>
        </p:blipFill>
        <p:spPr bwMode="auto">
          <a:xfrm>
            <a:off x="4114800" y="30480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sz="half" idx="1"/>
          </p:nvPr>
        </p:nvSpPr>
        <p:spPr>
          <a:xfrm>
            <a:off x="381000" y="304800"/>
            <a:ext cx="8763000" cy="3810000"/>
          </a:xfrm>
        </p:spPr>
        <p:txBody>
          <a:bodyPr/>
          <a:lstStyle/>
          <a:p>
            <a:pPr>
              <a:lnSpc>
                <a:spcPct val="80000"/>
              </a:lnSpc>
            </a:pPr>
            <a:r>
              <a:rPr lang="en-US" b="1" dirty="0" smtClean="0">
                <a:solidFill>
                  <a:schemeClr val="bg1"/>
                </a:solidFill>
              </a:rPr>
              <a:t>Ovaries-homologous with the testes in the male </a:t>
            </a:r>
          </a:p>
          <a:p>
            <a:pPr>
              <a:lnSpc>
                <a:spcPct val="80000"/>
              </a:lnSpc>
              <a:buFont typeface="Wingdings" pitchFamily="2" charset="2"/>
              <a:buChar char="Ø"/>
            </a:pPr>
            <a:r>
              <a:rPr lang="en-US" b="1" dirty="0" smtClean="0">
                <a:solidFill>
                  <a:schemeClr val="bg1"/>
                </a:solidFill>
              </a:rPr>
              <a:t>organ inside the female body where ova or eggs are produced </a:t>
            </a:r>
          </a:p>
          <a:p>
            <a:pPr>
              <a:lnSpc>
                <a:spcPct val="80000"/>
              </a:lnSpc>
              <a:buFont typeface="Wingdings" pitchFamily="2" charset="2"/>
              <a:buChar char="Ø"/>
            </a:pPr>
            <a:r>
              <a:rPr lang="en-US" b="1" dirty="0" smtClean="0">
                <a:solidFill>
                  <a:schemeClr val="bg1"/>
                </a:solidFill>
              </a:rPr>
              <a:t>main source of female hormones (estrogen and progesterone). These hormones control the development of female body characteristics </a:t>
            </a:r>
          </a:p>
          <a:p>
            <a:pPr>
              <a:lnSpc>
                <a:spcPct val="80000"/>
              </a:lnSpc>
            </a:pPr>
            <a:r>
              <a:rPr lang="en-US" b="1" dirty="0" smtClean="0">
                <a:solidFill>
                  <a:schemeClr val="bg1"/>
                </a:solidFill>
              </a:rPr>
              <a:t>Egg cell /ovum-  haploid female reproductive cell or gamete </a:t>
            </a:r>
          </a:p>
          <a:p>
            <a:pPr>
              <a:lnSpc>
                <a:spcPct val="80000"/>
              </a:lnSpc>
            </a:pPr>
            <a:r>
              <a:rPr lang="en-US" b="1" dirty="0" smtClean="0">
                <a:solidFill>
                  <a:schemeClr val="bg1"/>
                </a:solidFill>
              </a:rPr>
              <a:t>Fallopian tubes- two very fine tubes leading from the ovaries into the uterus. </a:t>
            </a:r>
          </a:p>
        </p:txBody>
      </p:sp>
      <p:pic>
        <p:nvPicPr>
          <p:cNvPr id="21507" name="Picture 5" descr="starfish%20ovum%20high"/>
          <p:cNvPicPr>
            <a:picLocks noGrp="1" noChangeAspect="1" noChangeArrowheads="1"/>
          </p:cNvPicPr>
          <p:nvPr>
            <p:ph sz="half" idx="2"/>
          </p:nvPr>
        </p:nvPicPr>
        <p:blipFill>
          <a:blip r:embed="rId2"/>
          <a:srcRect/>
          <a:stretch>
            <a:fillRect/>
          </a:stretch>
        </p:blipFill>
        <p:spPr>
          <a:xfrm>
            <a:off x="5638800" y="4191000"/>
            <a:ext cx="3276600" cy="24574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1"/>
          </p:nvPr>
        </p:nvSpPr>
        <p:spPr>
          <a:xfrm>
            <a:off x="381000" y="685800"/>
            <a:ext cx="8382000" cy="4937125"/>
          </a:xfrm>
        </p:spPr>
        <p:txBody>
          <a:bodyPr/>
          <a:lstStyle/>
          <a:p>
            <a:r>
              <a:rPr lang="en-US" b="1" dirty="0" smtClean="0">
                <a:solidFill>
                  <a:schemeClr val="bg1"/>
                </a:solidFill>
              </a:rPr>
              <a:t>Uterus- hollow, pear-shaped organ located in a woman's lower abdomen</a:t>
            </a:r>
            <a:r>
              <a:rPr lang="en-US" dirty="0" smtClean="0">
                <a:solidFill>
                  <a:schemeClr val="bg1"/>
                </a:solidFill>
              </a:rPr>
              <a:t> </a:t>
            </a:r>
          </a:p>
          <a:p>
            <a:pPr>
              <a:buFont typeface="Wingdings 2" pitchFamily="18" charset="2"/>
              <a:buNone/>
            </a:pPr>
            <a:endParaRPr lang="en-US" dirty="0" smtClean="0">
              <a:solidFill>
                <a:schemeClr val="bg1"/>
              </a:solidFill>
            </a:endParaRPr>
          </a:p>
          <a:p>
            <a:pPr>
              <a:buFont typeface="Wingdings" pitchFamily="2" charset="2"/>
              <a:buChar char="Ø"/>
            </a:pPr>
            <a:r>
              <a:rPr lang="en-US" b="1" dirty="0" smtClean="0">
                <a:solidFill>
                  <a:schemeClr val="bg1"/>
                </a:solidFill>
              </a:rPr>
              <a:t>expands during pregnancy to hold the growing fetus and contracts during </a:t>
            </a:r>
            <a:r>
              <a:rPr lang="en-US" b="1" dirty="0" err="1" smtClean="0">
                <a:solidFill>
                  <a:schemeClr val="bg1"/>
                </a:solidFill>
              </a:rPr>
              <a:t>labour</a:t>
            </a:r>
            <a:r>
              <a:rPr lang="en-US" b="1" dirty="0" smtClean="0">
                <a:solidFill>
                  <a:schemeClr val="bg1"/>
                </a:solidFill>
              </a:rPr>
              <a:t> to deliver the child</a:t>
            </a:r>
            <a:r>
              <a:rPr lang="en-US" dirty="0" smtClean="0">
                <a:solidFill>
                  <a:schemeClr val="bg1"/>
                </a:solidFill>
              </a:rPr>
              <a:t> .</a:t>
            </a:r>
          </a:p>
          <a:p>
            <a:pPr>
              <a:buFont typeface="Wingdings" pitchFamily="2" charset="2"/>
              <a:buChar char="Ø"/>
            </a:pPr>
            <a:endParaRPr lang="en-US" b="1" dirty="0" smtClean="0">
              <a:solidFill>
                <a:schemeClr val="bg1"/>
              </a:solidFill>
            </a:endParaRPr>
          </a:p>
          <a:p>
            <a:r>
              <a:rPr lang="en-US" b="1" dirty="0" smtClean="0">
                <a:solidFill>
                  <a:schemeClr val="bg1"/>
                </a:solidFill>
              </a:rPr>
              <a:t>Cervix- the lower, narrow part of the uterus</a:t>
            </a:r>
          </a:p>
          <a:p>
            <a:pPr>
              <a:buFont typeface="Wingdings" pitchFamily="2" charset="2"/>
              <a:buChar char="Ø"/>
            </a:pPr>
            <a:r>
              <a:rPr lang="en-US" dirty="0" smtClean="0">
                <a:solidFill>
                  <a:schemeClr val="bg1"/>
                </a:solidFill>
              </a:rPr>
              <a:t> </a:t>
            </a:r>
            <a:r>
              <a:rPr lang="en-US" b="1" dirty="0" smtClean="0">
                <a:solidFill>
                  <a:schemeClr val="bg1"/>
                </a:solidFill>
              </a:rPr>
              <a:t>forms a canal that opens into the vagina, which leads to the outside of the body</a:t>
            </a:r>
          </a:p>
          <a:p>
            <a:endParaRPr lang="en-US" b="1" dirty="0" smtClean="0"/>
          </a:p>
          <a:p>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idx="1"/>
          </p:nvPr>
        </p:nvSpPr>
        <p:spPr/>
        <p:txBody>
          <a:bodyPr/>
          <a:lstStyle/>
          <a:p>
            <a:r>
              <a:rPr lang="en-US" b="1" dirty="0" smtClean="0">
                <a:solidFill>
                  <a:schemeClr val="bg1"/>
                </a:solidFill>
              </a:rPr>
              <a:t>Vagina- muscular tubular tract leading from the uterus to the exterior of the body</a:t>
            </a:r>
            <a:r>
              <a:rPr lang="en-US" dirty="0" smtClean="0">
                <a:solidFill>
                  <a:schemeClr val="bg1"/>
                </a:solidFill>
              </a:rPr>
              <a:t> </a:t>
            </a:r>
            <a:endParaRPr lang="en-US" b="1" dirty="0" smtClean="0">
              <a:solidFill>
                <a:schemeClr val="bg1"/>
              </a:solidFill>
            </a:endParaRPr>
          </a:p>
          <a:p>
            <a:pPr>
              <a:buFont typeface="Wingdings 2" pitchFamily="18" charset="2"/>
              <a:buNone/>
            </a:pPr>
            <a:endParaRPr lang="en-US" dirty="0" smtClean="0">
              <a:solidFill>
                <a:schemeClr val="bg1"/>
              </a:solidFill>
            </a:endParaRPr>
          </a:p>
          <a:p>
            <a:pPr>
              <a:buFont typeface="Wingdings" pitchFamily="2" charset="2"/>
              <a:buChar char="Ø"/>
            </a:pPr>
            <a:r>
              <a:rPr lang="en-US" b="1" dirty="0" smtClean="0">
                <a:solidFill>
                  <a:schemeClr val="bg1"/>
                </a:solidFill>
              </a:rPr>
              <a:t>It receives the male penis during sexual intercourse. </a:t>
            </a:r>
          </a:p>
          <a:p>
            <a:pPr>
              <a:buFont typeface="Wingdings" pitchFamily="2" charset="2"/>
              <a:buChar char="Ø"/>
            </a:pPr>
            <a:r>
              <a:rPr lang="en-US" b="1" dirty="0" smtClean="0">
                <a:solidFill>
                  <a:schemeClr val="bg1"/>
                </a:solidFill>
              </a:rPr>
              <a:t>provides the passageway for menstrual blood during menstruation </a:t>
            </a:r>
          </a:p>
          <a:p>
            <a:pPr>
              <a:buFont typeface="Wingdings" pitchFamily="2" charset="2"/>
              <a:buChar char="Ø"/>
            </a:pPr>
            <a:r>
              <a:rPr lang="en-US" b="1" dirty="0" smtClean="0">
                <a:solidFill>
                  <a:schemeClr val="bg1"/>
                </a:solidFill>
              </a:rPr>
              <a:t> the birth canal through which the baby is delivered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Menstruation</a:t>
            </a:r>
          </a:p>
        </p:txBody>
      </p:sp>
      <p:pic>
        <p:nvPicPr>
          <p:cNvPr id="25603" name="Picture 3"/>
          <p:cNvPicPr>
            <a:picLocks noGrp="1" noChangeAspect="1" noChangeArrowheads="1"/>
          </p:cNvPicPr>
          <p:nvPr>
            <p:ph type="body" idx="1"/>
          </p:nvPr>
        </p:nvPicPr>
        <p:blipFill>
          <a:blip r:embed="rId2"/>
          <a:srcRect/>
          <a:stretch>
            <a:fillRect/>
          </a:stretch>
        </p:blipFill>
        <p:spPr>
          <a:xfrm>
            <a:off x="152400" y="1066800"/>
            <a:ext cx="8991600" cy="6248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dirty="0" smtClean="0">
                <a:ln>
                  <a:noFill/>
                </a:ln>
                <a:solidFill>
                  <a:schemeClr val="bg1"/>
                </a:solidFill>
                <a:effectLst/>
              </a:rPr>
              <a:t>Menstruation</a:t>
            </a:r>
          </a:p>
        </p:txBody>
      </p:sp>
      <p:sp>
        <p:nvSpPr>
          <p:cNvPr id="26627" name="Rectangle 3"/>
          <p:cNvSpPr>
            <a:spLocks noGrp="1"/>
          </p:cNvSpPr>
          <p:nvPr>
            <p:ph type="body" idx="1"/>
          </p:nvPr>
        </p:nvSpPr>
        <p:spPr/>
        <p:txBody>
          <a:bodyPr/>
          <a:lstStyle/>
          <a:p>
            <a:r>
              <a:rPr lang="en-US" sz="2400" b="1" dirty="0" smtClean="0">
                <a:solidFill>
                  <a:schemeClr val="bg1"/>
                </a:solidFill>
              </a:rPr>
              <a:t>What is menstruation?</a:t>
            </a:r>
            <a:endParaRPr lang="en-US" sz="2400" dirty="0" smtClean="0">
              <a:solidFill>
                <a:schemeClr val="bg1"/>
              </a:solidFill>
            </a:endParaRPr>
          </a:p>
          <a:p>
            <a:r>
              <a:rPr lang="en-US" sz="2400" dirty="0" smtClean="0">
                <a:solidFill>
                  <a:schemeClr val="bg1"/>
                </a:solidFill>
              </a:rPr>
              <a:t>Menstruation is a normal body function that happens about once a month. It is the shedding of blood and tissue from your uterus. This menstrual fluid comes out of your body through the vagina</a:t>
            </a:r>
          </a:p>
          <a:p>
            <a:r>
              <a:rPr lang="en-US" sz="2400" b="1" dirty="0" smtClean="0">
                <a:solidFill>
                  <a:schemeClr val="bg1"/>
                </a:solidFill>
              </a:rPr>
              <a:t>What is the menstrual cycle?</a:t>
            </a:r>
            <a:endParaRPr lang="en-US" sz="2400" dirty="0" smtClean="0">
              <a:solidFill>
                <a:schemeClr val="bg1"/>
              </a:solidFill>
            </a:endParaRPr>
          </a:p>
          <a:p>
            <a:r>
              <a:rPr lang="en-US" sz="2400" dirty="0" smtClean="0">
                <a:solidFill>
                  <a:schemeClr val="bg1"/>
                </a:solidFill>
              </a:rPr>
              <a:t>It is a series of changes taking place in the female reproductive organs leading up to the menstrual flow. An organ called the uterus or womb prepares a lining where a tiny female egg cell is not fertilized, pregnancy does not take place and the lining of the uterus is shed.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dirty="0" smtClean="0">
                <a:ln>
                  <a:noFill/>
                </a:ln>
                <a:solidFill>
                  <a:schemeClr val="bg1"/>
                </a:solidFill>
                <a:effectLst/>
              </a:rPr>
              <a:t>Menstruation</a:t>
            </a:r>
            <a:endParaRPr lang="en-US" dirty="0" smtClean="0">
              <a:ln>
                <a:noFill/>
              </a:ln>
              <a:solidFill>
                <a:schemeClr val="tx1"/>
              </a:solidFill>
              <a:effectLst/>
            </a:endParaRPr>
          </a:p>
        </p:txBody>
      </p:sp>
      <p:sp>
        <p:nvSpPr>
          <p:cNvPr id="27651" name="Rectangle 3"/>
          <p:cNvSpPr>
            <a:spLocks noGrp="1"/>
          </p:cNvSpPr>
          <p:nvPr>
            <p:ph type="body" idx="1"/>
          </p:nvPr>
        </p:nvSpPr>
        <p:spPr/>
        <p:txBody>
          <a:bodyPr/>
          <a:lstStyle/>
          <a:p>
            <a:pPr>
              <a:lnSpc>
                <a:spcPct val="90000"/>
              </a:lnSpc>
            </a:pPr>
            <a:r>
              <a:rPr lang="en-US" sz="2400" b="1" dirty="0" smtClean="0">
                <a:solidFill>
                  <a:schemeClr val="bg1"/>
                </a:solidFill>
              </a:rPr>
              <a:t>How does it all happen?</a:t>
            </a:r>
            <a:endParaRPr lang="en-US" sz="2400" dirty="0" smtClean="0">
              <a:solidFill>
                <a:schemeClr val="bg1"/>
              </a:solidFill>
            </a:endParaRPr>
          </a:p>
          <a:p>
            <a:pPr>
              <a:lnSpc>
                <a:spcPct val="90000"/>
              </a:lnSpc>
            </a:pPr>
            <a:r>
              <a:rPr lang="en-US" sz="2400" dirty="0" smtClean="0">
                <a:solidFill>
                  <a:schemeClr val="bg1"/>
                </a:solidFill>
              </a:rPr>
              <a:t>The average menstrual cycle is about 28 days. Your cycle length is the number of days from the first day of one period (counting that day as one) to the day before your next period starts</a:t>
            </a:r>
          </a:p>
          <a:p>
            <a:pPr>
              <a:lnSpc>
                <a:spcPct val="90000"/>
              </a:lnSpc>
            </a:pPr>
            <a:r>
              <a:rPr lang="en-US" sz="2400" b="1" dirty="0" smtClean="0">
                <a:solidFill>
                  <a:schemeClr val="bg1"/>
                </a:solidFill>
              </a:rPr>
              <a:t>Why does your period sometimes come late or skip a month?</a:t>
            </a:r>
            <a:endParaRPr lang="en-US" sz="2400" dirty="0" smtClean="0">
              <a:solidFill>
                <a:schemeClr val="bg1"/>
              </a:solidFill>
            </a:endParaRPr>
          </a:p>
          <a:p>
            <a:pPr>
              <a:lnSpc>
                <a:spcPct val="90000"/>
              </a:lnSpc>
            </a:pPr>
            <a:r>
              <a:rPr lang="en-US" sz="2400" dirty="0" smtClean="0">
                <a:solidFill>
                  <a:schemeClr val="bg1"/>
                </a:solidFill>
              </a:rPr>
              <a:t>Until your organs adjust to your new cycle, your period may not come regularly. Also, it can be affected by your emotions or changes in routine like going to camp, taking a plane, or preparing for a test. If your period continues to be irregular, see a doctor.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dirty="0" smtClean="0">
                <a:ln>
                  <a:noFill/>
                </a:ln>
                <a:solidFill>
                  <a:schemeClr val="bg1"/>
                </a:solidFill>
                <a:effectLst/>
              </a:rPr>
              <a:t>Menstruation</a:t>
            </a:r>
            <a:endParaRPr lang="en-US" dirty="0" smtClean="0">
              <a:ln>
                <a:noFill/>
              </a:ln>
              <a:solidFill>
                <a:schemeClr val="tx1"/>
              </a:solidFill>
              <a:effectLst/>
            </a:endParaRPr>
          </a:p>
        </p:txBody>
      </p:sp>
      <p:sp>
        <p:nvSpPr>
          <p:cNvPr id="28675" name="Rectangle 3"/>
          <p:cNvSpPr>
            <a:spLocks noGrp="1"/>
          </p:cNvSpPr>
          <p:nvPr>
            <p:ph type="body" idx="1"/>
          </p:nvPr>
        </p:nvSpPr>
        <p:spPr/>
        <p:txBody>
          <a:bodyPr/>
          <a:lstStyle/>
          <a:p>
            <a:r>
              <a:rPr lang="en-US" sz="2400" b="1" dirty="0" smtClean="0">
                <a:solidFill>
                  <a:schemeClr val="bg1"/>
                </a:solidFill>
              </a:rPr>
              <a:t>At what age does menstruation stop?</a:t>
            </a:r>
            <a:endParaRPr lang="en-US" sz="2400" dirty="0" smtClean="0">
              <a:solidFill>
                <a:schemeClr val="bg1"/>
              </a:solidFill>
            </a:endParaRPr>
          </a:p>
          <a:p>
            <a:r>
              <a:rPr lang="en-US" sz="2400" dirty="0" smtClean="0">
                <a:solidFill>
                  <a:schemeClr val="bg1"/>
                </a:solidFill>
              </a:rPr>
              <a:t>Menstruation usually comes to an end during the mid-forties or early fifties. This is called menopause, or change of life. This process is similar to the changes you experience during adolescence when the reproductive organs begin to work. Menopause simply means the end of the reproductive years of a woman’s life and is a normal change. Now that you have the facts, you’ll be better able to understand what is happening to you. Menstruation is a natural part of life. Treat it that way and you won’t be embarrassed or upset each time it comes.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b="0" i="1" dirty="0" smtClean="0">
                <a:ln>
                  <a:noFill/>
                </a:ln>
                <a:solidFill>
                  <a:schemeClr val="bg1"/>
                </a:solidFill>
                <a:effectLst/>
              </a:rPr>
              <a:t>External fertilization</a:t>
            </a:r>
          </a:p>
        </p:txBody>
      </p:sp>
      <p:sp>
        <p:nvSpPr>
          <p:cNvPr id="4099" name="Rectangle 8"/>
          <p:cNvSpPr>
            <a:spLocks noGrp="1"/>
          </p:cNvSpPr>
          <p:nvPr>
            <p:ph type="body" sz="half" idx="4294967295"/>
          </p:nvPr>
        </p:nvSpPr>
        <p:spPr>
          <a:xfrm>
            <a:off x="457200" y="1600200"/>
            <a:ext cx="4038600" cy="4708525"/>
          </a:xfrm>
        </p:spPr>
        <p:txBody>
          <a:bodyPr/>
          <a:lstStyle/>
          <a:p>
            <a:pPr>
              <a:lnSpc>
                <a:spcPct val="80000"/>
              </a:lnSpc>
            </a:pPr>
            <a:r>
              <a:rPr lang="en-US" sz="2000" b="1" dirty="0" smtClean="0">
                <a:solidFill>
                  <a:schemeClr val="bg1"/>
                </a:solidFill>
              </a:rPr>
              <a:t>During external fertilization, many gametes are released into the water by each sex at the same time and place. </a:t>
            </a:r>
          </a:p>
          <a:p>
            <a:pPr>
              <a:lnSpc>
                <a:spcPct val="80000"/>
              </a:lnSpc>
            </a:pPr>
            <a:r>
              <a:rPr lang="en-US" sz="2000" b="1" dirty="0" smtClean="0">
                <a:solidFill>
                  <a:schemeClr val="bg1"/>
                </a:solidFill>
              </a:rPr>
              <a:t>This type of fertilization requires water - animal sperm must swim to the eggs. </a:t>
            </a:r>
          </a:p>
          <a:p>
            <a:pPr>
              <a:lnSpc>
                <a:spcPct val="80000"/>
              </a:lnSpc>
            </a:pPr>
            <a:r>
              <a:rPr lang="en-US" sz="2000" b="1" dirty="0" smtClean="0">
                <a:solidFill>
                  <a:schemeClr val="bg1"/>
                </a:solidFill>
              </a:rPr>
              <a:t>Water also protects the gametes from drying out.</a:t>
            </a:r>
          </a:p>
          <a:p>
            <a:pPr>
              <a:lnSpc>
                <a:spcPct val="80000"/>
              </a:lnSpc>
            </a:pPr>
            <a:r>
              <a:rPr lang="en-US" sz="2000" b="1" dirty="0" smtClean="0">
                <a:solidFill>
                  <a:schemeClr val="bg1"/>
                </a:solidFill>
              </a:rPr>
              <a:t>Species which have external fertilization are either aquatic or return to water for reproduction</a:t>
            </a:r>
          </a:p>
          <a:p>
            <a:pPr>
              <a:lnSpc>
                <a:spcPct val="80000"/>
              </a:lnSpc>
            </a:pPr>
            <a:r>
              <a:rPr lang="en-US" sz="2000" b="1" dirty="0" smtClean="0">
                <a:solidFill>
                  <a:schemeClr val="bg1"/>
                </a:solidFill>
              </a:rPr>
              <a:t>Ex. frogs and toads </a:t>
            </a:r>
          </a:p>
        </p:txBody>
      </p:sp>
      <p:pic>
        <p:nvPicPr>
          <p:cNvPr id="4100" name="Picture 9" descr="114244242_7b86b69409"/>
          <p:cNvPicPr>
            <a:picLocks noGrp="1" noChangeAspect="1" noChangeArrowheads="1"/>
          </p:cNvPicPr>
          <p:nvPr>
            <p:ph sz="half" idx="4294967295"/>
          </p:nvPr>
        </p:nvPicPr>
        <p:blipFill>
          <a:blip r:embed="rId2"/>
          <a:srcRect/>
          <a:stretch>
            <a:fillRect/>
          </a:stretch>
        </p:blipFill>
        <p:spPr>
          <a:xfrm>
            <a:off x="5257800" y="1600200"/>
            <a:ext cx="3292475" cy="4708525"/>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Hormonal control of </a:t>
            </a:r>
            <a:r>
              <a:rPr lang="en-US" dirty="0" smtClean="0">
                <a:ln>
                  <a:noFill/>
                </a:ln>
                <a:solidFill>
                  <a:schemeClr val="bg1"/>
                </a:solidFill>
                <a:effectLst/>
              </a:rPr>
              <a:t>Menstruation</a:t>
            </a:r>
            <a:endParaRPr lang="en-US" dirty="0"/>
          </a:p>
        </p:txBody>
      </p:sp>
      <p:sp>
        <p:nvSpPr>
          <p:cNvPr id="3" name="Content Placeholder 2"/>
          <p:cNvSpPr>
            <a:spLocks noGrp="1"/>
          </p:cNvSpPr>
          <p:nvPr>
            <p:ph idx="1"/>
          </p:nvPr>
        </p:nvSpPr>
        <p:spPr/>
        <p:txBody>
          <a:bodyPr/>
          <a:lstStyle/>
          <a:p>
            <a:r>
              <a:rPr lang="en-US" dirty="0" smtClean="0">
                <a:solidFill>
                  <a:schemeClr val="bg1"/>
                </a:solidFill>
              </a:rPr>
              <a:t>Pituitary hormone: FSH and LH</a:t>
            </a:r>
          </a:p>
          <a:p>
            <a:r>
              <a:rPr lang="en-US" dirty="0" smtClean="0">
                <a:solidFill>
                  <a:schemeClr val="bg1"/>
                </a:solidFill>
              </a:rPr>
              <a:t>FSH: development of </a:t>
            </a:r>
            <a:r>
              <a:rPr lang="en-US" dirty="0" err="1" smtClean="0">
                <a:solidFill>
                  <a:schemeClr val="bg1"/>
                </a:solidFill>
              </a:rPr>
              <a:t>oocyte</a:t>
            </a:r>
            <a:r>
              <a:rPr lang="en-US" dirty="0" smtClean="0">
                <a:solidFill>
                  <a:schemeClr val="bg1"/>
                </a:solidFill>
              </a:rPr>
              <a:t> in the follicle</a:t>
            </a:r>
          </a:p>
          <a:p>
            <a:r>
              <a:rPr lang="en-US" dirty="0" smtClean="0">
                <a:solidFill>
                  <a:schemeClr val="bg1"/>
                </a:solidFill>
              </a:rPr>
              <a:t>Thickening of follicle wall</a:t>
            </a:r>
          </a:p>
          <a:p>
            <a:r>
              <a:rPr lang="en-US" dirty="0" smtClean="0">
                <a:solidFill>
                  <a:schemeClr val="bg1"/>
                </a:solidFill>
              </a:rPr>
              <a:t>Secretion of follicular fluid</a:t>
            </a:r>
          </a:p>
          <a:p>
            <a:r>
              <a:rPr lang="en-US" dirty="0" smtClean="0">
                <a:solidFill>
                  <a:schemeClr val="bg1"/>
                </a:solidFill>
              </a:rPr>
              <a:t>Secretion of estrogen by follicle wall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125"/>
          </a:xfrm>
        </p:spPr>
        <p:txBody>
          <a:bodyPr/>
          <a:lstStyle/>
          <a:p>
            <a:r>
              <a:rPr lang="en-US" dirty="0" smtClean="0">
                <a:solidFill>
                  <a:schemeClr val="bg1"/>
                </a:solidFill>
              </a:rPr>
              <a:t>LH: completion of meiosis by the </a:t>
            </a:r>
            <a:r>
              <a:rPr lang="en-US" dirty="0" err="1" smtClean="0">
                <a:solidFill>
                  <a:schemeClr val="bg1"/>
                </a:solidFill>
              </a:rPr>
              <a:t>oocyte</a:t>
            </a:r>
            <a:endParaRPr lang="en-US" dirty="0" smtClean="0">
              <a:solidFill>
                <a:schemeClr val="bg1"/>
              </a:solidFill>
            </a:endParaRPr>
          </a:p>
          <a:p>
            <a:r>
              <a:rPr lang="en-US" dirty="0" smtClean="0">
                <a:solidFill>
                  <a:schemeClr val="bg1"/>
                </a:solidFill>
              </a:rPr>
              <a:t>Partial digestion of the follicle wall allowing it to burst open(ovulation)</a:t>
            </a:r>
          </a:p>
          <a:p>
            <a:r>
              <a:rPr lang="en-US" dirty="0" smtClean="0">
                <a:solidFill>
                  <a:schemeClr val="bg1"/>
                </a:solidFill>
              </a:rPr>
              <a:t>Growth of the corpus luteum which secretes estrogen and progesterone</a:t>
            </a:r>
          </a:p>
          <a:p>
            <a:r>
              <a:rPr lang="en-US" b="1" dirty="0" smtClean="0">
                <a:solidFill>
                  <a:schemeClr val="bg1"/>
                </a:solidFill>
              </a:rPr>
              <a:t>Estrogen</a:t>
            </a:r>
            <a:r>
              <a:rPr lang="en-US" dirty="0" smtClean="0">
                <a:solidFill>
                  <a:schemeClr val="bg1"/>
                </a:solidFill>
              </a:rPr>
              <a:t>: thickening of the </a:t>
            </a:r>
            <a:r>
              <a:rPr lang="en-US" dirty="0" err="1" smtClean="0">
                <a:solidFill>
                  <a:schemeClr val="bg1"/>
                </a:solidFill>
              </a:rPr>
              <a:t>endometrium</a:t>
            </a:r>
            <a:endParaRPr lang="en-US" dirty="0" smtClean="0">
              <a:solidFill>
                <a:schemeClr val="bg1"/>
              </a:solidFill>
            </a:endParaRPr>
          </a:p>
          <a:p>
            <a:r>
              <a:rPr lang="en-US" dirty="0" smtClean="0">
                <a:solidFill>
                  <a:schemeClr val="bg1"/>
                </a:solidFill>
              </a:rPr>
              <a:t>Blood vessel growth in the </a:t>
            </a:r>
            <a:r>
              <a:rPr lang="en-US" dirty="0" err="1" smtClean="0">
                <a:solidFill>
                  <a:schemeClr val="bg1"/>
                </a:solidFill>
              </a:rPr>
              <a:t>endometrium</a:t>
            </a:r>
            <a:endParaRPr lang="en-US" dirty="0" smtClean="0">
              <a:solidFill>
                <a:schemeClr val="bg1"/>
              </a:solidFill>
            </a:endParaRPr>
          </a:p>
          <a:p>
            <a:r>
              <a:rPr lang="en-US" dirty="0" smtClean="0">
                <a:solidFill>
                  <a:schemeClr val="bg1"/>
                </a:solidFill>
              </a:rPr>
              <a:t>Increase in FSH receptors in the follicle</a:t>
            </a:r>
          </a:p>
          <a:p>
            <a:r>
              <a:rPr lang="en-US" dirty="0" smtClean="0">
                <a:solidFill>
                  <a:schemeClr val="bg1"/>
                </a:solidFill>
              </a:rPr>
              <a:t>Inhibition of FSH secretion and stimulation of LH secretion when estrogen levels are high</a:t>
            </a:r>
          </a:p>
          <a:p>
            <a:r>
              <a:rPr lang="en-US" b="1" dirty="0" smtClean="0">
                <a:solidFill>
                  <a:schemeClr val="bg1"/>
                </a:solidFill>
              </a:rPr>
              <a:t>Progesterone</a:t>
            </a:r>
            <a:r>
              <a:rPr lang="en-US" dirty="0" smtClean="0">
                <a:solidFill>
                  <a:schemeClr val="bg1"/>
                </a:solidFill>
              </a:rPr>
              <a:t>: It helps in maintaining thickened </a:t>
            </a:r>
            <a:r>
              <a:rPr lang="en-US" dirty="0" err="1" smtClean="0">
                <a:solidFill>
                  <a:schemeClr val="bg1"/>
                </a:solidFill>
              </a:rPr>
              <a:t>endometrium</a:t>
            </a:r>
            <a:r>
              <a:rPr lang="en-US" dirty="0" smtClean="0">
                <a:solidFill>
                  <a:schemeClr val="bg1"/>
                </a:solidFill>
              </a:rPr>
              <a:t> with many blood vessels</a:t>
            </a:r>
          </a:p>
          <a:p>
            <a:r>
              <a:rPr lang="en-US" dirty="0" smtClean="0">
                <a:solidFill>
                  <a:schemeClr val="bg1"/>
                </a:solidFill>
              </a:rPr>
              <a:t>Inhibition of FSH and LH secretion.</a:t>
            </a:r>
          </a:p>
          <a:p>
            <a:endParaRPr lang="en-US" dirty="0" smtClean="0">
              <a:solidFill>
                <a:schemeClr val="bg1"/>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Sexual intercourse</a:t>
            </a:r>
            <a:endParaRPr lang="en-US" dirty="0">
              <a:solidFill>
                <a:schemeClr val="bg1"/>
              </a:solidFill>
            </a:endParaRPr>
          </a:p>
        </p:txBody>
      </p:sp>
      <p:sp>
        <p:nvSpPr>
          <p:cNvPr id="3" name="Content Placeholder 2"/>
          <p:cNvSpPr>
            <a:spLocks noGrp="1"/>
          </p:cNvSpPr>
          <p:nvPr>
            <p:ph idx="1"/>
          </p:nvPr>
        </p:nvSpPr>
        <p:spPr>
          <a:xfrm>
            <a:off x="457200" y="1600201"/>
            <a:ext cx="8229600" cy="2819400"/>
          </a:xfrm>
        </p:spPr>
        <p:txBody>
          <a:bodyPr/>
          <a:lstStyle/>
          <a:p>
            <a:r>
              <a:rPr lang="en-US" b="1" dirty="0" smtClean="0">
                <a:solidFill>
                  <a:schemeClr val="bg1"/>
                </a:solidFill>
              </a:rPr>
              <a:t>Sexual intercourse</a:t>
            </a:r>
            <a:r>
              <a:rPr lang="en-US" dirty="0" smtClean="0">
                <a:solidFill>
                  <a:schemeClr val="bg1"/>
                </a:solidFill>
              </a:rPr>
              <a:t>, also known as </a:t>
            </a:r>
            <a:r>
              <a:rPr lang="en-US" b="1" dirty="0" smtClean="0">
                <a:solidFill>
                  <a:schemeClr val="bg1"/>
                </a:solidFill>
              </a:rPr>
              <a:t>copulation</a:t>
            </a:r>
            <a:r>
              <a:rPr lang="en-US" dirty="0" smtClean="0">
                <a:solidFill>
                  <a:schemeClr val="bg1"/>
                </a:solidFill>
              </a:rPr>
              <a:t> or </a:t>
            </a:r>
            <a:r>
              <a:rPr lang="en-US" b="1" dirty="0" smtClean="0">
                <a:solidFill>
                  <a:schemeClr val="bg1"/>
                </a:solidFill>
              </a:rPr>
              <a:t>coitus</a:t>
            </a:r>
            <a:r>
              <a:rPr lang="en-US" dirty="0" smtClean="0">
                <a:solidFill>
                  <a:schemeClr val="bg1"/>
                </a:solidFill>
              </a:rPr>
              <a:t>, commonly refers to the act in which the male reproductive organ enters the female reproductive tract.</a:t>
            </a:r>
          </a:p>
          <a:p>
            <a:r>
              <a:rPr lang="en-US" dirty="0" smtClean="0">
                <a:solidFill>
                  <a:schemeClr val="bg1"/>
                </a:solidFill>
              </a:rPr>
              <a:t>This is the process which leads to fertilization </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Fertilization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act or process of initiating biological reproduction by insemination or pollination. The union of male and female reproductive cells (gametes) to produce a fertilized reproductive cell (zygote). </a:t>
            </a:r>
          </a:p>
          <a:p>
            <a:r>
              <a:rPr lang="en-US" dirty="0" smtClean="0">
                <a:solidFill>
                  <a:schemeClr val="bg1"/>
                </a:solidFill>
              </a:rPr>
              <a:t>Fusion of a sperm cell with an egg cell to produce a zygote when the female sex cell (egg) and the male sex cell (sperm) come in contact. the joining of a sperm and an egg The fusion of the male sex cell with the female sex cell to form an embryo is called </a:t>
            </a:r>
            <a:r>
              <a:rPr lang="en-US" dirty="0" err="1" smtClean="0">
                <a:solidFill>
                  <a:schemeClr val="bg1"/>
                </a:solidFill>
              </a:rPr>
              <a:t>fertilisation</a:t>
            </a:r>
            <a:r>
              <a:rPr lang="en-US" dirty="0" smtClean="0">
                <a:solidFill>
                  <a:schemeClr val="bg1"/>
                </a:solidFill>
              </a:rPr>
              <a: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Fertilization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sperms swim through the cervix and into the uterus by wriggling movements of their tails. </a:t>
            </a:r>
          </a:p>
          <a:p>
            <a:r>
              <a:rPr lang="en-US" dirty="0" smtClean="0">
                <a:solidFill>
                  <a:schemeClr val="bg1"/>
                </a:solidFill>
              </a:rPr>
              <a:t>The sperms released through ejaculation are millions however a few hundreds may reach the fallopian tubes.</a:t>
            </a:r>
          </a:p>
          <a:p>
            <a:r>
              <a:rPr lang="en-US" dirty="0" smtClean="0">
                <a:solidFill>
                  <a:schemeClr val="bg1"/>
                </a:solidFill>
              </a:rPr>
              <a:t>The released ovum stays in the fallopian tubes for 24 hours  after which it perishes</a:t>
            </a:r>
          </a:p>
          <a:p>
            <a:r>
              <a:rPr lang="en-US" dirty="0" smtClean="0">
                <a:solidFill>
                  <a:schemeClr val="bg1"/>
                </a:solidFill>
              </a:rPr>
              <a:t>The  sperms may stay for 3-4 days which is the fertility period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mtClean="0">
                <a:ln>
                  <a:noFill/>
                </a:ln>
                <a:solidFill>
                  <a:schemeClr val="tx1"/>
                </a:solidFill>
                <a:effectLst/>
              </a:rPr>
              <a:t>Sperm </a:t>
            </a:r>
          </a:p>
        </p:txBody>
      </p:sp>
      <p:pic>
        <p:nvPicPr>
          <p:cNvPr id="32771" name="Picture 3"/>
          <p:cNvPicPr>
            <a:picLocks noGrp="1" noChangeAspect="1" noChangeArrowheads="1"/>
          </p:cNvPicPr>
          <p:nvPr>
            <p:ph type="body" idx="1"/>
          </p:nvPr>
        </p:nvPicPr>
        <p:blipFill>
          <a:blip r:embed="rId2"/>
          <a:srcRect/>
          <a:stretch>
            <a:fillRect/>
          </a:stretch>
        </p:blipFill>
        <p:spPr>
          <a:xfrm>
            <a:off x="1828800" y="1219200"/>
            <a:ext cx="6553200" cy="5638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p:txBody>
          <a:bodyPr wrap="square" lIns="91440" tIns="45720" rIns="91440" bIns="45720" numCol="1" anchorCtr="0" compatLnSpc="1">
            <a:prstTxWarp prst="textNoShape">
              <a:avLst/>
            </a:prstTxWarp>
          </a:bodyPr>
          <a:lstStyle/>
          <a:p>
            <a:r>
              <a:rPr lang="en-US" dirty="0" smtClean="0">
                <a:ln>
                  <a:noFill/>
                </a:ln>
                <a:solidFill>
                  <a:schemeClr val="bg1"/>
                </a:solidFill>
                <a:effectLst/>
              </a:rPr>
              <a:t>Fertilization </a:t>
            </a:r>
          </a:p>
        </p:txBody>
      </p:sp>
      <p:sp>
        <p:nvSpPr>
          <p:cNvPr id="33795" name="Rectangle 3"/>
          <p:cNvSpPr>
            <a:spLocks noGrp="1"/>
          </p:cNvSpPr>
          <p:nvPr>
            <p:ph type="body" idx="1"/>
          </p:nvPr>
        </p:nvSpPr>
        <p:spPr>
          <a:xfrm>
            <a:off x="457200" y="1600200"/>
            <a:ext cx="8229600" cy="5029200"/>
          </a:xfrm>
        </p:spPr>
        <p:txBody>
          <a:bodyPr/>
          <a:lstStyle/>
          <a:p>
            <a:r>
              <a:rPr lang="en-US" dirty="0" smtClean="0">
                <a:solidFill>
                  <a:schemeClr val="bg1"/>
                </a:solidFill>
              </a:rPr>
              <a:t>Sperm swim in and are nourished in the semen. Once inside the fallopian tubes they have a life span of about 4-5 days.</a:t>
            </a:r>
          </a:p>
          <a:p>
            <a:endParaRPr lang="en-US" dirty="0" smtClean="0">
              <a:solidFill>
                <a:schemeClr val="bg1"/>
              </a:solidFill>
            </a:endParaRPr>
          </a:p>
          <a:p>
            <a:r>
              <a:rPr lang="en-US" dirty="0" smtClean="0">
                <a:solidFill>
                  <a:schemeClr val="bg1"/>
                </a:solidFill>
              </a:rPr>
              <a:t>This means they can be in the fallopian tube for 4-5 days in advance of ovulation and still fertilize the egg. The egg, unfertilized, has a life span of only about 24 hours.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blastula </a:t>
            </a:r>
            <a:endParaRPr lang="en-US" dirty="0"/>
          </a:p>
        </p:txBody>
      </p:sp>
      <p:pic>
        <p:nvPicPr>
          <p:cNvPr id="1026" name="Picture 2" descr="C:\Documents and Settings\hpadmin\Desktop\300px-Embryo,_8_cells.jpg"/>
          <p:cNvPicPr>
            <a:picLocks noGrp="1" noChangeAspect="1" noChangeArrowheads="1"/>
          </p:cNvPicPr>
          <p:nvPr>
            <p:ph idx="1"/>
          </p:nvPr>
        </p:nvPicPr>
        <p:blipFill>
          <a:blip r:embed="rId2"/>
          <a:srcRect/>
          <a:stretch>
            <a:fillRect/>
          </a:stretch>
        </p:blipFill>
        <p:spPr bwMode="auto">
          <a:xfrm>
            <a:off x="1371600" y="1905000"/>
            <a:ext cx="6781800" cy="4267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dirty="0" smtClean="0">
                <a:ln>
                  <a:noFill/>
                </a:ln>
                <a:solidFill>
                  <a:schemeClr val="bg1"/>
                </a:solidFill>
                <a:effectLst/>
              </a:rPr>
              <a:t>Zygote </a:t>
            </a:r>
          </a:p>
        </p:txBody>
      </p:sp>
      <p:sp>
        <p:nvSpPr>
          <p:cNvPr id="35843" name="Rectangle 3"/>
          <p:cNvSpPr>
            <a:spLocks noGrp="1"/>
          </p:cNvSpPr>
          <p:nvPr>
            <p:ph type="body" idx="1"/>
          </p:nvPr>
        </p:nvSpPr>
        <p:spPr/>
        <p:txBody>
          <a:bodyPr/>
          <a:lstStyle/>
          <a:p>
            <a:pPr>
              <a:lnSpc>
                <a:spcPct val="90000"/>
              </a:lnSpc>
              <a:buNone/>
            </a:pPr>
            <a:r>
              <a:rPr lang="en-US" dirty="0" smtClean="0">
                <a:solidFill>
                  <a:schemeClr val="bg1"/>
                </a:solidFill>
              </a:rPr>
              <a:t>Fertilization is the process by which the nucleus of a sperm (a male reproductive cell) fuses (combines) with the nucleus of an egg (a female reproductive cell; also called an ovum).</a:t>
            </a:r>
          </a:p>
          <a:p>
            <a:pPr>
              <a:lnSpc>
                <a:spcPct val="90000"/>
              </a:lnSpc>
              <a:buNone/>
            </a:pPr>
            <a:endParaRPr lang="en-US" dirty="0" smtClean="0">
              <a:solidFill>
                <a:schemeClr val="bg1"/>
              </a:solidFill>
            </a:endParaRPr>
          </a:p>
          <a:p>
            <a:pPr>
              <a:lnSpc>
                <a:spcPct val="90000"/>
              </a:lnSpc>
              <a:buNone/>
            </a:pPr>
            <a:r>
              <a:rPr lang="en-US" dirty="0" smtClean="0">
                <a:solidFill>
                  <a:schemeClr val="bg1"/>
                </a:solidFill>
              </a:rPr>
              <a:t>A fertilized egg cell is known as a zygote. Once formed, the zygote undergoes continuous cell division that eventually produces a new </a:t>
            </a:r>
            <a:r>
              <a:rPr lang="en-US" dirty="0" err="1" smtClean="0">
                <a:solidFill>
                  <a:schemeClr val="bg1"/>
                </a:solidFill>
              </a:rPr>
              <a:t>multicellular</a:t>
            </a:r>
            <a:r>
              <a:rPr lang="en-US" dirty="0" smtClean="0">
                <a:solidFill>
                  <a:schemeClr val="bg1"/>
                </a:solidFill>
              </a:rPr>
              <a:t> organism </a:t>
            </a:r>
            <a:r>
              <a:rPr lang="en-US" dirty="0" smtClean="0"/>
              <a:t/>
            </a:r>
            <a:br>
              <a:rPr lang="en-US" dirty="0" smtClean="0"/>
            </a:br>
            <a:r>
              <a:rPr lang="en-US" dirty="0" smtClean="0"/>
              <a:t/>
            </a:r>
            <a:br>
              <a:rPr lang="en-US" dirty="0" smtClean="0"/>
            </a:br>
            <a:endParaRPr lang="en-US" dirty="0" smtClean="0"/>
          </a:p>
          <a:p>
            <a:pPr>
              <a:lnSpc>
                <a:spcPct val="90000"/>
              </a:lnSpc>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Placenta </a:t>
            </a:r>
            <a:endParaRPr lang="en-US" dirty="0"/>
          </a:p>
        </p:txBody>
      </p:sp>
      <p:pic>
        <p:nvPicPr>
          <p:cNvPr id="2050" name="Picture 2" descr="C:\Documents and Settings\hpadmin\Desktop\250px-Placenta_svg.png"/>
          <p:cNvPicPr>
            <a:picLocks noGrp="1" noChangeAspect="1" noChangeArrowheads="1"/>
          </p:cNvPicPr>
          <p:nvPr>
            <p:ph idx="1"/>
          </p:nvPr>
        </p:nvPicPr>
        <p:blipFill>
          <a:blip r:embed="rId2"/>
          <a:srcRect/>
          <a:stretch>
            <a:fillRect/>
          </a:stretch>
        </p:blipFill>
        <p:spPr bwMode="auto">
          <a:xfrm>
            <a:off x="1600200" y="1524000"/>
            <a:ext cx="5486400" cy="4876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b="0" dirty="0" smtClean="0">
                <a:ln>
                  <a:noFill/>
                </a:ln>
                <a:solidFill>
                  <a:schemeClr val="bg1"/>
                </a:solidFill>
                <a:effectLst/>
              </a:rPr>
              <a:t>Internal</a:t>
            </a:r>
            <a:r>
              <a:rPr lang="en-US" b="0" dirty="0" smtClean="0">
                <a:ln>
                  <a:noFill/>
                </a:ln>
                <a:solidFill>
                  <a:schemeClr val="tx1"/>
                </a:solidFill>
                <a:effectLst/>
              </a:rPr>
              <a:t> </a:t>
            </a:r>
            <a:r>
              <a:rPr lang="en-US" b="0" dirty="0" smtClean="0">
                <a:ln>
                  <a:noFill/>
                </a:ln>
                <a:solidFill>
                  <a:schemeClr val="bg1"/>
                </a:solidFill>
                <a:effectLst/>
              </a:rPr>
              <a:t>Fertilization</a:t>
            </a:r>
          </a:p>
        </p:txBody>
      </p:sp>
      <p:sp>
        <p:nvSpPr>
          <p:cNvPr id="5123" name="Rectangle 9"/>
          <p:cNvSpPr>
            <a:spLocks noGrp="1"/>
          </p:cNvSpPr>
          <p:nvPr>
            <p:ph type="body" idx="4294967295"/>
          </p:nvPr>
        </p:nvSpPr>
        <p:spPr/>
        <p:txBody>
          <a:bodyPr/>
          <a:lstStyle/>
          <a:p>
            <a:pPr>
              <a:lnSpc>
                <a:spcPct val="90000"/>
              </a:lnSpc>
            </a:pPr>
            <a:r>
              <a:rPr lang="en-US" dirty="0" smtClean="0"/>
              <a:t> </a:t>
            </a:r>
            <a:r>
              <a:rPr lang="en-US" b="1" dirty="0" smtClean="0">
                <a:solidFill>
                  <a:schemeClr val="bg1"/>
                </a:solidFill>
              </a:rPr>
              <a:t>done through copulation, which involves the process on intercourse.</a:t>
            </a:r>
          </a:p>
          <a:p>
            <a:pPr>
              <a:lnSpc>
                <a:spcPct val="90000"/>
              </a:lnSpc>
              <a:buFont typeface="Wingdings 2" pitchFamily="18" charset="2"/>
              <a:buNone/>
            </a:pPr>
            <a:endParaRPr lang="en-US" b="1" dirty="0" smtClean="0">
              <a:solidFill>
                <a:schemeClr val="bg1"/>
              </a:solidFill>
            </a:endParaRPr>
          </a:p>
          <a:p>
            <a:pPr>
              <a:lnSpc>
                <a:spcPct val="90000"/>
              </a:lnSpc>
            </a:pPr>
            <a:r>
              <a:rPr lang="en-US" b="1" dirty="0" smtClean="0">
                <a:solidFill>
                  <a:schemeClr val="bg1"/>
                </a:solidFill>
              </a:rPr>
              <a:t>The sperm and the egg fuse inside the body of the organism.</a:t>
            </a:r>
          </a:p>
          <a:p>
            <a:pPr>
              <a:lnSpc>
                <a:spcPct val="90000"/>
              </a:lnSpc>
            </a:pPr>
            <a:endParaRPr lang="en-US" b="1" dirty="0" smtClean="0">
              <a:solidFill>
                <a:schemeClr val="bg1"/>
              </a:solidFill>
            </a:endParaRPr>
          </a:p>
          <a:p>
            <a:pPr>
              <a:lnSpc>
                <a:spcPct val="90000"/>
              </a:lnSpc>
            </a:pPr>
            <a:r>
              <a:rPr lang="en-US" b="1" dirty="0" smtClean="0">
                <a:solidFill>
                  <a:schemeClr val="bg1"/>
                </a:solidFill>
              </a:rPr>
              <a:t>Seen in more advanced organisms where the </a:t>
            </a:r>
            <a:r>
              <a:rPr lang="en-US" b="1" dirty="0" err="1" smtClean="0">
                <a:solidFill>
                  <a:schemeClr val="bg1"/>
                </a:solidFill>
              </a:rPr>
              <a:t>copulatory</a:t>
            </a:r>
            <a:r>
              <a:rPr lang="en-US" b="1" dirty="0" smtClean="0">
                <a:solidFill>
                  <a:schemeClr val="bg1"/>
                </a:solidFill>
              </a:rPr>
              <a:t> organs are well defined.</a:t>
            </a:r>
          </a:p>
          <a:p>
            <a:pPr>
              <a:lnSpc>
                <a:spcPct val="90000"/>
              </a:lnSpc>
              <a:buFont typeface="Wingdings 2" pitchFamily="18" charset="2"/>
              <a:buNone/>
            </a:pPr>
            <a:endParaRPr lang="en-US" b="1" dirty="0" smtClean="0">
              <a:solidFill>
                <a:schemeClr val="bg1"/>
              </a:solidFill>
            </a:endParaRPr>
          </a:p>
          <a:p>
            <a:pPr>
              <a:lnSpc>
                <a:spcPct val="90000"/>
              </a:lnSpc>
            </a:pPr>
            <a:r>
              <a:rPr lang="en-US" b="1" dirty="0" smtClean="0">
                <a:solidFill>
                  <a:schemeClr val="bg1"/>
                </a:solidFill>
              </a:rPr>
              <a:t>Ex. Humans, crocodiles (reptiles)</a:t>
            </a:r>
          </a:p>
        </p:txBody>
      </p:sp>
      <p:sp>
        <p:nvSpPr>
          <p:cNvPr id="5124" name="Rectangle 6"/>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algn="ctr"/>
            <a:endParaRPr lang="en-US" sz="1800" b="1"/>
          </a:p>
          <a:p>
            <a:pPr algn="ctr" eaLnBrk="0" hangingPunct="0"/>
            <a:endParaRPr lang="en-US"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Placenta</a:t>
            </a:r>
            <a:r>
              <a:rPr lang="en-US" dirty="0" smtClean="0"/>
              <a:t> </a:t>
            </a:r>
            <a:endParaRPr lang="en-US" dirty="0"/>
          </a:p>
        </p:txBody>
      </p:sp>
      <p:sp>
        <p:nvSpPr>
          <p:cNvPr id="3" name="Content Placeholder 2"/>
          <p:cNvSpPr>
            <a:spLocks noGrp="1"/>
          </p:cNvSpPr>
          <p:nvPr>
            <p:ph idx="1"/>
          </p:nvPr>
        </p:nvSpPr>
        <p:spPr/>
        <p:txBody>
          <a:bodyPr/>
          <a:lstStyle/>
          <a:p>
            <a:r>
              <a:rPr lang="en-US" dirty="0" smtClean="0">
                <a:solidFill>
                  <a:schemeClr val="bg1"/>
                </a:solidFill>
              </a:rPr>
              <a:t>The </a:t>
            </a:r>
            <a:r>
              <a:rPr lang="en-US" b="1" dirty="0" smtClean="0">
                <a:solidFill>
                  <a:schemeClr val="bg1"/>
                </a:solidFill>
              </a:rPr>
              <a:t>placenta</a:t>
            </a:r>
            <a:r>
              <a:rPr lang="en-US" dirty="0" smtClean="0">
                <a:solidFill>
                  <a:schemeClr val="bg1"/>
                </a:solidFill>
              </a:rPr>
              <a:t> is an </a:t>
            </a:r>
            <a:r>
              <a:rPr lang="en-US" dirty="0" smtClean="0">
                <a:solidFill>
                  <a:schemeClr val="bg1"/>
                </a:solidFill>
                <a:hlinkClick r:id="rId2" action="ppaction://hlinkfile" tooltip="Organ (anatomy)"/>
              </a:rPr>
              <a:t>organ</a:t>
            </a:r>
            <a:r>
              <a:rPr lang="en-US" dirty="0" smtClean="0">
                <a:solidFill>
                  <a:schemeClr val="bg1"/>
                </a:solidFill>
              </a:rPr>
              <a:t> that connects the developing </a:t>
            </a:r>
            <a:r>
              <a:rPr lang="en-US" dirty="0" smtClean="0">
                <a:solidFill>
                  <a:schemeClr val="bg1"/>
                </a:solidFill>
                <a:hlinkClick r:id="rId3" action="ppaction://hlinkfile" tooltip="Fetus"/>
              </a:rPr>
              <a:t>fetus</a:t>
            </a:r>
            <a:r>
              <a:rPr lang="en-US" dirty="0" smtClean="0">
                <a:solidFill>
                  <a:schemeClr val="bg1"/>
                </a:solidFill>
              </a:rPr>
              <a:t> to the uterine wall to allow nutrient uptake, waste elimination, and gas exchange via the mother's blood supply</a:t>
            </a:r>
          </a:p>
          <a:p>
            <a:endParaRPr lang="en-US" dirty="0" smtClean="0">
              <a:solidFill>
                <a:schemeClr val="bg1"/>
              </a:solidFill>
            </a:endParaRPr>
          </a:p>
          <a:p>
            <a:r>
              <a:rPr lang="en-US" dirty="0" smtClean="0">
                <a:solidFill>
                  <a:schemeClr val="bg1"/>
                </a:solidFill>
              </a:rPr>
              <a:t>The placenta a is attached to the lining of the uterus and is attached to the embryo with the help of umbilical cord</a:t>
            </a:r>
          </a:p>
          <a:p>
            <a:endParaRPr lang="en-US" dirty="0" smtClean="0">
              <a:solidFill>
                <a:srgbClr val="FF000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bg1"/>
                </a:solidFill>
              </a:rPr>
              <a:t>Role of placenta</a:t>
            </a:r>
            <a:endParaRPr lang="en-US" dirty="0">
              <a:solidFill>
                <a:schemeClr val="bg1"/>
              </a:solidFill>
            </a:endParaRPr>
          </a:p>
        </p:txBody>
      </p:sp>
      <p:sp>
        <p:nvSpPr>
          <p:cNvPr id="3" name="Content Placeholder 2"/>
          <p:cNvSpPr>
            <a:spLocks noGrp="1"/>
          </p:cNvSpPr>
          <p:nvPr>
            <p:ph idx="1"/>
          </p:nvPr>
        </p:nvSpPr>
        <p:spPr>
          <a:xfrm>
            <a:off x="457200" y="1143000"/>
            <a:ext cx="8229600" cy="5165725"/>
          </a:xfrm>
        </p:spPr>
        <p:txBody>
          <a:bodyPr/>
          <a:lstStyle/>
          <a:p>
            <a:r>
              <a:rPr lang="en-US" sz="2000" dirty="0" smtClean="0">
                <a:solidFill>
                  <a:schemeClr val="bg1"/>
                </a:solidFill>
              </a:rPr>
              <a:t>A few weeks after the conception the fetal heart is developed which pumps blood through the placenta and the cord.</a:t>
            </a:r>
          </a:p>
          <a:p>
            <a:endParaRPr lang="en-US" sz="2000" dirty="0" smtClean="0">
              <a:solidFill>
                <a:schemeClr val="bg1"/>
              </a:solidFill>
            </a:endParaRPr>
          </a:p>
          <a:p>
            <a:r>
              <a:rPr lang="en-US" sz="2000" dirty="0" smtClean="0">
                <a:solidFill>
                  <a:schemeClr val="bg1"/>
                </a:solidFill>
              </a:rPr>
              <a:t>The placenta is the barrier between the mother and the growing fetus. It can select what substances can enter the and leave through the umbilical vein. It gives protection  to the growing fetus against fluctuations in mothers B.P</a:t>
            </a:r>
          </a:p>
          <a:p>
            <a:endParaRPr lang="en-US" sz="2000" dirty="0" smtClean="0">
              <a:solidFill>
                <a:schemeClr val="bg1"/>
              </a:solidFill>
            </a:endParaRPr>
          </a:p>
          <a:p>
            <a:r>
              <a:rPr lang="en-US" sz="2000" dirty="0" smtClean="0">
                <a:solidFill>
                  <a:schemeClr val="bg1"/>
                </a:solidFill>
              </a:rPr>
              <a:t>However, some substances like alcohol and drugs can enter the placental barrier.</a:t>
            </a:r>
          </a:p>
          <a:p>
            <a:endParaRPr lang="en-US" sz="2000" dirty="0" smtClean="0">
              <a:solidFill>
                <a:schemeClr val="bg1"/>
              </a:solidFill>
            </a:endParaRPr>
          </a:p>
          <a:p>
            <a:r>
              <a:rPr lang="en-US" sz="2000" dirty="0" smtClean="0">
                <a:solidFill>
                  <a:schemeClr val="bg1"/>
                </a:solidFill>
              </a:rPr>
              <a:t>The placenta secretes human chorionic gonadotropin hormone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stages of pregnancy</a:t>
            </a:r>
            <a:endParaRPr lang="en-US" dirty="0"/>
          </a:p>
        </p:txBody>
      </p:sp>
      <p:pic>
        <p:nvPicPr>
          <p:cNvPr id="1026" name="Picture 2" descr="C:\Documents and Settings\hpadmin\Desktop\Week-by-Week-Stages-of-Pregnancy.jpg"/>
          <p:cNvPicPr>
            <a:picLocks noGrp="1" noChangeAspect="1" noChangeArrowheads="1"/>
          </p:cNvPicPr>
          <p:nvPr>
            <p:ph idx="1"/>
          </p:nvPr>
        </p:nvPicPr>
        <p:blipFill>
          <a:blip r:embed="rId2"/>
          <a:srcRect/>
          <a:stretch>
            <a:fillRect/>
          </a:stretch>
        </p:blipFill>
        <p:spPr bwMode="auto">
          <a:xfrm>
            <a:off x="304800" y="1524000"/>
            <a:ext cx="8839200" cy="565937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Pregnancy  and development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Gestation period: The complete time the fetus  takes from fertilization till birth </a:t>
            </a:r>
          </a:p>
          <a:p>
            <a:r>
              <a:rPr lang="en-US" dirty="0" smtClean="0">
                <a:solidFill>
                  <a:schemeClr val="bg1"/>
                </a:solidFill>
              </a:rPr>
              <a:t>34- 36 weeks or 9 months for the human  fetus</a:t>
            </a:r>
          </a:p>
          <a:p>
            <a:r>
              <a:rPr lang="en-US" dirty="0" smtClean="0">
                <a:solidFill>
                  <a:schemeClr val="bg1"/>
                </a:solidFill>
              </a:rPr>
              <a:t>The fetus is surrounded by amniotic fluid and amniotic sac. This protects the fetus from knocks and bumps.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placenta villi</a:t>
            </a:r>
            <a:endParaRPr lang="en-US" dirty="0"/>
          </a:p>
        </p:txBody>
      </p:sp>
      <p:pic>
        <p:nvPicPr>
          <p:cNvPr id="2050" name="Picture 2" descr="C:\Documents and Settings\hpadmin\Desktop\placenta-fig-4.gif"/>
          <p:cNvPicPr>
            <a:picLocks noGrp="1" noChangeAspect="1" noChangeArrowheads="1"/>
          </p:cNvPicPr>
          <p:nvPr>
            <p:ph idx="1"/>
          </p:nvPr>
        </p:nvPicPr>
        <p:blipFill>
          <a:blip r:embed="rId2"/>
          <a:srcRect/>
          <a:stretch>
            <a:fillRect/>
          </a:stretch>
        </p:blipFill>
        <p:spPr bwMode="auto">
          <a:xfrm>
            <a:off x="381000" y="1600200"/>
            <a:ext cx="8153400" cy="5257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125"/>
          </a:xfrm>
        </p:spPr>
        <p:txBody>
          <a:bodyPr/>
          <a:lstStyle/>
          <a:p>
            <a:r>
              <a:rPr lang="en-US" dirty="0" smtClean="0">
                <a:solidFill>
                  <a:schemeClr val="bg1"/>
                </a:solidFill>
              </a:rPr>
              <a:t>The placental villi are finger like projections which provide a large, thin surface for exchange of materials between mother and fetus </a:t>
            </a:r>
          </a:p>
          <a:p>
            <a:r>
              <a:rPr lang="en-US" dirty="0" smtClean="0">
                <a:solidFill>
                  <a:srgbClr val="FF0000"/>
                </a:solidFill>
              </a:rPr>
              <a:t>Artery from the mother delivers blood which is </a:t>
            </a:r>
            <a:r>
              <a:rPr lang="en-US" dirty="0" smtClean="0"/>
              <a:t>-</a:t>
            </a:r>
            <a:r>
              <a:rPr lang="en-US" dirty="0" smtClean="0">
                <a:solidFill>
                  <a:schemeClr val="bg1"/>
                </a:solidFill>
              </a:rPr>
              <a:t>high in nutrients and oxygen</a:t>
            </a:r>
          </a:p>
          <a:p>
            <a:r>
              <a:rPr lang="en-US" dirty="0" smtClean="0">
                <a:solidFill>
                  <a:schemeClr val="bg1"/>
                </a:solidFill>
              </a:rPr>
              <a:t>-Low in carbon dioxide and urea</a:t>
            </a:r>
          </a:p>
          <a:p>
            <a:r>
              <a:rPr lang="en-US" dirty="0" smtClean="0">
                <a:solidFill>
                  <a:srgbClr val="FF0000"/>
                </a:solidFill>
              </a:rPr>
              <a:t>The vein from the mother takes away blood which is  </a:t>
            </a:r>
          </a:p>
          <a:p>
            <a:r>
              <a:rPr lang="en-US" dirty="0" smtClean="0">
                <a:solidFill>
                  <a:schemeClr val="bg1"/>
                </a:solidFill>
              </a:rPr>
              <a:t>Low in nutrients</a:t>
            </a:r>
          </a:p>
          <a:p>
            <a:r>
              <a:rPr lang="en-US" dirty="0" smtClean="0">
                <a:solidFill>
                  <a:schemeClr val="bg1"/>
                </a:solidFill>
              </a:rPr>
              <a:t>High in carbon dioxide and urea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7725"/>
          </a:xfrm>
        </p:spPr>
        <p:txBody>
          <a:bodyPr/>
          <a:lstStyle/>
          <a:p>
            <a:r>
              <a:rPr lang="en-US" dirty="0" smtClean="0">
                <a:solidFill>
                  <a:schemeClr val="bg1"/>
                </a:solidFill>
              </a:rPr>
              <a:t>Umbilical cord consists of umbilical artery</a:t>
            </a:r>
          </a:p>
          <a:p>
            <a:r>
              <a:rPr lang="en-US" dirty="0" smtClean="0">
                <a:solidFill>
                  <a:schemeClr val="bg1"/>
                </a:solidFill>
              </a:rPr>
              <a:t>Carries deoxygenated blood containing wastes such as urea away from fetus</a:t>
            </a:r>
          </a:p>
          <a:p>
            <a:r>
              <a:rPr lang="en-US" dirty="0" smtClean="0">
                <a:solidFill>
                  <a:schemeClr val="bg1"/>
                </a:solidFill>
              </a:rPr>
              <a:t>Umbilical vein carries oxygenated blood cleared of wastes from placenta to fetus. Blood contains  a high concentration of soluble foods such as glucose amino acids and iron.</a:t>
            </a:r>
          </a:p>
          <a:p>
            <a:r>
              <a:rPr lang="en-US" dirty="0" smtClean="0">
                <a:solidFill>
                  <a:schemeClr val="bg1"/>
                </a:solidFill>
              </a:rPr>
              <a:t>A countercurrent system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Child birth</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Mucus plug melts</a:t>
            </a:r>
          </a:p>
          <a:p>
            <a:r>
              <a:rPr lang="en-US" dirty="0" err="1" smtClean="0">
                <a:solidFill>
                  <a:schemeClr val="bg1"/>
                </a:solidFill>
              </a:rPr>
              <a:t>Oxytocin</a:t>
            </a:r>
            <a:r>
              <a:rPr lang="en-US" dirty="0" smtClean="0">
                <a:solidFill>
                  <a:schemeClr val="bg1"/>
                </a:solidFill>
              </a:rPr>
              <a:t> causes muscular contractions</a:t>
            </a:r>
          </a:p>
          <a:p>
            <a:r>
              <a:rPr lang="en-US" dirty="0" smtClean="0">
                <a:solidFill>
                  <a:schemeClr val="bg1"/>
                </a:solidFill>
              </a:rPr>
              <a:t>Amniotic sac breaks releasing amniotic fluid </a:t>
            </a:r>
            <a:r>
              <a:rPr lang="en-US" dirty="0" err="1" smtClean="0">
                <a:solidFill>
                  <a:schemeClr val="bg1"/>
                </a:solidFill>
              </a:rPr>
              <a:t>labour</a:t>
            </a:r>
            <a:r>
              <a:rPr lang="en-US" dirty="0" smtClean="0">
                <a:solidFill>
                  <a:schemeClr val="bg1"/>
                </a:solidFill>
              </a:rPr>
              <a:t> begins</a:t>
            </a:r>
          </a:p>
          <a:p>
            <a:r>
              <a:rPr lang="en-US" dirty="0" smtClean="0">
                <a:solidFill>
                  <a:schemeClr val="bg1"/>
                </a:solidFill>
              </a:rPr>
              <a:t>Contractions increase in frequency</a:t>
            </a:r>
          </a:p>
          <a:p>
            <a:r>
              <a:rPr lang="en-US" dirty="0" smtClean="0">
                <a:solidFill>
                  <a:schemeClr val="bg1"/>
                </a:solidFill>
              </a:rPr>
              <a:t>Cervix dilates</a:t>
            </a:r>
          </a:p>
          <a:p>
            <a:r>
              <a:rPr lang="en-US" dirty="0" smtClean="0">
                <a:solidFill>
                  <a:schemeClr val="bg1"/>
                </a:solidFill>
              </a:rPr>
              <a:t>‘Crowning’</a:t>
            </a:r>
          </a:p>
          <a:p>
            <a:r>
              <a:rPr lang="en-US" dirty="0" smtClean="0">
                <a:solidFill>
                  <a:schemeClr val="bg1"/>
                </a:solidFill>
              </a:rPr>
              <a:t>Expulsion</a:t>
            </a:r>
          </a:p>
          <a:p>
            <a:r>
              <a:rPr lang="en-US" dirty="0" smtClean="0">
                <a:solidFill>
                  <a:schemeClr val="bg1"/>
                </a:solidFill>
              </a:rPr>
              <a:t>Placenta comes out- ‘After </a:t>
            </a:r>
            <a:r>
              <a:rPr lang="en-US" smtClean="0">
                <a:solidFill>
                  <a:schemeClr val="bg1"/>
                </a:solidFill>
              </a:rPr>
              <a:t>birth’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Feeding and parental care</a:t>
            </a:r>
            <a:endParaRPr lang="en-US" dirty="0">
              <a:solidFill>
                <a:schemeClr val="bg1"/>
              </a:solidFill>
            </a:endParaRPr>
          </a:p>
        </p:txBody>
      </p:sp>
      <p:sp>
        <p:nvSpPr>
          <p:cNvPr id="3" name="Content Placeholder 2"/>
          <p:cNvSpPr>
            <a:spLocks noGrp="1"/>
          </p:cNvSpPr>
          <p:nvPr>
            <p:ph idx="1"/>
          </p:nvPr>
        </p:nvSpPr>
        <p:spPr/>
        <p:txBody>
          <a:bodyPr/>
          <a:lstStyle/>
          <a:p>
            <a:r>
              <a:rPr lang="en-US" dirty="0" err="1" smtClean="0">
                <a:solidFill>
                  <a:schemeClr val="bg1"/>
                </a:solidFill>
              </a:rPr>
              <a:t>Prolactin</a:t>
            </a:r>
            <a:endParaRPr lang="en-US" dirty="0" smtClean="0">
              <a:solidFill>
                <a:schemeClr val="bg1"/>
              </a:solidFill>
            </a:endParaRPr>
          </a:p>
          <a:p>
            <a:endParaRPr lang="en-US" dirty="0" smtClean="0">
              <a:solidFill>
                <a:schemeClr val="bg1"/>
              </a:solidFill>
            </a:endParaRPr>
          </a:p>
          <a:p>
            <a:r>
              <a:rPr lang="en-US" dirty="0" smtClean="0">
                <a:solidFill>
                  <a:schemeClr val="bg1"/>
                </a:solidFill>
              </a:rPr>
              <a:t>Oxytocin</a:t>
            </a:r>
          </a:p>
          <a:p>
            <a:endParaRPr lang="en-US" dirty="0" smtClean="0">
              <a:solidFill>
                <a:schemeClr val="bg1"/>
              </a:solidFill>
            </a:endParaRPr>
          </a:p>
          <a:p>
            <a:r>
              <a:rPr lang="en-US" dirty="0" err="1" smtClean="0">
                <a:solidFill>
                  <a:schemeClr val="bg1"/>
                </a:solidFill>
              </a:rPr>
              <a:t>Colostrum</a:t>
            </a:r>
            <a:endParaRPr lang="en-US" dirty="0" smtClean="0">
              <a:solidFill>
                <a:schemeClr val="bg1"/>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Extra embryonic membranes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Amnion is the membrane that covers the embryo. </a:t>
            </a:r>
          </a:p>
          <a:p>
            <a:r>
              <a:rPr lang="en-US" dirty="0" err="1" smtClean="0">
                <a:solidFill>
                  <a:schemeClr val="bg1"/>
                </a:solidFill>
              </a:rPr>
              <a:t>Chorion</a:t>
            </a:r>
            <a:r>
              <a:rPr lang="en-US" dirty="0" smtClean="0">
                <a:solidFill>
                  <a:schemeClr val="bg1"/>
                </a:solidFill>
              </a:rPr>
              <a:t> is the membrane that covers the amnion, the yolk sac and the </a:t>
            </a:r>
            <a:r>
              <a:rPr lang="en-US" dirty="0" err="1" smtClean="0">
                <a:solidFill>
                  <a:schemeClr val="bg1"/>
                </a:solidFill>
              </a:rPr>
              <a:t>allantois</a:t>
            </a:r>
            <a:r>
              <a:rPr lang="en-US" dirty="0" smtClean="0">
                <a:solidFill>
                  <a:schemeClr val="bg1"/>
                </a:solidFill>
              </a:rPr>
              <a:t>. </a:t>
            </a:r>
          </a:p>
          <a:p>
            <a:r>
              <a:rPr lang="en-US" dirty="0" smtClean="0">
                <a:solidFill>
                  <a:schemeClr val="bg1"/>
                </a:solidFill>
              </a:rPr>
              <a:t>The space delimited by the </a:t>
            </a:r>
            <a:r>
              <a:rPr lang="en-US" dirty="0" err="1" smtClean="0">
                <a:solidFill>
                  <a:schemeClr val="bg1"/>
                </a:solidFill>
              </a:rPr>
              <a:t>chorion</a:t>
            </a:r>
            <a:r>
              <a:rPr lang="en-US" dirty="0" smtClean="0">
                <a:solidFill>
                  <a:schemeClr val="bg1"/>
                </a:solidFill>
              </a:rPr>
              <a:t> and the amnion is called amniotic cavity and it is filled with </a:t>
            </a:r>
            <a:r>
              <a:rPr lang="en-US" dirty="0" err="1" smtClean="0">
                <a:solidFill>
                  <a:schemeClr val="bg1"/>
                </a:solidFill>
              </a:rPr>
              <a:t>aminiotic</a:t>
            </a:r>
            <a:r>
              <a:rPr lang="en-US" dirty="0" smtClean="0">
                <a:solidFill>
                  <a:schemeClr val="bg1"/>
                </a:solidFill>
              </a:rPr>
              <a:t> fluid. </a:t>
            </a:r>
          </a:p>
          <a:p>
            <a:r>
              <a:rPr lang="en-US" dirty="0" smtClean="0">
                <a:solidFill>
                  <a:schemeClr val="bg1"/>
                </a:solidFill>
              </a:rPr>
              <a:t>The amniotic cavity has the functions of preventing desiccation of the embryo and of protecting it against mechanical shocks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p:cNvSpPr>
          <p:nvPr>
            <p:ph type="ctrTitle"/>
          </p:nvPr>
        </p:nvSpPr>
        <p:spPr bwMode="auto">
          <a:xfrm>
            <a:off x="609600" y="228600"/>
            <a:ext cx="7772400" cy="1470025"/>
          </a:xfrm>
        </p:spPr>
        <p:txBody>
          <a:bodyPr wrap="square" lIns="91440" tIns="45720" rIns="91440" bIns="45720" numCol="1" anchor="ctr" anchorCtr="0" compatLnSpc="1">
            <a:prstTxWarp prst="textNoShape">
              <a:avLst/>
            </a:prstTxWarp>
          </a:bodyPr>
          <a:lstStyle/>
          <a:p>
            <a:pPr>
              <a:defRPr/>
            </a:pPr>
            <a:r>
              <a:rPr lang="en-US" sz="4100" cap="none" dirty="0" smtClean="0">
                <a:ln>
                  <a:noFill/>
                </a:ln>
                <a:solidFill>
                  <a:schemeClr val="bg1"/>
                </a:solidFill>
                <a:effectLst/>
              </a:rPr>
              <a:t>Reproduction in humans</a:t>
            </a:r>
          </a:p>
        </p:txBody>
      </p:sp>
      <p:pic>
        <p:nvPicPr>
          <p:cNvPr id="6147" name="Picture 8" descr="biologie_reproduction"/>
          <p:cNvPicPr>
            <a:picLocks noChangeAspect="1" noChangeArrowheads="1"/>
          </p:cNvPicPr>
          <p:nvPr/>
        </p:nvPicPr>
        <p:blipFill>
          <a:blip r:embed="rId2"/>
          <a:srcRect/>
          <a:stretch>
            <a:fillRect/>
          </a:stretch>
        </p:blipFill>
        <p:spPr bwMode="auto">
          <a:xfrm>
            <a:off x="2133600" y="1676400"/>
            <a:ext cx="50006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IVF</a:t>
            </a:r>
            <a:endParaRPr lang="en-US" dirty="0">
              <a:solidFill>
                <a:schemeClr val="bg1"/>
              </a:solidFill>
            </a:endParaRPr>
          </a:p>
        </p:txBody>
      </p:sp>
      <p:sp>
        <p:nvSpPr>
          <p:cNvPr id="3" name="Content Placeholder 2"/>
          <p:cNvSpPr>
            <a:spLocks noGrp="1"/>
          </p:cNvSpPr>
          <p:nvPr>
            <p:ph idx="1"/>
          </p:nvPr>
        </p:nvSpPr>
        <p:spPr/>
        <p:txBody>
          <a:bodyPr/>
          <a:lstStyle/>
          <a:p>
            <a:r>
              <a:rPr lang="en-US" b="1" i="1" dirty="0" smtClean="0">
                <a:solidFill>
                  <a:schemeClr val="bg1"/>
                </a:solidFill>
              </a:rPr>
              <a:t>In vitro</a:t>
            </a:r>
            <a:r>
              <a:rPr lang="en-US" b="1" dirty="0" smtClean="0">
                <a:solidFill>
                  <a:schemeClr val="bg1"/>
                </a:solidFill>
              </a:rPr>
              <a:t> </a:t>
            </a:r>
            <a:r>
              <a:rPr lang="en-US" b="1" dirty="0" err="1" smtClean="0">
                <a:solidFill>
                  <a:schemeClr val="bg1"/>
                </a:solidFill>
              </a:rPr>
              <a:t>fertilisation</a:t>
            </a:r>
            <a:r>
              <a:rPr lang="en-US" dirty="0" smtClean="0">
                <a:solidFill>
                  <a:schemeClr val="bg1"/>
                </a:solidFill>
              </a:rPr>
              <a:t> (</a:t>
            </a:r>
            <a:r>
              <a:rPr lang="en-US" b="1" dirty="0" smtClean="0">
                <a:solidFill>
                  <a:schemeClr val="bg1"/>
                </a:solidFill>
              </a:rPr>
              <a:t>IVF</a:t>
            </a:r>
            <a:r>
              <a:rPr lang="en-US" dirty="0" smtClean="0">
                <a:solidFill>
                  <a:schemeClr val="bg1"/>
                </a:solidFill>
              </a:rPr>
              <a:t>) is a process by which </a:t>
            </a:r>
            <a:r>
              <a:rPr lang="en-US" dirty="0" smtClean="0">
                <a:solidFill>
                  <a:schemeClr val="bg1"/>
                </a:solidFill>
                <a:hlinkClick r:id="rId2" action="ppaction://hlinkfile" tooltip="Ovum"/>
              </a:rPr>
              <a:t>egg cells</a:t>
            </a:r>
            <a:r>
              <a:rPr lang="en-US" dirty="0" smtClean="0">
                <a:solidFill>
                  <a:schemeClr val="bg1"/>
                </a:solidFill>
              </a:rPr>
              <a:t> are </a:t>
            </a:r>
            <a:r>
              <a:rPr lang="en-US" dirty="0" err="1" smtClean="0">
                <a:solidFill>
                  <a:schemeClr val="bg1"/>
                </a:solidFill>
                <a:hlinkClick r:id="rId3" action="ppaction://hlinkfile" tooltip="Fertilisation"/>
              </a:rPr>
              <a:t>fertilised</a:t>
            </a:r>
            <a:r>
              <a:rPr lang="en-US" dirty="0" smtClean="0">
                <a:solidFill>
                  <a:schemeClr val="bg1"/>
                </a:solidFill>
              </a:rPr>
              <a:t> by </a:t>
            </a:r>
            <a:r>
              <a:rPr lang="en-US" dirty="0" smtClean="0">
                <a:solidFill>
                  <a:schemeClr val="bg1"/>
                </a:solidFill>
                <a:hlinkClick r:id="rId4" action="ppaction://hlinkfile" tooltip="Spermatocyte"/>
              </a:rPr>
              <a:t>sperm</a:t>
            </a:r>
            <a:r>
              <a:rPr lang="en-US" dirty="0" smtClean="0">
                <a:solidFill>
                  <a:schemeClr val="bg1"/>
                </a:solidFill>
              </a:rPr>
              <a:t> outside the body, </a:t>
            </a:r>
            <a:r>
              <a:rPr lang="en-US" i="1" dirty="0" smtClean="0">
                <a:solidFill>
                  <a:schemeClr val="bg1"/>
                </a:solidFill>
                <a:hlinkClick r:id="rId5" action="ppaction://hlinkfile" tooltip="In vitro"/>
              </a:rPr>
              <a:t>in vitro</a:t>
            </a:r>
            <a:r>
              <a:rPr lang="en-US" dirty="0" smtClean="0">
                <a:solidFill>
                  <a:schemeClr val="bg1"/>
                </a:solidFill>
              </a:rPr>
              <a:t>. IVF is a major treatment in </a:t>
            </a:r>
            <a:r>
              <a:rPr lang="en-US" dirty="0" smtClean="0">
                <a:solidFill>
                  <a:schemeClr val="bg1"/>
                </a:solidFill>
                <a:hlinkClick r:id="rId6" action="ppaction://hlinkfile" tooltip="Infertility"/>
              </a:rPr>
              <a:t>infertility</a:t>
            </a:r>
            <a:r>
              <a:rPr lang="en-US" dirty="0" smtClean="0">
                <a:solidFill>
                  <a:schemeClr val="bg1"/>
                </a:solidFill>
              </a:rPr>
              <a:t> when other methods of </a:t>
            </a:r>
            <a:r>
              <a:rPr lang="en-US" dirty="0" smtClean="0">
                <a:solidFill>
                  <a:schemeClr val="bg1"/>
                </a:solidFill>
                <a:hlinkClick r:id="rId7" action="ppaction://hlinkfile" tooltip="Assisted reproductive technology"/>
              </a:rPr>
              <a:t>assisted reproductive technology</a:t>
            </a:r>
            <a:r>
              <a:rPr lang="en-US" dirty="0" smtClean="0">
                <a:solidFill>
                  <a:schemeClr val="bg1"/>
                </a:solidFill>
              </a:rPr>
              <a:t> have failed. The process involves hormonally controlling the </a:t>
            </a:r>
            <a:r>
              <a:rPr lang="en-US" dirty="0" err="1" smtClean="0">
                <a:solidFill>
                  <a:schemeClr val="bg1"/>
                </a:solidFill>
              </a:rPr>
              <a:t>ovulatory</a:t>
            </a:r>
            <a:r>
              <a:rPr lang="en-US" dirty="0" smtClean="0">
                <a:solidFill>
                  <a:schemeClr val="bg1"/>
                </a:solidFill>
              </a:rPr>
              <a:t> process, removing </a:t>
            </a:r>
            <a:r>
              <a:rPr lang="en-US" dirty="0" smtClean="0">
                <a:solidFill>
                  <a:schemeClr val="bg1"/>
                </a:solidFill>
                <a:hlinkClick r:id="rId2" action="ppaction://hlinkfile" tooltip="Ovum"/>
              </a:rPr>
              <a:t>ova</a:t>
            </a:r>
            <a:r>
              <a:rPr lang="en-US" dirty="0" smtClean="0">
                <a:solidFill>
                  <a:schemeClr val="bg1"/>
                </a:solidFill>
              </a:rPr>
              <a:t> (eggs) from the woman's </a:t>
            </a:r>
            <a:r>
              <a:rPr lang="en-US" dirty="0" smtClean="0">
                <a:solidFill>
                  <a:schemeClr val="bg1"/>
                </a:solidFill>
                <a:hlinkClick r:id="rId8" action="ppaction://hlinkfile" tooltip="Ovary"/>
              </a:rPr>
              <a:t>ovaries</a:t>
            </a:r>
            <a:r>
              <a:rPr lang="en-US" dirty="0" smtClean="0">
                <a:solidFill>
                  <a:schemeClr val="bg1"/>
                </a:solidFill>
              </a:rPr>
              <a:t> and letting </a:t>
            </a:r>
            <a:r>
              <a:rPr lang="en-US" dirty="0" smtClean="0">
                <a:solidFill>
                  <a:schemeClr val="bg1"/>
                </a:solidFill>
                <a:hlinkClick r:id="rId9" action="ppaction://hlinkfile" tooltip="Spermatozoon"/>
              </a:rPr>
              <a:t>sperm</a:t>
            </a:r>
            <a:r>
              <a:rPr lang="en-US" dirty="0" smtClean="0">
                <a:solidFill>
                  <a:schemeClr val="bg1"/>
                </a:solidFill>
              </a:rPr>
              <a:t> </a:t>
            </a:r>
            <a:r>
              <a:rPr lang="en-US" dirty="0" err="1" smtClean="0">
                <a:solidFill>
                  <a:schemeClr val="bg1"/>
                </a:solidFill>
              </a:rPr>
              <a:t>fertilise</a:t>
            </a:r>
            <a:r>
              <a:rPr lang="en-US" dirty="0" smtClean="0">
                <a:solidFill>
                  <a:schemeClr val="bg1"/>
                </a:solidFill>
              </a:rPr>
              <a:t> them in a fluid medium.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Artificial insemination</a:t>
            </a: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Artificial insemination</a:t>
            </a:r>
            <a:r>
              <a:rPr lang="en-US" dirty="0" smtClean="0">
                <a:solidFill>
                  <a:schemeClr val="bg1"/>
                </a:solidFill>
              </a:rPr>
              <a:t>, or </a:t>
            </a:r>
            <a:r>
              <a:rPr lang="en-US" b="1" dirty="0" smtClean="0">
                <a:solidFill>
                  <a:schemeClr val="bg1"/>
                </a:solidFill>
              </a:rPr>
              <a:t>AI</a:t>
            </a:r>
            <a:r>
              <a:rPr lang="en-US" dirty="0" smtClean="0">
                <a:solidFill>
                  <a:schemeClr val="bg1"/>
                </a:solidFill>
              </a:rPr>
              <a:t>, is the process by which </a:t>
            </a:r>
            <a:r>
              <a:rPr lang="en-US" dirty="0" smtClean="0">
                <a:solidFill>
                  <a:schemeClr val="bg1"/>
                </a:solidFill>
                <a:hlinkClick r:id="rId2" action="ppaction://hlinkfile" tooltip="Spermatozoon"/>
              </a:rPr>
              <a:t>sperm</a:t>
            </a:r>
            <a:r>
              <a:rPr lang="en-US" dirty="0" smtClean="0">
                <a:solidFill>
                  <a:schemeClr val="bg1"/>
                </a:solidFill>
              </a:rPr>
              <a:t> is placed into the reproductive tract of a female for the purpose of impregnating the female by using means other than </a:t>
            </a:r>
            <a:r>
              <a:rPr lang="en-US" dirty="0" smtClean="0">
                <a:solidFill>
                  <a:schemeClr val="bg1"/>
                </a:solidFill>
                <a:hlinkClick r:id="rId3" action="ppaction://hlinkfile" tooltip="Sexual intercourse"/>
              </a:rPr>
              <a:t>sexual intercourse</a:t>
            </a:r>
            <a:r>
              <a:rPr lang="en-US" dirty="0" smtClean="0">
                <a:solidFill>
                  <a:schemeClr val="bg1"/>
                </a:solidFill>
              </a:rPr>
              <a:t> </a:t>
            </a:r>
          </a:p>
          <a:p>
            <a:r>
              <a:rPr lang="en-US" dirty="0" smtClean="0">
                <a:solidFill>
                  <a:schemeClr val="bg1"/>
                </a:solidFill>
              </a:rPr>
              <a:t> In humans, it is used as </a:t>
            </a:r>
            <a:r>
              <a:rPr lang="en-US" dirty="0" smtClean="0">
                <a:solidFill>
                  <a:schemeClr val="bg1"/>
                </a:solidFill>
                <a:hlinkClick r:id="rId4" action="ppaction://hlinkfile" tooltip="Assisted reproductive technology"/>
              </a:rPr>
              <a:t>assisted reproductive technology</a:t>
            </a:r>
            <a:r>
              <a:rPr lang="en-US" dirty="0" smtClean="0">
                <a:solidFill>
                  <a:schemeClr val="bg1"/>
                </a:solidFill>
              </a:rPr>
              <a:t>, using either sperm from the woman's male partner or sperm from a </a:t>
            </a:r>
            <a:r>
              <a:rPr lang="en-US" dirty="0" smtClean="0">
                <a:solidFill>
                  <a:schemeClr val="bg1"/>
                </a:solidFill>
                <a:hlinkClick r:id="rId5" action="ppaction://hlinkfile" tooltip="Sperm donor"/>
              </a:rPr>
              <a:t>sperm donor</a:t>
            </a:r>
            <a:r>
              <a:rPr lang="en-US" dirty="0" smtClean="0">
                <a:solidFill>
                  <a:schemeClr val="bg1"/>
                </a:solidFill>
              </a:rPr>
              <a:t> (donor sperm) in cases where the male partner produces no sperm or the woman has no male partner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Contraceptive methods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Natural </a:t>
            </a:r>
          </a:p>
          <a:p>
            <a:r>
              <a:rPr lang="en-US" dirty="0" smtClean="0">
                <a:solidFill>
                  <a:schemeClr val="bg1"/>
                </a:solidFill>
              </a:rPr>
              <a:t>Contraception </a:t>
            </a:r>
          </a:p>
          <a:p>
            <a:r>
              <a:rPr lang="en-US" dirty="0" smtClean="0">
                <a:solidFill>
                  <a:schemeClr val="bg1"/>
                </a:solidFill>
              </a:rPr>
              <a:t>Pill</a:t>
            </a:r>
          </a:p>
          <a:p>
            <a:r>
              <a:rPr lang="en-US" dirty="0" err="1" smtClean="0">
                <a:solidFill>
                  <a:schemeClr val="bg1"/>
                </a:solidFill>
              </a:rPr>
              <a:t>Spermicides</a:t>
            </a:r>
            <a:endParaRPr lang="en-US" dirty="0" smtClean="0">
              <a:solidFill>
                <a:schemeClr val="bg1"/>
              </a:solidFill>
            </a:endParaRPr>
          </a:p>
          <a:p>
            <a:r>
              <a:rPr lang="en-US" dirty="0" smtClean="0">
                <a:solidFill>
                  <a:schemeClr val="bg1"/>
                </a:solidFill>
              </a:rPr>
              <a:t>IUD</a:t>
            </a:r>
          </a:p>
          <a:p>
            <a:r>
              <a:rPr lang="en-US" dirty="0" smtClean="0">
                <a:solidFill>
                  <a:schemeClr val="bg1"/>
                </a:solidFill>
              </a:rPr>
              <a:t>The contraceptive pills</a:t>
            </a:r>
          </a:p>
          <a:p>
            <a:r>
              <a:rPr lang="en-US" dirty="0" smtClean="0">
                <a:solidFill>
                  <a:schemeClr val="bg1"/>
                </a:solidFill>
              </a:rPr>
              <a:t>Sterilization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bg1"/>
                </a:solidFill>
              </a:rPr>
              <a:t>The Male Reproductive system</a:t>
            </a:r>
            <a:endParaRPr lang="en-US" dirty="0">
              <a:solidFill>
                <a:schemeClr val="bg1"/>
              </a:solidFill>
            </a:endParaRPr>
          </a:p>
        </p:txBody>
      </p:sp>
      <p:pic>
        <p:nvPicPr>
          <p:cNvPr id="8195" name="Picture 6"/>
          <p:cNvPicPr>
            <a:picLocks noChangeAspect="1" noChangeArrowheads="1"/>
          </p:cNvPicPr>
          <p:nvPr/>
        </p:nvPicPr>
        <p:blipFill>
          <a:blip r:embed="rId2"/>
          <a:srcRect/>
          <a:stretch>
            <a:fillRect/>
          </a:stretch>
        </p:blipFill>
        <p:spPr bwMode="auto">
          <a:xfrm>
            <a:off x="838200" y="1447800"/>
            <a:ext cx="7620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700" dirty="0" smtClean="0">
                <a:ln>
                  <a:noFill/>
                </a:ln>
                <a:solidFill>
                  <a:schemeClr val="bg1"/>
                </a:solidFill>
                <a:effectLst/>
              </a:rPr>
              <a:t>functions of male reproductive system</a:t>
            </a:r>
          </a:p>
        </p:txBody>
      </p:sp>
      <p:sp>
        <p:nvSpPr>
          <p:cNvPr id="9219" name="Rectangle 3"/>
          <p:cNvSpPr>
            <a:spLocks noGrp="1"/>
          </p:cNvSpPr>
          <p:nvPr>
            <p:ph type="body" idx="1"/>
          </p:nvPr>
        </p:nvSpPr>
        <p:spPr>
          <a:xfrm>
            <a:off x="457200" y="1066800"/>
            <a:ext cx="8229600" cy="5791200"/>
          </a:xfrm>
        </p:spPr>
        <p:txBody>
          <a:bodyPr/>
          <a:lstStyle/>
          <a:p>
            <a:r>
              <a:rPr lang="en-US" sz="2400" dirty="0" smtClean="0">
                <a:solidFill>
                  <a:schemeClr val="bg1"/>
                </a:solidFill>
              </a:rPr>
              <a:t>The organs of the male reproductive system are specialized for the following functions:</a:t>
            </a:r>
          </a:p>
          <a:p>
            <a:pPr>
              <a:buFont typeface="Wingdings 2" pitchFamily="18" charset="2"/>
              <a:buNone/>
            </a:pPr>
            <a:endParaRPr lang="en-US" sz="2400" dirty="0" smtClean="0">
              <a:solidFill>
                <a:schemeClr val="bg1"/>
              </a:solidFill>
            </a:endParaRPr>
          </a:p>
          <a:p>
            <a:r>
              <a:rPr lang="en-US" sz="2400" dirty="0" smtClean="0">
                <a:solidFill>
                  <a:schemeClr val="bg1"/>
                </a:solidFill>
              </a:rPr>
              <a:t>To produce, maintain and transport sperm (the male reproductive cells) and protective fluid (semen) </a:t>
            </a:r>
          </a:p>
          <a:p>
            <a:endParaRPr lang="en-US" sz="2400" dirty="0" smtClean="0">
              <a:solidFill>
                <a:schemeClr val="bg1"/>
              </a:solidFill>
            </a:endParaRPr>
          </a:p>
          <a:p>
            <a:r>
              <a:rPr lang="en-US" sz="2400" dirty="0" smtClean="0">
                <a:solidFill>
                  <a:schemeClr val="bg1"/>
                </a:solidFill>
              </a:rPr>
              <a:t>To discharge sperm within the female reproductive tract </a:t>
            </a:r>
          </a:p>
          <a:p>
            <a:endParaRPr lang="en-US" sz="2400" dirty="0" smtClean="0">
              <a:solidFill>
                <a:schemeClr val="bg1"/>
              </a:solidFill>
            </a:endParaRPr>
          </a:p>
          <a:p>
            <a:r>
              <a:rPr lang="en-US" sz="2400" dirty="0" smtClean="0">
                <a:solidFill>
                  <a:schemeClr val="bg1"/>
                </a:solidFill>
              </a:rPr>
              <a:t>To produce and secrete male sex hormones </a:t>
            </a:r>
          </a:p>
          <a:p>
            <a:endParaRPr lang="en-US" sz="2400" dirty="0" smtClean="0">
              <a:solidFill>
                <a:schemeClr val="bg1"/>
              </a:solidFill>
            </a:endParaRPr>
          </a:p>
          <a:p>
            <a:r>
              <a:rPr lang="en-US" sz="2400" dirty="0" smtClean="0">
                <a:solidFill>
                  <a:schemeClr val="bg1"/>
                </a:solidFill>
              </a:rPr>
              <a:t>The male reproductive anatomy includes internal and external structures.</a:t>
            </a:r>
          </a:p>
          <a:p>
            <a:pPr>
              <a:buFont typeface="Wingdings 2" pitchFamily="18" charset="2"/>
              <a:buNone/>
            </a:pP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381000"/>
            <a:ext cx="8229600" cy="5927725"/>
          </a:xfrm>
        </p:spPr>
        <p:txBody>
          <a:bodyPr/>
          <a:lstStyle/>
          <a:p>
            <a:pPr eaLnBrk="1" hangingPunct="1">
              <a:lnSpc>
                <a:spcPct val="90000"/>
              </a:lnSpc>
            </a:pPr>
            <a:r>
              <a:rPr lang="en-US" sz="2600" b="1" u="sng" dirty="0" smtClean="0">
                <a:solidFill>
                  <a:schemeClr val="bg1"/>
                </a:solidFill>
              </a:rPr>
              <a:t>Penis</a:t>
            </a:r>
            <a:r>
              <a:rPr lang="en-US" sz="2600" b="1" dirty="0" smtClean="0">
                <a:solidFill>
                  <a:schemeClr val="bg1"/>
                </a:solidFill>
              </a:rPr>
              <a:t> </a:t>
            </a:r>
            <a:r>
              <a:rPr lang="en-US" sz="2600" dirty="0" smtClean="0">
                <a:solidFill>
                  <a:schemeClr val="bg1"/>
                </a:solidFill>
              </a:rPr>
              <a:t>— </a:t>
            </a:r>
            <a:r>
              <a:rPr lang="en-US" sz="2600" b="1" dirty="0" smtClean="0">
                <a:solidFill>
                  <a:schemeClr val="bg1"/>
                </a:solidFill>
              </a:rPr>
              <a:t>The penis is the male organ for sexual intercourse. The body of the penis is made up of special, sponge-like erectile tissue.</a:t>
            </a:r>
          </a:p>
          <a:p>
            <a:pPr eaLnBrk="1" hangingPunct="1">
              <a:lnSpc>
                <a:spcPct val="90000"/>
              </a:lnSpc>
            </a:pPr>
            <a:endParaRPr lang="en-US" sz="2600" b="1" dirty="0" smtClean="0">
              <a:solidFill>
                <a:schemeClr val="bg1"/>
              </a:solidFill>
            </a:endParaRPr>
          </a:p>
          <a:p>
            <a:pPr eaLnBrk="1" hangingPunct="1">
              <a:lnSpc>
                <a:spcPct val="90000"/>
              </a:lnSpc>
              <a:buFont typeface="Wingdings 2" pitchFamily="18" charset="2"/>
              <a:buNone/>
            </a:pPr>
            <a:endParaRPr lang="en-US" sz="2600" b="1" dirty="0" smtClean="0">
              <a:solidFill>
                <a:schemeClr val="bg1"/>
              </a:solidFill>
            </a:endParaRPr>
          </a:p>
          <a:p>
            <a:pPr eaLnBrk="1" hangingPunct="1">
              <a:lnSpc>
                <a:spcPct val="90000"/>
              </a:lnSpc>
              <a:buFont typeface="Wingdings" pitchFamily="2" charset="2"/>
              <a:buChar char="Ø"/>
            </a:pPr>
            <a:r>
              <a:rPr lang="en-US" sz="2600" b="1" dirty="0" smtClean="0">
                <a:solidFill>
                  <a:schemeClr val="bg1"/>
                </a:solidFill>
              </a:rPr>
              <a:t> </a:t>
            </a:r>
            <a:r>
              <a:rPr lang="en-US" sz="2600" b="1" u="sng" dirty="0" smtClean="0">
                <a:solidFill>
                  <a:schemeClr val="bg1"/>
                </a:solidFill>
              </a:rPr>
              <a:t>Semen</a:t>
            </a:r>
            <a:r>
              <a:rPr lang="en-US" sz="2600" b="1" dirty="0" smtClean="0">
                <a:solidFill>
                  <a:schemeClr val="bg1"/>
                </a:solidFill>
              </a:rPr>
              <a:t>, with the sperm, is expelled (ejaculated) through the end of the penis. When the penis is erect, the flow of urine is blocked from the urethra, allowing only semen to be ejaculated </a:t>
            </a:r>
          </a:p>
          <a:p>
            <a:pPr eaLnBrk="1" hangingPunct="1">
              <a:lnSpc>
                <a:spcPct val="90000"/>
              </a:lnSpc>
              <a:buFont typeface="Wingdings" pitchFamily="2" charset="2"/>
              <a:buChar char="Ø"/>
            </a:pPr>
            <a:endParaRPr lang="en-US" sz="2600" b="1" dirty="0" smtClean="0">
              <a:solidFill>
                <a:schemeClr val="bg1"/>
              </a:solidFill>
            </a:endParaRPr>
          </a:p>
          <a:p>
            <a:pPr eaLnBrk="1" hangingPunct="1">
              <a:lnSpc>
                <a:spcPct val="90000"/>
              </a:lnSpc>
              <a:buFont typeface="Wingdings" pitchFamily="2" charset="2"/>
              <a:buChar char="Ø"/>
            </a:pPr>
            <a:r>
              <a:rPr lang="en-US" sz="2600" b="1" dirty="0" smtClean="0">
                <a:solidFill>
                  <a:schemeClr val="bg1"/>
                </a:solidFill>
              </a:rPr>
              <a:t>are the body's main source of male hormones, such as testosterone</a:t>
            </a:r>
          </a:p>
          <a:p>
            <a:pPr eaLnBrk="1" hangingPunct="1">
              <a:lnSpc>
                <a:spcPct val="90000"/>
              </a:lnSpc>
              <a:buFont typeface="Wingdings 2" pitchFamily="18" charset="2"/>
              <a:buNone/>
            </a:pPr>
            <a:endParaRPr lang="en-US" sz="2600" b="1" dirty="0" smtClean="0"/>
          </a:p>
          <a:p>
            <a:pPr eaLnBrk="1" hangingPunct="1">
              <a:lnSpc>
                <a:spcPct val="90000"/>
              </a:lnSpc>
            </a:pPr>
            <a:endParaRPr lang="en-US" sz="2600" dirty="0" smtClean="0"/>
          </a:p>
          <a:p>
            <a:pPr eaLnBrk="1" hangingPunct="1">
              <a:lnSpc>
                <a:spcPct val="90000"/>
              </a:lnSpc>
              <a:buFont typeface="Wingdings 2" pitchFamily="18" charset="2"/>
              <a:buNone/>
            </a:pPr>
            <a:endParaRPr lang="en-US" sz="2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700" dirty="0" smtClean="0">
                <a:ln>
                  <a:noFill/>
                </a:ln>
                <a:solidFill>
                  <a:schemeClr val="bg1"/>
                </a:solidFill>
                <a:effectLst/>
              </a:rPr>
              <a:t>External parts: reproductive sys</a:t>
            </a:r>
            <a:r>
              <a:rPr lang="en-US" sz="3700" dirty="0" smtClean="0">
                <a:ln>
                  <a:noFill/>
                </a:ln>
                <a:solidFill>
                  <a:schemeClr val="tx1"/>
                </a:solidFill>
                <a:effectLst/>
              </a:rPr>
              <a:t>.</a:t>
            </a:r>
          </a:p>
        </p:txBody>
      </p:sp>
      <p:sp>
        <p:nvSpPr>
          <p:cNvPr id="12291" name="Rectangle 3"/>
          <p:cNvSpPr>
            <a:spLocks noGrp="1"/>
          </p:cNvSpPr>
          <p:nvPr>
            <p:ph type="body" idx="1"/>
          </p:nvPr>
        </p:nvSpPr>
        <p:spPr/>
        <p:txBody>
          <a:bodyPr/>
          <a:lstStyle/>
          <a:p>
            <a:pPr eaLnBrk="1" hangingPunct="1">
              <a:lnSpc>
                <a:spcPct val="90000"/>
              </a:lnSpc>
            </a:pPr>
            <a:r>
              <a:rPr lang="en-US" sz="2400" b="1" u="sng" dirty="0" smtClean="0">
                <a:solidFill>
                  <a:schemeClr val="bg1"/>
                </a:solidFill>
              </a:rPr>
              <a:t>Scrotum</a:t>
            </a:r>
            <a:r>
              <a:rPr lang="en-US" sz="2400" b="1" dirty="0" smtClean="0">
                <a:solidFill>
                  <a:schemeClr val="bg1"/>
                </a:solidFill>
              </a:rPr>
              <a:t> — The scrotum is the loose pouch-like sac of skin that hangs behind the penis. It contains the testicles (also called testes), as well as many nerves and blood vessels. The scrotum has a protective function and acts as a climate control system for the testes. For normal sperm development, the testes must be at a temperature slightly cooler than the body temperature</a:t>
            </a:r>
            <a:r>
              <a:rPr lang="en-US" sz="2400" dirty="0" smtClean="0">
                <a:solidFill>
                  <a:schemeClr val="bg1"/>
                </a:solidFill>
              </a:rPr>
              <a:t> </a:t>
            </a:r>
          </a:p>
          <a:p>
            <a:pPr eaLnBrk="1" hangingPunct="1">
              <a:lnSpc>
                <a:spcPct val="90000"/>
              </a:lnSpc>
            </a:pPr>
            <a:endParaRPr lang="en-US" sz="2200" b="1" dirty="0" smtClean="0">
              <a:solidFill>
                <a:schemeClr val="bg1"/>
              </a:solidFill>
            </a:endParaRPr>
          </a:p>
          <a:p>
            <a:pPr eaLnBrk="1" hangingPunct="1">
              <a:lnSpc>
                <a:spcPct val="90000"/>
              </a:lnSpc>
            </a:pPr>
            <a:r>
              <a:rPr lang="en-US" sz="2200" b="1" u="sng" dirty="0" smtClean="0">
                <a:solidFill>
                  <a:schemeClr val="bg1"/>
                </a:solidFill>
              </a:rPr>
              <a:t>Testis</a:t>
            </a:r>
            <a:r>
              <a:rPr lang="en-US" sz="2200" b="1" dirty="0" smtClean="0">
                <a:solidFill>
                  <a:schemeClr val="bg1"/>
                </a:solidFill>
              </a:rPr>
              <a:t>-The male sex glands- located behind the penis in a pouch of skin called the scrotum. </a:t>
            </a:r>
          </a:p>
          <a:p>
            <a:pPr eaLnBrk="1" hangingPunct="1">
              <a:lnSpc>
                <a:spcPct val="90000"/>
              </a:lnSpc>
              <a:buFont typeface="Wingdings" pitchFamily="2" charset="2"/>
              <a:buNone/>
            </a:pPr>
            <a:r>
              <a:rPr lang="en-US" sz="2200" b="1" dirty="0" smtClean="0">
                <a:solidFill>
                  <a:schemeClr val="bg1"/>
                </a:solidFill>
              </a:rPr>
              <a:t>    produce and store sperm</a:t>
            </a:r>
          </a:p>
          <a:p>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700" dirty="0" smtClean="0">
                <a:ln>
                  <a:noFill/>
                </a:ln>
                <a:solidFill>
                  <a:schemeClr val="bg1"/>
                </a:solidFill>
                <a:effectLst/>
              </a:rPr>
              <a:t>Internal parts of the reproductive system</a:t>
            </a:r>
          </a:p>
        </p:txBody>
      </p:sp>
      <p:sp>
        <p:nvSpPr>
          <p:cNvPr id="13315" name="Rectangle 3"/>
          <p:cNvSpPr>
            <a:spLocks noGrp="1"/>
          </p:cNvSpPr>
          <p:nvPr>
            <p:ph type="body" idx="1"/>
          </p:nvPr>
        </p:nvSpPr>
        <p:spPr/>
        <p:txBody>
          <a:bodyPr/>
          <a:lstStyle/>
          <a:p>
            <a:pPr>
              <a:lnSpc>
                <a:spcPct val="90000"/>
              </a:lnSpc>
            </a:pPr>
            <a:r>
              <a:rPr lang="en-US" sz="2000" b="1" u="sng" dirty="0" smtClean="0">
                <a:solidFill>
                  <a:schemeClr val="bg1"/>
                </a:solidFill>
              </a:rPr>
              <a:t>Vas deferens</a:t>
            </a:r>
            <a:r>
              <a:rPr lang="en-US" sz="2000" dirty="0" smtClean="0">
                <a:solidFill>
                  <a:schemeClr val="bg1"/>
                </a:solidFill>
              </a:rPr>
              <a:t> — The vas deferens is a long, muscular tube that travels from the </a:t>
            </a:r>
            <a:r>
              <a:rPr lang="en-US" sz="2000" dirty="0" err="1" smtClean="0">
                <a:solidFill>
                  <a:schemeClr val="bg1"/>
                </a:solidFill>
              </a:rPr>
              <a:t>epididymis</a:t>
            </a:r>
            <a:r>
              <a:rPr lang="en-US" sz="2000" dirty="0" smtClean="0">
                <a:solidFill>
                  <a:schemeClr val="bg1"/>
                </a:solidFill>
              </a:rPr>
              <a:t> into the pelvic cavity, to just behind the bladder. The vas deferens transports mature sperm to the urethra in preparation for ejaculation. </a:t>
            </a:r>
          </a:p>
          <a:p>
            <a:pPr>
              <a:lnSpc>
                <a:spcPct val="90000"/>
              </a:lnSpc>
            </a:pPr>
            <a:endParaRPr lang="en-US" sz="2000" dirty="0" smtClean="0">
              <a:solidFill>
                <a:schemeClr val="bg1"/>
              </a:solidFill>
            </a:endParaRPr>
          </a:p>
          <a:p>
            <a:pPr>
              <a:lnSpc>
                <a:spcPct val="90000"/>
              </a:lnSpc>
            </a:pPr>
            <a:r>
              <a:rPr lang="en-US" sz="2000" b="1" u="sng" dirty="0" smtClean="0">
                <a:solidFill>
                  <a:schemeClr val="bg1"/>
                </a:solidFill>
              </a:rPr>
              <a:t>Ejaculatory ducts</a:t>
            </a:r>
            <a:r>
              <a:rPr lang="en-US" sz="2000" dirty="0" smtClean="0">
                <a:solidFill>
                  <a:schemeClr val="bg1"/>
                </a:solidFill>
              </a:rPr>
              <a:t> — These are formed by the fusion of the vas deferens and the seminal vesicles. The ejaculatory ducts empty into the urethra. </a:t>
            </a:r>
          </a:p>
          <a:p>
            <a:pPr>
              <a:lnSpc>
                <a:spcPct val="90000"/>
              </a:lnSpc>
              <a:buFont typeface="Wingdings 2" pitchFamily="18" charset="2"/>
              <a:buNone/>
            </a:pPr>
            <a:endParaRPr lang="en-US" sz="2000" dirty="0" smtClean="0">
              <a:solidFill>
                <a:schemeClr val="bg1"/>
              </a:solidFill>
            </a:endParaRPr>
          </a:p>
          <a:p>
            <a:pPr>
              <a:lnSpc>
                <a:spcPct val="90000"/>
              </a:lnSpc>
            </a:pPr>
            <a:r>
              <a:rPr lang="en-US" sz="2000" b="1" u="sng" dirty="0" smtClean="0">
                <a:solidFill>
                  <a:schemeClr val="bg1"/>
                </a:solidFill>
              </a:rPr>
              <a:t>Urethra</a:t>
            </a:r>
            <a:r>
              <a:rPr lang="en-US" sz="2000" dirty="0" smtClean="0">
                <a:solidFill>
                  <a:schemeClr val="bg1"/>
                </a:solidFill>
              </a:rPr>
              <a:t> — The urethra is the tube that carries urine from the bladder to outside of the body. In males, it has the additional function of expelling (ejaculating) semen when the man reaches orgasm. When the penis is erect during sex, the flow of urine is blocked from the urethra, allowing only semen to be ejaculated at orgasm. </a:t>
            </a:r>
          </a:p>
          <a:p>
            <a:pPr>
              <a:lnSpc>
                <a:spcPct val="90000"/>
              </a:lnSpc>
            </a:pP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1497</TotalTime>
  <Words>2161</Words>
  <Application>Microsoft Office PowerPoint</Application>
  <PresentationFormat>On-screen Show (4:3)</PresentationFormat>
  <Paragraphs>184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Apex</vt:lpstr>
      <vt:lpstr>Reproduction</vt:lpstr>
      <vt:lpstr>External fertilization</vt:lpstr>
      <vt:lpstr>Internal Fertilization</vt:lpstr>
      <vt:lpstr>Reproduction in humans</vt:lpstr>
      <vt:lpstr>The Male Reproductive system</vt:lpstr>
      <vt:lpstr>functions of male reproductive system</vt:lpstr>
      <vt:lpstr>Slide 7</vt:lpstr>
      <vt:lpstr>External parts: reproductive sys.</vt:lpstr>
      <vt:lpstr>Internal parts of the reproductive system</vt:lpstr>
      <vt:lpstr>Male reproductive parts</vt:lpstr>
      <vt:lpstr>Slide 11</vt:lpstr>
      <vt:lpstr>The Female Reproductive System</vt:lpstr>
      <vt:lpstr>Slide 13</vt:lpstr>
      <vt:lpstr>Slide 14</vt:lpstr>
      <vt:lpstr>Slide 15</vt:lpstr>
      <vt:lpstr>Menstruation</vt:lpstr>
      <vt:lpstr>Menstruation</vt:lpstr>
      <vt:lpstr>Menstruation</vt:lpstr>
      <vt:lpstr>Menstruation</vt:lpstr>
      <vt:lpstr>Hormonal control of Menstruation</vt:lpstr>
      <vt:lpstr>Slide 21</vt:lpstr>
      <vt:lpstr>Sexual intercourse</vt:lpstr>
      <vt:lpstr>Fertilization </vt:lpstr>
      <vt:lpstr>Fertilization </vt:lpstr>
      <vt:lpstr>Sperm </vt:lpstr>
      <vt:lpstr>Fertilization </vt:lpstr>
      <vt:lpstr>A blastula </vt:lpstr>
      <vt:lpstr>Zygote </vt:lpstr>
      <vt:lpstr>Placenta </vt:lpstr>
      <vt:lpstr>Placenta </vt:lpstr>
      <vt:lpstr>Role of placenta</vt:lpstr>
      <vt:lpstr>Different stages of pregnancy</vt:lpstr>
      <vt:lpstr>Pregnancy  and development</vt:lpstr>
      <vt:lpstr>Role of placenta villi</vt:lpstr>
      <vt:lpstr>Slide 35</vt:lpstr>
      <vt:lpstr>Slide 36</vt:lpstr>
      <vt:lpstr>Child birth</vt:lpstr>
      <vt:lpstr>Feeding and parental care</vt:lpstr>
      <vt:lpstr>Extra embryonic membranes</vt:lpstr>
      <vt:lpstr>IVF</vt:lpstr>
      <vt:lpstr>Artificial insemination</vt:lpstr>
      <vt:lpstr>Contraceptive methods</vt:lpstr>
    </vt:vector>
  </TitlesOfParts>
  <Company>Indus International School - Bangalore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Reproductive system </dc:title>
  <dc:creator>vaishali.nair</dc:creator>
  <cp:lastModifiedBy>appukuttan</cp:lastModifiedBy>
  <cp:revision>108</cp:revision>
  <dcterms:created xsi:type="dcterms:W3CDTF">2010-04-08T06:05:47Z</dcterms:created>
  <dcterms:modified xsi:type="dcterms:W3CDTF">2012-10-02T05:20:01Z</dcterms:modified>
</cp:coreProperties>
</file>