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45AB5-5F14-4078-AF86-547C01E0F92C}" type="datetimeFigureOut">
              <a:rPr lang="en-US" smtClean="0"/>
              <a:pPr/>
              <a:t>2/25/2011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42311-7F27-4943-BF6B-2C959B55DD8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a:lstStyle/>
          <a:p>
            <a:fld id="{3F85113A-AFC6-4287-AF31-93B6818CBEB3}" type="slidenum">
              <a:rPr lang="en-US" smtClean="0">
                <a:ea typeface="ＭＳ Ｐゴシック" pitchFamily="34" charset="-128"/>
                <a:cs typeface="Arial" charset="0"/>
              </a:rPr>
              <a:pPr/>
              <a:t>9</a:t>
            </a:fld>
            <a:endParaRPr lang="en-US" smtClean="0">
              <a:ea typeface="ＭＳ Ｐゴシック" pitchFamily="34" charset="-128"/>
              <a:cs typeface="Arial"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a:lstStyle/>
          <a:p>
            <a:fld id="{ED876598-666D-48B6-B48D-359A50EAE9CD}" type="slidenum">
              <a:rPr lang="en-US" smtClean="0">
                <a:ea typeface="ＭＳ Ｐゴシック" pitchFamily="34" charset="-128"/>
                <a:cs typeface="Arial" charset="0"/>
              </a:rPr>
              <a:pPr/>
              <a:t>11</a:t>
            </a:fld>
            <a:endParaRPr lang="en-US" smtClean="0">
              <a:ea typeface="ＭＳ Ｐゴシック" pitchFamily="34" charset="-128"/>
              <a:cs typeface="Arial"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22884" name="Slide Number Placeholder 3"/>
          <p:cNvSpPr>
            <a:spLocks noGrp="1"/>
          </p:cNvSpPr>
          <p:nvPr>
            <p:ph type="sldNum" sz="quarter" idx="5"/>
          </p:nvPr>
        </p:nvSpPr>
        <p:spPr bwMode="auto">
          <a:noFill/>
          <a:ln>
            <a:miter lim="800000"/>
            <a:headEnd/>
            <a:tailEnd/>
          </a:ln>
        </p:spPr>
        <p:txBody>
          <a:bodyPr/>
          <a:lstStyle/>
          <a:p>
            <a:fld id="{48801B6F-F78B-46AB-898B-2BBF0DA720BD}" type="slidenum">
              <a:rPr lang="en-GB" smtClean="0">
                <a:ea typeface="ＭＳ Ｐゴシック" pitchFamily="34" charset="-128"/>
                <a:cs typeface="Arial" charset="0"/>
              </a:rPr>
              <a:pPr/>
              <a:t>13</a:t>
            </a:fld>
            <a:endParaRPr lang="en-GB" smtClean="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a:lstStyle/>
          <a:p>
            <a:fld id="{CEEDC1D4-D761-438F-80E2-70B3D8F09788}" type="slidenum">
              <a:rPr lang="en-US" smtClean="0">
                <a:ea typeface="ＭＳ Ｐゴシック" pitchFamily="34" charset="-128"/>
                <a:cs typeface="Arial" charset="0"/>
              </a:rPr>
              <a:pPr/>
              <a:t>14</a:t>
            </a:fld>
            <a:endParaRPr lang="en-US" smtClean="0">
              <a:ea typeface="ＭＳ Ｐゴシック" pitchFamily="34" charset="-128"/>
              <a:cs typeface="Arial"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DE4663C-CF5A-436A-852A-266F9A6C1376}" type="slidenum">
              <a:rPr lang="en-US" smtClean="0">
                <a:ea typeface="ＭＳ Ｐゴシック" pitchFamily="34" charset="-128"/>
                <a:cs typeface="Arial" charset="0"/>
              </a:rPr>
              <a:pPr/>
              <a:t>15</a:t>
            </a:fld>
            <a:endParaRPr lang="en-US" smtClean="0">
              <a:ea typeface="ＭＳ Ｐゴシック" pitchFamily="34" charset="-128"/>
              <a:cs typeface="Arial"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a:lstStyle/>
          <a:p>
            <a:fld id="{BDC9220A-594A-4346-94D6-51A01282C461}" type="slidenum">
              <a:rPr lang="en-US" smtClean="0">
                <a:ea typeface="ＭＳ Ｐゴシック" pitchFamily="34" charset="-128"/>
              </a:rPr>
              <a:pPr/>
              <a:t>20</a:t>
            </a:fld>
            <a:endParaRPr lang="en-US" smtClean="0">
              <a:ea typeface="ＭＳ Ｐゴシック" pitchFamily="34" charset="-128"/>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126980" name="Slide Number Placeholder 3"/>
          <p:cNvSpPr>
            <a:spLocks noGrp="1"/>
          </p:cNvSpPr>
          <p:nvPr>
            <p:ph type="sldNum" sz="quarter" idx="5"/>
          </p:nvPr>
        </p:nvSpPr>
        <p:spPr bwMode="auto">
          <a:noFill/>
          <a:ln>
            <a:miter lim="800000"/>
            <a:headEnd/>
            <a:tailEnd/>
          </a:ln>
        </p:spPr>
        <p:txBody>
          <a:bodyPr/>
          <a:lstStyle/>
          <a:p>
            <a:fld id="{7A4910C8-3256-49A4-B721-EC9B88E436B8}" type="slidenum">
              <a:rPr lang="en-US" smtClean="0">
                <a:ea typeface="ＭＳ Ｐゴシック" pitchFamily="34" charset="-128"/>
              </a:rPr>
              <a:pPr/>
              <a:t>24</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CC99"/>
          </a:solidFill>
        </p:spPr>
        <p:txBody>
          <a:bodyPr/>
          <a:lstStyle>
            <a:lvl1pPr>
              <a:defRPr>
                <a:solidFill>
                  <a:srgbClr val="FF0000"/>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357158" y="164305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4CD714-4B0F-4244-9C39-B2D624684A1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rot="19721551">
            <a:off x="571500" y="2714625"/>
            <a:ext cx="8229600" cy="1143000"/>
          </a:xfrm>
        </p:spPr>
        <p:txBody>
          <a:bodyPr>
            <a:normAutofit fontScale="90000"/>
          </a:bodyPr>
          <a:lstStyle/>
          <a:p>
            <a:r>
              <a:rPr lang="en-US" smtClean="0">
                <a:ea typeface="ＭＳ Ｐゴシック" pitchFamily="34" charset="-128"/>
              </a:rPr>
              <a:t>Structure of the human respiratory system</a:t>
            </a:r>
            <a:endParaRPr lang="en-IN"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Lungs Co"/>
          <p:cNvPicPr>
            <a:picLocks noChangeAspect="1" noChangeArrowheads="1"/>
          </p:cNvPicPr>
          <p:nvPr/>
        </p:nvPicPr>
        <p:blipFill>
          <a:blip r:embed="rId2"/>
          <a:srcRect/>
          <a:stretch>
            <a:fillRect/>
          </a:stretch>
        </p:blipFill>
        <p:spPr bwMode="auto">
          <a:xfrm>
            <a:off x="2357438" y="1500188"/>
            <a:ext cx="3643312" cy="5143500"/>
          </a:xfrm>
          <a:prstGeom prst="rect">
            <a:avLst/>
          </a:prstGeom>
          <a:noFill/>
          <a:ln w="9525">
            <a:noFill/>
            <a:miter lim="800000"/>
            <a:headEnd/>
            <a:tailEnd/>
          </a:ln>
        </p:spPr>
      </p:pic>
      <p:grpSp>
        <p:nvGrpSpPr>
          <p:cNvPr id="2" name="Group 2"/>
          <p:cNvGrpSpPr>
            <a:grpSpLocks/>
          </p:cNvGrpSpPr>
          <p:nvPr/>
        </p:nvGrpSpPr>
        <p:grpSpPr bwMode="auto">
          <a:xfrm>
            <a:off x="1785938" y="1071563"/>
            <a:ext cx="5600700" cy="5241925"/>
            <a:chOff x="1647" y="4527"/>
            <a:chExt cx="8820" cy="8256"/>
          </a:xfrm>
        </p:grpSpPr>
        <p:sp>
          <p:nvSpPr>
            <p:cNvPr id="63500" name="Line 3"/>
            <p:cNvSpPr>
              <a:spLocks noChangeShapeType="1"/>
            </p:cNvSpPr>
            <p:nvPr/>
          </p:nvSpPr>
          <p:spPr bwMode="auto">
            <a:xfrm>
              <a:off x="3987" y="4527"/>
              <a:ext cx="1800" cy="924"/>
            </a:xfrm>
            <a:prstGeom prst="line">
              <a:avLst/>
            </a:prstGeom>
            <a:noFill/>
            <a:ln w="38100">
              <a:solidFill>
                <a:srgbClr val="000000"/>
              </a:solidFill>
              <a:round/>
              <a:headEnd/>
              <a:tailEnd type="triangle" w="med" len="med"/>
            </a:ln>
          </p:spPr>
          <p:txBody>
            <a:bodyPr/>
            <a:lstStyle/>
            <a:p>
              <a:endParaRPr lang="en-IN"/>
            </a:p>
          </p:txBody>
        </p:sp>
        <p:sp>
          <p:nvSpPr>
            <p:cNvPr id="63501" name="Line 4"/>
            <p:cNvSpPr>
              <a:spLocks noChangeShapeType="1"/>
            </p:cNvSpPr>
            <p:nvPr/>
          </p:nvSpPr>
          <p:spPr bwMode="auto">
            <a:xfrm flipV="1">
              <a:off x="2547" y="8847"/>
              <a:ext cx="1800" cy="156"/>
            </a:xfrm>
            <a:prstGeom prst="line">
              <a:avLst/>
            </a:prstGeom>
            <a:noFill/>
            <a:ln w="38100">
              <a:solidFill>
                <a:srgbClr val="000000"/>
              </a:solidFill>
              <a:round/>
              <a:headEnd/>
              <a:tailEnd type="triangle" w="med" len="med"/>
            </a:ln>
          </p:spPr>
          <p:txBody>
            <a:bodyPr/>
            <a:lstStyle/>
            <a:p>
              <a:endParaRPr lang="en-IN"/>
            </a:p>
          </p:txBody>
        </p:sp>
        <p:sp>
          <p:nvSpPr>
            <p:cNvPr id="63502" name="Line 5"/>
            <p:cNvSpPr>
              <a:spLocks noChangeShapeType="1"/>
            </p:cNvSpPr>
            <p:nvPr/>
          </p:nvSpPr>
          <p:spPr bwMode="auto">
            <a:xfrm>
              <a:off x="3267" y="6507"/>
              <a:ext cx="1440" cy="384"/>
            </a:xfrm>
            <a:prstGeom prst="line">
              <a:avLst/>
            </a:prstGeom>
            <a:noFill/>
            <a:ln w="38100">
              <a:solidFill>
                <a:srgbClr val="000000"/>
              </a:solidFill>
              <a:round/>
              <a:headEnd/>
              <a:tailEnd type="triangle" w="med" len="med"/>
            </a:ln>
          </p:spPr>
          <p:txBody>
            <a:bodyPr/>
            <a:lstStyle/>
            <a:p>
              <a:endParaRPr lang="en-IN"/>
            </a:p>
          </p:txBody>
        </p:sp>
        <p:sp>
          <p:nvSpPr>
            <p:cNvPr id="63503" name="Line 6"/>
            <p:cNvSpPr>
              <a:spLocks noChangeShapeType="1"/>
            </p:cNvSpPr>
            <p:nvPr/>
          </p:nvSpPr>
          <p:spPr bwMode="auto">
            <a:xfrm flipH="1" flipV="1">
              <a:off x="7587" y="9387"/>
              <a:ext cx="2880" cy="180"/>
            </a:xfrm>
            <a:prstGeom prst="line">
              <a:avLst/>
            </a:prstGeom>
            <a:noFill/>
            <a:ln w="38100">
              <a:solidFill>
                <a:srgbClr val="000000"/>
              </a:solidFill>
              <a:round/>
              <a:headEnd/>
              <a:tailEnd type="triangle" w="med" len="med"/>
            </a:ln>
          </p:spPr>
          <p:txBody>
            <a:bodyPr/>
            <a:lstStyle/>
            <a:p>
              <a:endParaRPr lang="en-IN"/>
            </a:p>
          </p:txBody>
        </p:sp>
        <p:sp>
          <p:nvSpPr>
            <p:cNvPr id="63504" name="Line 7"/>
            <p:cNvSpPr>
              <a:spLocks noChangeShapeType="1"/>
            </p:cNvSpPr>
            <p:nvPr/>
          </p:nvSpPr>
          <p:spPr bwMode="auto">
            <a:xfrm flipH="1">
              <a:off x="5967" y="6867"/>
              <a:ext cx="2700" cy="720"/>
            </a:xfrm>
            <a:prstGeom prst="line">
              <a:avLst/>
            </a:prstGeom>
            <a:noFill/>
            <a:ln w="38100">
              <a:solidFill>
                <a:srgbClr val="000000"/>
              </a:solidFill>
              <a:round/>
              <a:headEnd/>
              <a:tailEnd type="triangle" w="med" len="med"/>
            </a:ln>
          </p:spPr>
          <p:txBody>
            <a:bodyPr/>
            <a:lstStyle/>
            <a:p>
              <a:endParaRPr lang="en-IN"/>
            </a:p>
          </p:txBody>
        </p:sp>
        <p:sp>
          <p:nvSpPr>
            <p:cNvPr id="63505" name="Line 8"/>
            <p:cNvSpPr>
              <a:spLocks noChangeShapeType="1"/>
            </p:cNvSpPr>
            <p:nvPr/>
          </p:nvSpPr>
          <p:spPr bwMode="auto">
            <a:xfrm flipH="1" flipV="1">
              <a:off x="6327" y="11187"/>
              <a:ext cx="2520" cy="1596"/>
            </a:xfrm>
            <a:prstGeom prst="line">
              <a:avLst/>
            </a:prstGeom>
            <a:noFill/>
            <a:ln w="38100">
              <a:solidFill>
                <a:srgbClr val="000000"/>
              </a:solidFill>
              <a:round/>
              <a:headEnd/>
              <a:tailEnd type="triangle" w="med" len="med"/>
            </a:ln>
          </p:spPr>
          <p:txBody>
            <a:bodyPr/>
            <a:lstStyle/>
            <a:p>
              <a:endParaRPr lang="en-IN"/>
            </a:p>
          </p:txBody>
        </p:sp>
        <p:sp>
          <p:nvSpPr>
            <p:cNvPr id="63506" name="Line 9"/>
            <p:cNvSpPr>
              <a:spLocks noChangeShapeType="1"/>
            </p:cNvSpPr>
            <p:nvPr/>
          </p:nvSpPr>
          <p:spPr bwMode="auto">
            <a:xfrm flipH="1">
              <a:off x="7047" y="5427"/>
              <a:ext cx="900" cy="720"/>
            </a:xfrm>
            <a:prstGeom prst="line">
              <a:avLst/>
            </a:prstGeom>
            <a:noFill/>
            <a:ln w="38100">
              <a:solidFill>
                <a:srgbClr val="000000"/>
              </a:solidFill>
              <a:round/>
              <a:headEnd/>
              <a:tailEnd type="triangle" w="med" len="med"/>
            </a:ln>
          </p:spPr>
          <p:txBody>
            <a:bodyPr/>
            <a:lstStyle/>
            <a:p>
              <a:endParaRPr lang="en-IN"/>
            </a:p>
          </p:txBody>
        </p:sp>
        <p:sp>
          <p:nvSpPr>
            <p:cNvPr id="63507" name="Line 10"/>
            <p:cNvSpPr>
              <a:spLocks noChangeShapeType="1"/>
            </p:cNvSpPr>
            <p:nvPr/>
          </p:nvSpPr>
          <p:spPr bwMode="auto">
            <a:xfrm flipV="1">
              <a:off x="1647" y="12267"/>
              <a:ext cx="1800" cy="360"/>
            </a:xfrm>
            <a:prstGeom prst="line">
              <a:avLst/>
            </a:prstGeom>
            <a:noFill/>
            <a:ln w="38100">
              <a:solidFill>
                <a:srgbClr val="000000"/>
              </a:solidFill>
              <a:round/>
              <a:headEnd/>
              <a:tailEnd type="triangle" w="med" len="med"/>
            </a:ln>
          </p:spPr>
          <p:txBody>
            <a:bodyPr/>
            <a:lstStyle/>
            <a:p>
              <a:endParaRPr lang="en-IN"/>
            </a:p>
          </p:txBody>
        </p:sp>
      </p:grpSp>
      <p:sp>
        <p:nvSpPr>
          <p:cNvPr id="63492" name="TextBox 11"/>
          <p:cNvSpPr txBox="1">
            <a:spLocks noChangeArrowheads="1"/>
          </p:cNvSpPr>
          <p:nvPr/>
        </p:nvSpPr>
        <p:spPr bwMode="auto">
          <a:xfrm>
            <a:off x="1857375" y="714375"/>
            <a:ext cx="1317625" cy="523875"/>
          </a:xfrm>
          <a:prstGeom prst="rect">
            <a:avLst/>
          </a:prstGeom>
          <a:noFill/>
          <a:ln w="9525">
            <a:noFill/>
            <a:miter lim="800000"/>
            <a:headEnd/>
            <a:tailEnd/>
          </a:ln>
        </p:spPr>
        <p:txBody>
          <a:bodyPr wrap="none">
            <a:spAutoFit/>
          </a:bodyPr>
          <a:lstStyle/>
          <a:p>
            <a:r>
              <a:rPr lang="en-GB" sz="2800"/>
              <a:t>Trachea</a:t>
            </a:r>
          </a:p>
        </p:txBody>
      </p:sp>
      <p:sp>
        <p:nvSpPr>
          <p:cNvPr id="63493" name="TextBox 12"/>
          <p:cNvSpPr txBox="1">
            <a:spLocks noChangeArrowheads="1"/>
          </p:cNvSpPr>
          <p:nvPr/>
        </p:nvSpPr>
        <p:spPr bwMode="auto">
          <a:xfrm>
            <a:off x="7429500" y="4000500"/>
            <a:ext cx="882650" cy="523875"/>
          </a:xfrm>
          <a:prstGeom prst="rect">
            <a:avLst/>
          </a:prstGeom>
          <a:noFill/>
          <a:ln w="9525">
            <a:noFill/>
            <a:miter lim="800000"/>
            <a:headEnd/>
            <a:tailEnd/>
          </a:ln>
        </p:spPr>
        <p:txBody>
          <a:bodyPr wrap="none">
            <a:spAutoFit/>
          </a:bodyPr>
          <a:lstStyle/>
          <a:p>
            <a:r>
              <a:rPr lang="en-GB" sz="2800"/>
              <a:t>Lung</a:t>
            </a:r>
          </a:p>
        </p:txBody>
      </p:sp>
      <p:sp>
        <p:nvSpPr>
          <p:cNvPr id="63494" name="TextBox 13"/>
          <p:cNvSpPr txBox="1">
            <a:spLocks noChangeArrowheads="1"/>
          </p:cNvSpPr>
          <p:nvPr/>
        </p:nvSpPr>
        <p:spPr bwMode="auto">
          <a:xfrm>
            <a:off x="6786563" y="5929313"/>
            <a:ext cx="1781175" cy="523875"/>
          </a:xfrm>
          <a:prstGeom prst="rect">
            <a:avLst/>
          </a:prstGeom>
          <a:noFill/>
          <a:ln w="9525">
            <a:noFill/>
            <a:miter lim="800000"/>
            <a:headEnd/>
            <a:tailEnd/>
          </a:ln>
        </p:spPr>
        <p:txBody>
          <a:bodyPr wrap="none">
            <a:spAutoFit/>
          </a:bodyPr>
          <a:lstStyle/>
          <a:p>
            <a:r>
              <a:rPr lang="en-GB" sz="2800"/>
              <a:t>Diaphragm</a:t>
            </a:r>
          </a:p>
        </p:txBody>
      </p:sp>
      <p:sp>
        <p:nvSpPr>
          <p:cNvPr id="63495" name="TextBox 14"/>
          <p:cNvSpPr txBox="1">
            <a:spLocks noChangeArrowheads="1"/>
          </p:cNvSpPr>
          <p:nvPr/>
        </p:nvSpPr>
        <p:spPr bwMode="auto">
          <a:xfrm>
            <a:off x="5929313" y="1071563"/>
            <a:ext cx="790575" cy="523875"/>
          </a:xfrm>
          <a:prstGeom prst="rect">
            <a:avLst/>
          </a:prstGeom>
          <a:noFill/>
          <a:ln w="9525">
            <a:noFill/>
            <a:miter lim="800000"/>
            <a:headEnd/>
            <a:tailEnd/>
          </a:ln>
        </p:spPr>
        <p:txBody>
          <a:bodyPr wrap="none">
            <a:spAutoFit/>
          </a:bodyPr>
          <a:lstStyle/>
          <a:p>
            <a:r>
              <a:rPr lang="en-GB" sz="2800"/>
              <a:t>Ribs</a:t>
            </a:r>
          </a:p>
        </p:txBody>
      </p:sp>
      <p:sp>
        <p:nvSpPr>
          <p:cNvPr id="63496" name="TextBox 15"/>
          <p:cNvSpPr txBox="1">
            <a:spLocks noChangeArrowheads="1"/>
          </p:cNvSpPr>
          <p:nvPr/>
        </p:nvSpPr>
        <p:spPr bwMode="auto">
          <a:xfrm>
            <a:off x="1214438" y="1928813"/>
            <a:ext cx="1163637" cy="523875"/>
          </a:xfrm>
          <a:prstGeom prst="rect">
            <a:avLst/>
          </a:prstGeom>
          <a:noFill/>
          <a:ln w="9525">
            <a:noFill/>
            <a:miter lim="800000"/>
            <a:headEnd/>
            <a:tailEnd/>
          </a:ln>
        </p:spPr>
        <p:txBody>
          <a:bodyPr wrap="none">
            <a:spAutoFit/>
          </a:bodyPr>
          <a:lstStyle/>
          <a:p>
            <a:r>
              <a:rPr lang="en-GB" sz="2800"/>
              <a:t>Alveoli</a:t>
            </a:r>
          </a:p>
        </p:txBody>
      </p:sp>
      <p:sp>
        <p:nvSpPr>
          <p:cNvPr id="63497" name="TextBox 16"/>
          <p:cNvSpPr txBox="1">
            <a:spLocks noChangeArrowheads="1"/>
          </p:cNvSpPr>
          <p:nvPr/>
        </p:nvSpPr>
        <p:spPr bwMode="auto">
          <a:xfrm>
            <a:off x="500063" y="5572125"/>
            <a:ext cx="1800225" cy="954088"/>
          </a:xfrm>
          <a:prstGeom prst="rect">
            <a:avLst/>
          </a:prstGeom>
          <a:noFill/>
          <a:ln w="9525">
            <a:noFill/>
            <a:miter lim="800000"/>
            <a:headEnd/>
            <a:tailEnd/>
          </a:ln>
        </p:spPr>
        <p:txBody>
          <a:bodyPr wrap="none">
            <a:spAutoFit/>
          </a:bodyPr>
          <a:lstStyle/>
          <a:p>
            <a:r>
              <a:rPr lang="en-GB" sz="2800"/>
              <a:t>Intercostal </a:t>
            </a:r>
          </a:p>
          <a:p>
            <a:r>
              <a:rPr lang="en-GB" sz="2800"/>
              <a:t>Muscles</a:t>
            </a:r>
          </a:p>
        </p:txBody>
      </p:sp>
      <p:sp>
        <p:nvSpPr>
          <p:cNvPr id="63498" name="TextBox 17"/>
          <p:cNvSpPr txBox="1">
            <a:spLocks noChangeArrowheads="1"/>
          </p:cNvSpPr>
          <p:nvPr/>
        </p:nvSpPr>
        <p:spPr bwMode="auto">
          <a:xfrm>
            <a:off x="6357938" y="2214563"/>
            <a:ext cx="1301750" cy="523875"/>
          </a:xfrm>
          <a:prstGeom prst="rect">
            <a:avLst/>
          </a:prstGeom>
          <a:noFill/>
          <a:ln w="9525">
            <a:noFill/>
            <a:miter lim="800000"/>
            <a:headEnd/>
            <a:tailEnd/>
          </a:ln>
        </p:spPr>
        <p:txBody>
          <a:bodyPr wrap="none">
            <a:spAutoFit/>
          </a:bodyPr>
          <a:lstStyle/>
          <a:p>
            <a:r>
              <a:rPr lang="en-GB" sz="2800"/>
              <a:t>Bronchi</a:t>
            </a:r>
          </a:p>
        </p:txBody>
      </p:sp>
      <p:sp>
        <p:nvSpPr>
          <p:cNvPr id="63499" name="TextBox 18"/>
          <p:cNvSpPr txBox="1">
            <a:spLocks noChangeArrowheads="1"/>
          </p:cNvSpPr>
          <p:nvPr/>
        </p:nvSpPr>
        <p:spPr bwMode="auto">
          <a:xfrm>
            <a:off x="428625" y="3643313"/>
            <a:ext cx="1890713" cy="523875"/>
          </a:xfrm>
          <a:prstGeom prst="rect">
            <a:avLst/>
          </a:prstGeom>
          <a:noFill/>
          <a:ln w="9525">
            <a:noFill/>
            <a:miter lim="800000"/>
            <a:headEnd/>
            <a:tailEnd/>
          </a:ln>
        </p:spPr>
        <p:txBody>
          <a:bodyPr wrap="none">
            <a:spAutoFit/>
          </a:bodyPr>
          <a:lstStyle/>
          <a:p>
            <a:r>
              <a:rPr lang="en-GB" sz="2800"/>
              <a:t>Bronchioles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ea typeface="ＭＳ Ｐゴシック" pitchFamily="34" charset="-128"/>
              </a:rPr>
              <a:t>The Pleurae</a:t>
            </a:r>
          </a:p>
        </p:txBody>
      </p:sp>
      <p:sp>
        <p:nvSpPr>
          <p:cNvPr id="64515" name="Rectangle 3"/>
          <p:cNvSpPr>
            <a:spLocks noGrp="1" noChangeArrowheads="1"/>
          </p:cNvSpPr>
          <p:nvPr>
            <p:ph idx="1"/>
          </p:nvPr>
        </p:nvSpPr>
        <p:spPr>
          <a:xfrm>
            <a:off x="0" y="1571625"/>
            <a:ext cx="5072063" cy="4500563"/>
          </a:xfrm>
        </p:spPr>
        <p:txBody>
          <a:bodyPr>
            <a:normAutofit lnSpcReduction="10000"/>
          </a:bodyPr>
          <a:lstStyle/>
          <a:p>
            <a:pPr>
              <a:lnSpc>
                <a:spcPct val="90000"/>
              </a:lnSpc>
            </a:pPr>
            <a:r>
              <a:rPr lang="en-US" smtClean="0">
                <a:ea typeface="ＭＳ Ｐゴシック" pitchFamily="34" charset="-128"/>
              </a:rPr>
              <a:t>A double-layered sac surrounding each lung</a:t>
            </a:r>
          </a:p>
          <a:p>
            <a:pPr>
              <a:lnSpc>
                <a:spcPct val="90000"/>
              </a:lnSpc>
              <a:buFontTx/>
              <a:buNone/>
            </a:pPr>
            <a:endParaRPr lang="en-US" smtClean="0">
              <a:ea typeface="ＭＳ Ｐゴシック" pitchFamily="34" charset="-128"/>
            </a:endParaRPr>
          </a:p>
          <a:p>
            <a:pPr lvl="1">
              <a:lnSpc>
                <a:spcPct val="90000"/>
              </a:lnSpc>
            </a:pPr>
            <a:r>
              <a:rPr lang="en-US" smtClean="0">
                <a:ea typeface="ＭＳ Ｐゴシック" pitchFamily="34" charset="-128"/>
              </a:rPr>
              <a:t>Outer  pleural membrane</a:t>
            </a:r>
          </a:p>
          <a:p>
            <a:pPr lvl="1">
              <a:lnSpc>
                <a:spcPct val="90000"/>
              </a:lnSpc>
            </a:pPr>
            <a:r>
              <a:rPr lang="en-US" smtClean="0">
                <a:ea typeface="ＭＳ Ｐゴシック" pitchFamily="34" charset="-128"/>
              </a:rPr>
              <a:t>inner pleural membrane</a:t>
            </a:r>
          </a:p>
          <a:p>
            <a:pPr lvl="1">
              <a:lnSpc>
                <a:spcPct val="90000"/>
              </a:lnSpc>
            </a:pPr>
            <a:endParaRPr lang="en-US" smtClean="0">
              <a:ea typeface="ＭＳ Ｐゴシック" pitchFamily="34" charset="-128"/>
            </a:endParaRPr>
          </a:p>
          <a:p>
            <a:pPr lvl="1">
              <a:lnSpc>
                <a:spcPct val="90000"/>
              </a:lnSpc>
              <a:buFontTx/>
              <a:buNone/>
            </a:pPr>
            <a:endParaRPr lang="en-US" smtClean="0">
              <a:ea typeface="ＭＳ Ｐゴシック" pitchFamily="34" charset="-128"/>
            </a:endParaRPr>
          </a:p>
          <a:p>
            <a:pPr>
              <a:lnSpc>
                <a:spcPct val="90000"/>
              </a:lnSpc>
            </a:pPr>
            <a:r>
              <a:rPr lang="en-US" smtClean="0">
                <a:ea typeface="ＭＳ Ｐゴシック" pitchFamily="34" charset="-128"/>
              </a:rPr>
              <a:t>Pleural cavity -  space between the pleural membranes.</a:t>
            </a:r>
          </a:p>
        </p:txBody>
      </p:sp>
      <p:pic>
        <p:nvPicPr>
          <p:cNvPr id="64516" name="Picture 4"/>
          <p:cNvPicPr>
            <a:picLocks noChangeAspect="1" noChangeArrowheads="1"/>
          </p:cNvPicPr>
          <p:nvPr/>
        </p:nvPicPr>
        <p:blipFill>
          <a:blip r:embed="rId3"/>
          <a:srcRect t="1215" b="4761"/>
          <a:stretch>
            <a:fillRect/>
          </a:stretch>
        </p:blipFill>
        <p:spPr bwMode="auto">
          <a:xfrm>
            <a:off x="5105400" y="1571625"/>
            <a:ext cx="4038600" cy="401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5786" y="0"/>
            <a:ext cx="7772400" cy="1142984"/>
          </a:xfrm>
          <a:prstGeom prst="rect">
            <a:avLst/>
          </a:prstGeom>
        </p:spPr>
        <p:txBody>
          <a:bodyPr>
            <a:normAutofit/>
          </a:bodyPr>
          <a:lstStyle/>
          <a:p>
            <a:pPr algn="ctr" fontAlgn="auto">
              <a:spcAft>
                <a:spcPts val="0"/>
              </a:spcAft>
              <a:defRPr/>
            </a:pPr>
            <a:r>
              <a:rPr lang="en-GB"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What are the lungs?</a:t>
            </a:r>
          </a:p>
        </p:txBody>
      </p:sp>
      <p:sp>
        <p:nvSpPr>
          <p:cNvPr id="3" name="TextBox 2"/>
          <p:cNvSpPr txBox="1"/>
          <p:nvPr/>
        </p:nvSpPr>
        <p:spPr>
          <a:xfrm>
            <a:off x="1285875" y="928688"/>
            <a:ext cx="6858000" cy="584200"/>
          </a:xfrm>
          <a:prstGeom prst="rect">
            <a:avLst/>
          </a:prstGeom>
          <a:noFill/>
          <a:ln>
            <a:solidFill>
              <a:schemeClr val="tx2"/>
            </a:solidFill>
          </a:ln>
        </p:spPr>
        <p:txBody>
          <a:bodyPr>
            <a:spAutoFit/>
          </a:bodyPr>
          <a:lstStyle/>
          <a:p>
            <a:pPr algn="ctr">
              <a:defRPr/>
            </a:pPr>
            <a:r>
              <a:rPr lang="en-GB" sz="3200" dirty="0">
                <a:solidFill>
                  <a:schemeClr val="tx2">
                    <a:lumMod val="50000"/>
                  </a:schemeClr>
                </a:solidFill>
                <a:ea typeface="ＭＳ Ｐゴシック" charset="-128"/>
                <a:cs typeface="Arial" charset="0"/>
              </a:rPr>
              <a:t>Lungs are the organs of respiration. </a:t>
            </a:r>
          </a:p>
        </p:txBody>
      </p:sp>
      <p:sp>
        <p:nvSpPr>
          <p:cNvPr id="4" name="Title 1"/>
          <p:cNvSpPr txBox="1">
            <a:spLocks/>
          </p:cNvSpPr>
          <p:nvPr/>
        </p:nvSpPr>
        <p:spPr>
          <a:xfrm>
            <a:off x="785813" y="285750"/>
            <a:ext cx="7772400" cy="857250"/>
          </a:xfrm>
          <a:prstGeom prst="rect">
            <a:avLst/>
          </a:prstGeom>
        </p:spPr>
        <p:txBody>
          <a:bodyPr>
            <a:normAutofit lnSpcReduction="10000"/>
          </a:bodyPr>
          <a:lstStyle/>
          <a:p>
            <a:pPr algn="ctr" fontAlgn="auto">
              <a:spcAft>
                <a:spcPts val="0"/>
              </a:spcAft>
              <a:defRPr/>
            </a:pPr>
            <a:endParaRPr lang="en-GB"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endParaRPr>
          </a:p>
        </p:txBody>
      </p:sp>
      <p:sp>
        <p:nvSpPr>
          <p:cNvPr id="65541" name="TextBox 4"/>
          <p:cNvSpPr txBox="1">
            <a:spLocks noChangeArrowheads="1"/>
          </p:cNvSpPr>
          <p:nvPr/>
        </p:nvSpPr>
        <p:spPr bwMode="auto">
          <a:xfrm>
            <a:off x="285750" y="2071688"/>
            <a:ext cx="8501063" cy="2678112"/>
          </a:xfrm>
          <a:prstGeom prst="rect">
            <a:avLst/>
          </a:prstGeom>
          <a:noFill/>
          <a:ln w="9525">
            <a:noFill/>
            <a:miter lim="800000"/>
            <a:headEnd/>
            <a:tailEnd/>
          </a:ln>
        </p:spPr>
        <p:txBody>
          <a:bodyPr>
            <a:spAutoFit/>
          </a:bodyPr>
          <a:lstStyle/>
          <a:p>
            <a:pPr>
              <a:buFontTx/>
              <a:buBlip>
                <a:blip r:embed="rId2"/>
              </a:buBlip>
            </a:pPr>
            <a:r>
              <a:rPr lang="en-GB" sz="2400"/>
              <a:t>The right lung is a little bigger than the left lung. This the left lung has to fit around the heart making it slightly smaller.</a:t>
            </a:r>
          </a:p>
          <a:p>
            <a:pPr>
              <a:buFontTx/>
              <a:buBlip>
                <a:blip r:embed="rId2"/>
              </a:buBlip>
            </a:pPr>
            <a:r>
              <a:rPr lang="en-GB" sz="2400"/>
              <a:t>The lungs are split into lobes</a:t>
            </a:r>
          </a:p>
          <a:p>
            <a:pPr>
              <a:buFontTx/>
              <a:buBlip>
                <a:blip r:embed="rId2"/>
              </a:buBlip>
            </a:pPr>
            <a:r>
              <a:rPr lang="en-GB" sz="2400"/>
              <a:t>The left lung is split into 2 lobes while the right lung is split into 3 lobes. </a:t>
            </a:r>
          </a:p>
          <a:p>
            <a:pPr>
              <a:buFontTx/>
              <a:buBlip>
                <a:blip r:embed="rId2"/>
              </a:buBlip>
            </a:pPr>
            <a:r>
              <a:rPr lang="en-GB" sz="2400"/>
              <a:t>Lungs have a very spongy texture and have a large surface area. </a:t>
            </a:r>
          </a:p>
        </p:txBody>
      </p:sp>
      <p:sp>
        <p:nvSpPr>
          <p:cNvPr id="6" name="TextBox 5"/>
          <p:cNvSpPr txBox="1"/>
          <p:nvPr/>
        </p:nvSpPr>
        <p:spPr>
          <a:xfrm>
            <a:off x="500063" y="1357313"/>
            <a:ext cx="8143875" cy="584200"/>
          </a:xfrm>
          <a:prstGeom prst="rect">
            <a:avLst/>
          </a:prstGeom>
          <a:noFill/>
          <a:ln>
            <a:solidFill>
              <a:schemeClr val="tx2"/>
            </a:solidFill>
          </a:ln>
        </p:spPr>
        <p:txBody>
          <a:bodyPr>
            <a:spAutoFit/>
          </a:bodyPr>
          <a:lstStyle/>
          <a:p>
            <a:pPr algn="ctr">
              <a:defRPr/>
            </a:pPr>
            <a:r>
              <a:rPr lang="en-GB" sz="3200" dirty="0">
                <a:solidFill>
                  <a:schemeClr val="tx2">
                    <a:lumMod val="50000"/>
                  </a:schemeClr>
                </a:solidFill>
                <a:ea typeface="ＭＳ Ｐゴシック" charset="-128"/>
                <a:cs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smtClean="0">
                <a:ea typeface="ＭＳ Ｐゴシック" pitchFamily="34" charset="-128"/>
              </a:rPr>
              <a:t>Lungs</a:t>
            </a:r>
          </a:p>
        </p:txBody>
      </p:sp>
      <p:sp>
        <p:nvSpPr>
          <p:cNvPr id="3" name="Content Placeholder 2"/>
          <p:cNvSpPr>
            <a:spLocks noGrp="1"/>
          </p:cNvSpPr>
          <p:nvPr>
            <p:ph idx="1"/>
          </p:nvPr>
        </p:nvSpPr>
        <p:spPr>
          <a:xfrm>
            <a:off x="357188" y="2214563"/>
            <a:ext cx="4500562" cy="4324350"/>
          </a:xfrm>
        </p:spPr>
        <p:txBody>
          <a:bodyPr rtlCol="0">
            <a:normAutofit fontScale="92500" lnSpcReduction="10000"/>
          </a:bodyPr>
          <a:lstStyle/>
          <a:p>
            <a:pPr marL="548640" indent="-411480" fontAlgn="auto">
              <a:spcAft>
                <a:spcPts val="0"/>
              </a:spcAft>
              <a:buClr>
                <a:schemeClr val="tx1">
                  <a:shade val="95000"/>
                </a:schemeClr>
              </a:buClr>
              <a:buFont typeface="Arial" pitchFamily="34" charset="0"/>
              <a:buChar char="•"/>
              <a:defRPr/>
            </a:pPr>
            <a:r>
              <a:rPr lang="en-GB" dirty="0" smtClean="0"/>
              <a:t>The job of the lungs is to provide oxygen to the rest of the body. In addition to providing the body with oxygen the lungs also adjust the Ph of the blood by regulating the carbon dioxide levels in the blood.</a:t>
            </a:r>
          </a:p>
          <a:p>
            <a:pPr marL="548640" indent="-411480" fontAlgn="auto">
              <a:spcAft>
                <a:spcPts val="0"/>
              </a:spcAft>
              <a:buClr>
                <a:schemeClr val="tx1">
                  <a:shade val="95000"/>
                </a:schemeClr>
              </a:buClr>
              <a:buFont typeface="Arial" pitchFamily="34" charset="0"/>
              <a:buChar char="•"/>
              <a:defRPr/>
            </a:pPr>
            <a:endParaRPr lang="en-GB" dirty="0" smtClean="0"/>
          </a:p>
          <a:p>
            <a:pPr marL="548640" indent="-411480" fontAlgn="auto">
              <a:spcAft>
                <a:spcPts val="0"/>
              </a:spcAft>
              <a:buClr>
                <a:schemeClr val="tx1">
                  <a:shade val="95000"/>
                </a:schemeClr>
              </a:buClr>
              <a:buFont typeface="Arial" pitchFamily="34" charset="0"/>
              <a:buChar char="•"/>
              <a:defRPr/>
            </a:pPr>
            <a:endParaRPr lang="en-GB" dirty="0"/>
          </a:p>
        </p:txBody>
      </p:sp>
      <p:pic>
        <p:nvPicPr>
          <p:cNvPr id="66564" name="Picture 2" descr="http://www.odec.ca/projects/2005/thog5n0/public_html/lungs.jpeg"/>
          <p:cNvPicPr>
            <a:picLocks noChangeAspect="1" noChangeArrowheads="1"/>
          </p:cNvPicPr>
          <p:nvPr/>
        </p:nvPicPr>
        <p:blipFill>
          <a:blip r:embed="rId3"/>
          <a:srcRect/>
          <a:stretch>
            <a:fillRect/>
          </a:stretch>
        </p:blipFill>
        <p:spPr bwMode="auto">
          <a:xfrm>
            <a:off x="4786313" y="1428750"/>
            <a:ext cx="4357687" cy="507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ea typeface="ＭＳ Ｐゴシック" pitchFamily="34" charset="-128"/>
              </a:rPr>
              <a:t>Structures of  Air Exchange</a:t>
            </a:r>
          </a:p>
        </p:txBody>
      </p:sp>
      <p:sp>
        <p:nvSpPr>
          <p:cNvPr id="67587" name="Rectangle 3"/>
          <p:cNvSpPr>
            <a:spLocks noGrp="1" noChangeArrowheads="1"/>
          </p:cNvSpPr>
          <p:nvPr>
            <p:ph idx="1"/>
          </p:nvPr>
        </p:nvSpPr>
        <p:spPr/>
        <p:txBody>
          <a:bodyPr/>
          <a:lstStyle/>
          <a:p>
            <a:r>
              <a:rPr lang="en-US" smtClean="0">
                <a:ea typeface="ＭＳ Ｐゴシック" pitchFamily="34" charset="-128"/>
              </a:rPr>
              <a:t>Consists of air-exchanging structures</a:t>
            </a:r>
          </a:p>
          <a:p>
            <a:r>
              <a:rPr lang="en-US" smtClean="0">
                <a:ea typeface="ＭＳ Ｐゴシック" pitchFamily="34" charset="-128"/>
              </a:rPr>
              <a:t>Respiratory bronchioles – branch from terminal bronchioles</a:t>
            </a:r>
          </a:p>
          <a:p>
            <a:pPr lvl="1"/>
            <a:r>
              <a:rPr lang="en-US" smtClean="0">
                <a:ea typeface="ＭＳ Ｐゴシック" pitchFamily="34" charset="-128"/>
              </a:rPr>
              <a:t>Lead to alveolar duct</a:t>
            </a:r>
          </a:p>
        </p:txBody>
      </p:sp>
      <p:pic>
        <p:nvPicPr>
          <p:cNvPr id="67588" name="Picture 4"/>
          <p:cNvPicPr>
            <a:picLocks noChangeAspect="1" noChangeArrowheads="1"/>
          </p:cNvPicPr>
          <p:nvPr/>
        </p:nvPicPr>
        <p:blipFill>
          <a:blip r:embed="rId3"/>
          <a:srcRect b="9550"/>
          <a:stretch>
            <a:fillRect/>
          </a:stretch>
        </p:blipFill>
        <p:spPr bwMode="auto">
          <a:xfrm>
            <a:off x="304800" y="3714750"/>
            <a:ext cx="8535988"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ea typeface="ＭＳ Ｐゴシック" pitchFamily="34" charset="-128"/>
              </a:rPr>
              <a:t>Features Of Alveoli</a:t>
            </a:r>
          </a:p>
        </p:txBody>
      </p:sp>
      <p:sp>
        <p:nvSpPr>
          <p:cNvPr id="68611" name="Rectangle 6"/>
          <p:cNvSpPr>
            <a:spLocks noGrp="1" noChangeArrowheads="1"/>
          </p:cNvSpPr>
          <p:nvPr>
            <p:ph idx="1"/>
          </p:nvPr>
        </p:nvSpPr>
        <p:spPr>
          <a:xfrm>
            <a:off x="838200" y="1571625"/>
            <a:ext cx="4305300" cy="4714875"/>
          </a:xfrm>
        </p:spPr>
        <p:txBody>
          <a:bodyPr/>
          <a:lstStyle/>
          <a:p>
            <a:pPr>
              <a:lnSpc>
                <a:spcPct val="80000"/>
              </a:lnSpc>
            </a:pPr>
            <a:r>
              <a:rPr lang="en-US" sz="4000" smtClean="0">
                <a:ea typeface="ＭＳ Ｐゴシック" pitchFamily="34" charset="-128"/>
              </a:rPr>
              <a:t>Alveoli has 3 cell types</a:t>
            </a:r>
          </a:p>
          <a:p>
            <a:pPr lvl="1">
              <a:lnSpc>
                <a:spcPct val="80000"/>
              </a:lnSpc>
            </a:pPr>
            <a:r>
              <a:rPr lang="en-US" sz="3600" smtClean="0">
                <a:ea typeface="ＭＳ Ｐゴシック" pitchFamily="34" charset="-128"/>
              </a:rPr>
              <a:t>Type I cells  are sites of gas exchange and</a:t>
            </a:r>
          </a:p>
          <a:p>
            <a:pPr lvl="1">
              <a:lnSpc>
                <a:spcPct val="80000"/>
              </a:lnSpc>
            </a:pPr>
            <a:r>
              <a:rPr lang="en-US" sz="3600" smtClean="0">
                <a:ea typeface="ＭＳ Ｐゴシック" pitchFamily="34" charset="-128"/>
              </a:rPr>
              <a:t>Type II cells  - secrete surfactant</a:t>
            </a:r>
          </a:p>
          <a:p>
            <a:pPr lvl="1">
              <a:lnSpc>
                <a:spcPct val="80000"/>
              </a:lnSpc>
            </a:pPr>
            <a:r>
              <a:rPr lang="en-US" sz="3600" smtClean="0">
                <a:ea typeface="ＭＳ Ｐゴシック" pitchFamily="34" charset="-128"/>
              </a:rPr>
              <a:t>Macrophages</a:t>
            </a:r>
          </a:p>
          <a:p>
            <a:pPr>
              <a:lnSpc>
                <a:spcPct val="80000"/>
              </a:lnSpc>
            </a:pPr>
            <a:endParaRPr lang="en-US" sz="1800" smtClean="0">
              <a:ea typeface="ＭＳ Ｐゴシック" pitchFamily="34" charset="-128"/>
            </a:endParaRPr>
          </a:p>
        </p:txBody>
      </p:sp>
      <p:sp>
        <p:nvSpPr>
          <p:cNvPr id="68612" name="Text Box 3"/>
          <p:cNvSpPr txBox="1">
            <a:spLocks noChangeArrowheads="1"/>
          </p:cNvSpPr>
          <p:nvPr/>
        </p:nvSpPr>
        <p:spPr bwMode="auto">
          <a:xfrm>
            <a:off x="6400800" y="6400800"/>
            <a:ext cx="2362200" cy="304800"/>
          </a:xfrm>
          <a:prstGeom prst="rect">
            <a:avLst/>
          </a:prstGeom>
          <a:noFill/>
          <a:ln w="9525">
            <a:noFill/>
            <a:miter lim="800000"/>
            <a:headEnd/>
            <a:tailEnd/>
          </a:ln>
        </p:spPr>
        <p:txBody>
          <a:bodyPr lIns="91418" tIns="45709" rIns="91418" bIns="45709">
            <a:spAutoFit/>
          </a:bodyPr>
          <a:lstStyle/>
          <a:p>
            <a:pPr algn="r"/>
            <a:r>
              <a:rPr lang="en-US" sz="1400" b="1"/>
              <a:t>Figure 21.10b</a:t>
            </a:r>
          </a:p>
        </p:txBody>
      </p:sp>
      <p:pic>
        <p:nvPicPr>
          <p:cNvPr id="68613" name="Picture 4"/>
          <p:cNvPicPr>
            <a:picLocks noChangeAspect="1" noChangeArrowheads="1"/>
          </p:cNvPicPr>
          <p:nvPr/>
        </p:nvPicPr>
        <p:blipFill>
          <a:blip r:embed="rId3"/>
          <a:srcRect l="59828" b="7608"/>
          <a:stretch>
            <a:fillRect/>
          </a:stretch>
        </p:blipFill>
        <p:spPr bwMode="auto">
          <a:xfrm>
            <a:off x="5715000" y="1857375"/>
            <a:ext cx="296545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rot="19999583">
            <a:off x="357188" y="2857500"/>
            <a:ext cx="8229600" cy="1143000"/>
          </a:xfrm>
        </p:spPr>
        <p:txBody>
          <a:bodyPr/>
          <a:lstStyle/>
          <a:p>
            <a:r>
              <a:rPr lang="en-US" smtClean="0">
                <a:ea typeface="ＭＳ Ｐゴシック" pitchFamily="34" charset="-128"/>
              </a:rPr>
              <a:t>The process of gas exchange</a:t>
            </a:r>
            <a:endParaRPr lang="en-IN"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IE" smtClean="0">
                <a:ea typeface="ＭＳ Ｐゴシック" pitchFamily="34" charset="-128"/>
              </a:rPr>
              <a:t>Gas Exchange</a:t>
            </a:r>
            <a:endParaRPr lang="en-US" smtClean="0">
              <a:ea typeface="ＭＳ Ｐゴシック" pitchFamily="34" charset="-128"/>
            </a:endParaRPr>
          </a:p>
        </p:txBody>
      </p:sp>
      <p:sp>
        <p:nvSpPr>
          <p:cNvPr id="70659" name="Content Placeholder 2"/>
          <p:cNvSpPr>
            <a:spLocks noGrp="1"/>
          </p:cNvSpPr>
          <p:nvPr>
            <p:ph idx="1"/>
          </p:nvPr>
        </p:nvSpPr>
        <p:spPr/>
        <p:txBody>
          <a:bodyPr/>
          <a:lstStyle/>
          <a:p>
            <a:r>
              <a:rPr lang="en-IE" smtClean="0">
                <a:ea typeface="ＭＳ Ｐゴシック" pitchFamily="34" charset="-128"/>
              </a:rPr>
              <a:t>Our cells require a constant supply of oxygen for respiration. Carbon dioxide, a waste product of respiration must be excreted.</a:t>
            </a:r>
          </a:p>
          <a:p>
            <a:r>
              <a:rPr lang="en-IE" smtClean="0">
                <a:ea typeface="ＭＳ Ｐゴシック" pitchFamily="34" charset="-128"/>
              </a:rPr>
              <a:t>The process of “</a:t>
            </a:r>
            <a:r>
              <a:rPr lang="en-IE" i="1" smtClean="0">
                <a:solidFill>
                  <a:srgbClr val="FF0000"/>
                </a:solidFill>
                <a:ea typeface="ＭＳ Ｐゴシック" pitchFamily="34" charset="-128"/>
              </a:rPr>
              <a:t>swapping” oxygen for carbon dioxide</a:t>
            </a:r>
            <a:r>
              <a:rPr lang="en-IE" smtClean="0">
                <a:ea typeface="ＭＳ Ｐゴシック" pitchFamily="34" charset="-128"/>
              </a:rPr>
              <a:t> is called gas exchange – it occurs in the </a:t>
            </a:r>
            <a:r>
              <a:rPr lang="en-IE" b="1" smtClean="0">
                <a:solidFill>
                  <a:srgbClr val="FF0000"/>
                </a:solidFill>
                <a:ea typeface="ＭＳ Ｐゴシック" pitchFamily="34" charset="-128"/>
              </a:rPr>
              <a:t>alveoli </a:t>
            </a:r>
            <a:r>
              <a:rPr lang="en-IE" smtClean="0">
                <a:ea typeface="ＭＳ Ｐゴシック" pitchFamily="34" charset="-128"/>
              </a:rPr>
              <a:t>of the lungs</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CDR0000466533"/>
          <p:cNvPicPr>
            <a:picLocks noChangeAspect="1" noChangeArrowheads="1"/>
          </p:cNvPicPr>
          <p:nvPr/>
        </p:nvPicPr>
        <p:blipFill>
          <a:blip r:embed="rId2"/>
          <a:srcRect/>
          <a:stretch>
            <a:fillRect/>
          </a:stretch>
        </p:blipFill>
        <p:spPr bwMode="auto">
          <a:xfrm>
            <a:off x="1447800" y="228600"/>
            <a:ext cx="6629400" cy="7324725"/>
          </a:xfrm>
          <a:prstGeom prst="rect">
            <a:avLst/>
          </a:prstGeom>
          <a:noFill/>
          <a:ln w="9525">
            <a:noFill/>
            <a:miter lim="800000"/>
            <a:headEnd/>
            <a:tailEnd/>
          </a:ln>
        </p:spPr>
      </p:pic>
      <p:sp>
        <p:nvSpPr>
          <p:cNvPr id="71683" name="Title 1"/>
          <p:cNvSpPr txBox="1">
            <a:spLocks/>
          </p:cNvSpPr>
          <p:nvPr/>
        </p:nvSpPr>
        <p:spPr bwMode="auto">
          <a:xfrm>
            <a:off x="428625" y="76200"/>
            <a:ext cx="8229600" cy="1143000"/>
          </a:xfrm>
          <a:prstGeom prst="rect">
            <a:avLst/>
          </a:prstGeom>
          <a:solidFill>
            <a:srgbClr val="FFCC99"/>
          </a:solidFill>
          <a:ln w="9525">
            <a:noFill/>
            <a:miter lim="800000"/>
            <a:headEnd/>
            <a:tailEnd/>
          </a:ln>
        </p:spPr>
        <p:txBody>
          <a:bodyPr anchor="ctr"/>
          <a:lstStyle/>
          <a:p>
            <a:pPr algn="ctr" eaLnBrk="0" hangingPunct="0"/>
            <a:r>
              <a:rPr lang="en-IE" sz="4400" b="1">
                <a:solidFill>
                  <a:srgbClr val="FF0000"/>
                </a:solidFill>
              </a:rPr>
              <a:t>Gas Exchange</a:t>
            </a:r>
            <a:endParaRPr lang="en-US" sz="4400" b="1">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300px-Alveoli"/>
          <p:cNvPicPr>
            <a:picLocks noGrp="1" noChangeAspect="1" noChangeArrowheads="1"/>
          </p:cNvPicPr>
          <p:nvPr>
            <p:ph type="body" idx="1"/>
          </p:nvPr>
        </p:nvPicPr>
        <p:blipFill>
          <a:blip r:embed="rId2"/>
          <a:srcRect/>
          <a:stretch>
            <a:fillRect/>
          </a:stretch>
        </p:blipFill>
        <p:spPr>
          <a:xfrm>
            <a:off x="1285875" y="1785938"/>
            <a:ext cx="7178675" cy="4473575"/>
          </a:xfrm>
          <a:noFill/>
        </p:spPr>
      </p:pic>
      <p:sp>
        <p:nvSpPr>
          <p:cNvPr id="72707" name="Title 1"/>
          <p:cNvSpPr txBox="1">
            <a:spLocks/>
          </p:cNvSpPr>
          <p:nvPr/>
        </p:nvSpPr>
        <p:spPr bwMode="auto">
          <a:xfrm>
            <a:off x="457200" y="274638"/>
            <a:ext cx="8229600" cy="1143000"/>
          </a:xfrm>
          <a:prstGeom prst="rect">
            <a:avLst/>
          </a:prstGeom>
          <a:solidFill>
            <a:srgbClr val="FFCC99"/>
          </a:solidFill>
          <a:ln w="9525">
            <a:noFill/>
            <a:miter lim="800000"/>
            <a:headEnd/>
            <a:tailEnd/>
          </a:ln>
        </p:spPr>
        <p:txBody>
          <a:bodyPr anchor="ctr"/>
          <a:lstStyle/>
          <a:p>
            <a:pPr algn="ctr" eaLnBrk="0" hangingPunct="0"/>
            <a:r>
              <a:rPr lang="en-IE" sz="4400" b="1">
                <a:solidFill>
                  <a:srgbClr val="FF0000"/>
                </a:solidFill>
              </a:rPr>
              <a:t>Gas Exchange</a:t>
            </a:r>
            <a:endParaRPr lang="en-US" sz="4400" b="1">
              <a:solidFill>
                <a:srgbClr val="FF0000"/>
              </a:solidFill>
            </a:endParaRPr>
          </a:p>
        </p:txBody>
      </p:sp>
      <p:sp>
        <p:nvSpPr>
          <p:cNvPr id="72708" name="Title 4"/>
          <p:cNvSpPr>
            <a:spLocks noGrp="1"/>
          </p:cNvSpPr>
          <p:nvPr>
            <p:ph type="title"/>
          </p:nvPr>
        </p:nvSpPr>
        <p:spPr/>
        <p:txBody>
          <a:bodyPr/>
          <a:lstStyle/>
          <a:p>
            <a:r>
              <a:rPr lang="en-IE" smtClean="0">
                <a:ea typeface="ＭＳ Ｐゴシック" pitchFamily="34" charset="-128"/>
              </a:rPr>
              <a:t>Gas Exchange: Alveoli</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152400" y="242888"/>
            <a:ext cx="8763000" cy="557212"/>
          </a:xfrm>
          <a:prstGeom prst="rect">
            <a:avLst/>
          </a:prstGeom>
          <a:noFill/>
          <a:ln w="9525">
            <a:noFill/>
            <a:miter lim="800000"/>
            <a:headEnd/>
            <a:tailEnd/>
          </a:ln>
        </p:spPr>
        <p:txBody>
          <a:bodyPr>
            <a:spAutoFit/>
          </a:bodyPr>
          <a:lstStyle/>
          <a:p>
            <a:pPr>
              <a:lnSpc>
                <a:spcPct val="90000"/>
              </a:lnSpc>
              <a:tabLst>
                <a:tab pos="622300" algn="l"/>
                <a:tab pos="2168525" algn="l"/>
                <a:tab pos="3546475" algn="l"/>
              </a:tabLst>
            </a:pPr>
            <a:r>
              <a:rPr lang="en-US" sz="4400">
                <a:solidFill>
                  <a:schemeClr val="tx2"/>
                </a:solidFill>
              </a:rPr>
              <a:t>Human Respiratory System</a:t>
            </a:r>
          </a:p>
        </p:txBody>
      </p:sp>
      <p:sp>
        <p:nvSpPr>
          <p:cNvPr id="55299" name="Line 3"/>
          <p:cNvSpPr>
            <a:spLocks noChangeShapeType="1"/>
          </p:cNvSpPr>
          <p:nvPr/>
        </p:nvSpPr>
        <p:spPr bwMode="auto">
          <a:xfrm>
            <a:off x="228600" y="228600"/>
            <a:ext cx="8686800" cy="0"/>
          </a:xfrm>
          <a:prstGeom prst="line">
            <a:avLst/>
          </a:prstGeom>
          <a:noFill/>
          <a:ln w="25400">
            <a:solidFill>
              <a:srgbClr val="006600"/>
            </a:solidFill>
            <a:round/>
            <a:headEnd/>
            <a:tailEnd/>
          </a:ln>
        </p:spPr>
        <p:txBody>
          <a:bodyPr wrap="none" anchor="ctr"/>
          <a:lstStyle/>
          <a:p>
            <a:endParaRPr lang="en-IN"/>
          </a:p>
        </p:txBody>
      </p:sp>
      <p:sp>
        <p:nvSpPr>
          <p:cNvPr id="55300" name="Text Box 4"/>
          <p:cNvSpPr txBox="1">
            <a:spLocks noChangeArrowheads="1"/>
          </p:cNvSpPr>
          <p:nvPr/>
        </p:nvSpPr>
        <p:spPr bwMode="auto">
          <a:xfrm>
            <a:off x="7924800" y="6248400"/>
            <a:ext cx="887413" cy="257175"/>
          </a:xfrm>
          <a:prstGeom prst="rect">
            <a:avLst/>
          </a:prstGeom>
          <a:noFill/>
          <a:ln w="9525">
            <a:noFill/>
            <a:miter lim="800000"/>
            <a:headEnd/>
            <a:tailEnd/>
          </a:ln>
        </p:spPr>
        <p:txBody>
          <a:bodyPr wrap="none">
            <a:spAutoFit/>
          </a:bodyPr>
          <a:lstStyle/>
          <a:p>
            <a:pPr algn="r">
              <a:lnSpc>
                <a:spcPct val="90000"/>
              </a:lnSpc>
              <a:spcBef>
                <a:spcPct val="50000"/>
              </a:spcBef>
            </a:pPr>
            <a:r>
              <a:rPr lang="en-US" sz="1200">
                <a:solidFill>
                  <a:srgbClr val="330033"/>
                </a:solidFill>
                <a:latin typeface="Times New Roman" pitchFamily="18" charset="0"/>
              </a:rPr>
              <a:t>Figure 10.1</a:t>
            </a:r>
            <a:endParaRPr lang="en-US" sz="2800">
              <a:latin typeface="Times New Roman" pitchFamily="18" charset="0"/>
            </a:endParaRPr>
          </a:p>
        </p:txBody>
      </p:sp>
      <p:pic>
        <p:nvPicPr>
          <p:cNvPr id="55301" name="Picture 5" descr="1001_HumanResprtrySystem_1.jpg                                 0003AF46Macintosh HD                   ABA78158:"/>
          <p:cNvPicPr>
            <a:picLocks noChangeAspect="1" noChangeArrowheads="1"/>
          </p:cNvPicPr>
          <p:nvPr/>
        </p:nvPicPr>
        <p:blipFill>
          <a:blip r:embed="rId2"/>
          <a:srcRect b="3999"/>
          <a:stretch>
            <a:fillRect/>
          </a:stretch>
        </p:blipFill>
        <p:spPr bwMode="auto">
          <a:xfrm>
            <a:off x="0" y="1027113"/>
            <a:ext cx="9144000" cy="6138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ppt_x"/>
                                          </p:val>
                                        </p:tav>
                                        <p:tav tm="100000">
                                          <p:val>
                                            <p:strVal val="#ppt_x"/>
                                          </p:val>
                                        </p:tav>
                                      </p:tavLst>
                                    </p:anim>
                                    <p:anim calcmode="lin" valueType="num">
                                      <p:cBhvr additive="base">
                                        <p:cTn id="8" dur="500" fill="hold"/>
                                        <p:tgtEl>
                                          <p:spTgt spid="962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201613" y="892175"/>
            <a:ext cx="8799512" cy="822325"/>
          </a:xfrm>
          <a:prstGeom prst="rect">
            <a:avLst/>
          </a:prstGeom>
          <a:noFill/>
          <a:ln w="9525">
            <a:noFill/>
            <a:miter lim="800000"/>
            <a:headEnd/>
            <a:tailEnd/>
          </a:ln>
        </p:spPr>
        <p:txBody>
          <a:bodyPr>
            <a:spAutoFit/>
          </a:bodyPr>
          <a:lstStyle/>
          <a:p>
            <a:pPr eaLnBrk="0" hangingPunct="0"/>
            <a:r>
              <a:rPr lang="en-GB" sz="2400">
                <a:solidFill>
                  <a:srgbClr val="010066"/>
                </a:solidFill>
              </a:rPr>
              <a:t>Gas exchange takes place in the alveoli</a:t>
            </a:r>
            <a:r>
              <a:rPr lang="en-GB" sz="1000">
                <a:solidFill>
                  <a:srgbClr val="010066"/>
                </a:solidFill>
              </a:rPr>
              <a:t> </a:t>
            </a:r>
            <a:r>
              <a:rPr lang="en-GB" sz="2400">
                <a:solidFill>
                  <a:srgbClr val="010066"/>
                </a:solidFill>
              </a:rPr>
              <a:t>–</a:t>
            </a:r>
            <a:r>
              <a:rPr lang="en-GB" sz="1000">
                <a:solidFill>
                  <a:srgbClr val="010066"/>
                </a:solidFill>
              </a:rPr>
              <a:t> </a:t>
            </a:r>
            <a:r>
              <a:rPr lang="en-GB" sz="2400">
                <a:solidFill>
                  <a:srgbClr val="010066"/>
                </a:solidFill>
              </a:rPr>
              <a:t>oxygen is transferred into the blood and carbon dioxide moves out of the blood.</a:t>
            </a:r>
          </a:p>
        </p:txBody>
      </p:sp>
      <p:sp>
        <p:nvSpPr>
          <p:cNvPr id="5124" name="Text Box 3"/>
          <p:cNvSpPr txBox="1">
            <a:spLocks noChangeArrowheads="1"/>
          </p:cNvSpPr>
          <p:nvPr/>
        </p:nvSpPr>
        <p:spPr bwMode="auto">
          <a:xfrm>
            <a:off x="571500" y="5929313"/>
            <a:ext cx="8459788" cy="411162"/>
          </a:xfrm>
          <a:prstGeom prst="rect">
            <a:avLst/>
          </a:prstGeom>
          <a:noFill/>
          <a:ln w="9525">
            <a:noFill/>
            <a:miter lim="800000"/>
            <a:headEnd/>
            <a:tailEnd/>
          </a:ln>
        </p:spPr>
        <p:txBody>
          <a:bodyPr bIns="0">
            <a:spAutoFit/>
          </a:bodyPr>
          <a:lstStyle/>
          <a:p>
            <a:pPr eaLnBrk="0" hangingPunct="0"/>
            <a:r>
              <a:rPr lang="en-GB" sz="2400">
                <a:solidFill>
                  <a:srgbClr val="010066"/>
                </a:solidFill>
              </a:rPr>
              <a:t>Each alveolus has a thin wall so that gas exchange between</a:t>
            </a:r>
          </a:p>
        </p:txBody>
      </p:sp>
      <p:sp>
        <p:nvSpPr>
          <p:cNvPr id="5125" name="Rectangle 4"/>
          <p:cNvSpPr>
            <a:spLocks noGrp="1" noChangeArrowheads="1"/>
          </p:cNvSpPr>
          <p:nvPr>
            <p:ph type="title"/>
          </p:nvPr>
        </p:nvSpPr>
        <p:spPr>
          <a:xfrm>
            <a:off x="485775" y="214313"/>
            <a:ext cx="8229600" cy="642937"/>
          </a:xfrm>
        </p:spPr>
        <p:txBody>
          <a:bodyPr/>
          <a:lstStyle/>
          <a:p>
            <a:r>
              <a:rPr lang="en-GB" sz="2800" smtClean="0">
                <a:ea typeface="ＭＳ Ｐゴシック" pitchFamily="34" charset="-128"/>
              </a:rPr>
              <a:t>Gas exchange</a:t>
            </a:r>
            <a:endParaRPr lang="en-US" sz="2800" smtClean="0">
              <a:ea typeface="ＭＳ Ｐゴシック" pitchFamily="34" charset="-128"/>
            </a:endParaRPr>
          </a:p>
        </p:txBody>
      </p:sp>
      <p:sp>
        <p:nvSpPr>
          <p:cNvPr id="5126" name="Text Box 7"/>
          <p:cNvSpPr txBox="1">
            <a:spLocks noChangeArrowheads="1"/>
          </p:cNvSpPr>
          <p:nvPr/>
        </p:nvSpPr>
        <p:spPr bwMode="auto">
          <a:xfrm>
            <a:off x="660400" y="6286500"/>
            <a:ext cx="6983413" cy="411163"/>
          </a:xfrm>
          <a:prstGeom prst="rect">
            <a:avLst/>
          </a:prstGeom>
          <a:noFill/>
          <a:ln w="9525">
            <a:noFill/>
            <a:miter lim="800000"/>
            <a:headEnd/>
            <a:tailEnd/>
          </a:ln>
        </p:spPr>
        <p:txBody>
          <a:bodyPr lIns="0" bIns="0">
            <a:spAutoFit/>
          </a:bodyPr>
          <a:lstStyle/>
          <a:p>
            <a:pPr eaLnBrk="0" hangingPunct="0"/>
            <a:r>
              <a:rPr lang="en-GB" sz="2400">
                <a:solidFill>
                  <a:srgbClr val="010066"/>
                </a:solidFill>
              </a:rPr>
              <a:t>the lungs and the blood can take place quickly.</a:t>
            </a:r>
          </a:p>
        </p:txBody>
      </p:sp>
    </p:spTree>
    <p:controls>
      <p:control spid="1026" name="ShockwaveFlash1" r:id="rId2" imgW="6552937" imgH="4000762"/>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IE" smtClean="0">
                <a:ea typeface="ＭＳ Ｐゴシック" pitchFamily="34" charset="-128"/>
              </a:rPr>
              <a:t>RBC’s and Haemoglobin</a:t>
            </a:r>
            <a:endParaRPr lang="en-US" smtClean="0">
              <a:ea typeface="ＭＳ Ｐゴシック" pitchFamily="34" charset="-128"/>
            </a:endParaRPr>
          </a:p>
        </p:txBody>
      </p:sp>
      <p:sp>
        <p:nvSpPr>
          <p:cNvPr id="73731" name="Content Placeholder 2"/>
          <p:cNvSpPr>
            <a:spLocks noGrp="1"/>
          </p:cNvSpPr>
          <p:nvPr>
            <p:ph idx="1"/>
          </p:nvPr>
        </p:nvSpPr>
        <p:spPr>
          <a:xfrm>
            <a:off x="457200" y="1600200"/>
            <a:ext cx="8401050" cy="4525963"/>
          </a:xfrm>
        </p:spPr>
        <p:txBody>
          <a:bodyPr>
            <a:normAutofit lnSpcReduction="10000"/>
          </a:bodyPr>
          <a:lstStyle/>
          <a:p>
            <a:r>
              <a:rPr lang="en-IE" smtClean="0">
                <a:ea typeface="ＭＳ Ｐゴシック" pitchFamily="34" charset="-128"/>
              </a:rPr>
              <a:t>The haemoglobin in the red blood cells picks up oxygen to form </a:t>
            </a:r>
            <a:r>
              <a:rPr lang="en-IE" b="1" smtClean="0">
                <a:solidFill>
                  <a:srgbClr val="FF0000"/>
                </a:solidFill>
                <a:ea typeface="ＭＳ Ｐゴシック" pitchFamily="34" charset="-128"/>
              </a:rPr>
              <a:t>oxyhaemoglobin</a:t>
            </a:r>
            <a:r>
              <a:rPr lang="en-IE" smtClean="0">
                <a:ea typeface="ＭＳ Ｐゴシック" pitchFamily="34" charset="-128"/>
              </a:rPr>
              <a:t>.</a:t>
            </a:r>
          </a:p>
          <a:p>
            <a:r>
              <a:rPr lang="en-IE" smtClean="0">
                <a:ea typeface="ＭＳ Ｐゴシック" pitchFamily="34" charset="-128"/>
              </a:rPr>
              <a:t>When the RBC’s reach the cells where oxygen is needed, oxygen is released from the oxyhaemoglobin and diffuses into the body cells.</a:t>
            </a:r>
          </a:p>
          <a:p>
            <a:r>
              <a:rPr lang="en-IE" smtClean="0">
                <a:ea typeface="ＭＳ Ｐゴシック" pitchFamily="34" charset="-128"/>
              </a:rPr>
              <a:t>At the same time, </a:t>
            </a:r>
            <a:r>
              <a:rPr lang="en-IE" b="1" smtClean="0">
                <a:solidFill>
                  <a:srgbClr val="0070C0"/>
                </a:solidFill>
                <a:ea typeface="ＭＳ Ｐゴシック" pitchFamily="34" charset="-128"/>
              </a:rPr>
              <a:t>CO</a:t>
            </a:r>
            <a:r>
              <a:rPr lang="en-IE" b="1" baseline="-25000" smtClean="0">
                <a:solidFill>
                  <a:srgbClr val="0070C0"/>
                </a:solidFill>
                <a:ea typeface="ＭＳ Ｐゴシック" pitchFamily="34" charset="-128"/>
              </a:rPr>
              <a:t>2</a:t>
            </a:r>
            <a:r>
              <a:rPr lang="en-IE" smtClean="0">
                <a:ea typeface="ＭＳ Ｐゴシック" pitchFamily="34" charset="-128"/>
              </a:rPr>
              <a:t> (a waste product) diffuses into the plasma of the blood to be carried back to the lungs to be </a:t>
            </a:r>
            <a:r>
              <a:rPr lang="en-IE" b="1" smtClean="0">
                <a:solidFill>
                  <a:srgbClr val="FF0000"/>
                </a:solidFill>
                <a:ea typeface="ＭＳ Ｐゴシック" pitchFamily="34" charset="-128"/>
              </a:rPr>
              <a:t>excreted.</a:t>
            </a:r>
            <a:endParaRPr lang="en-US" b="1" smtClean="0">
              <a:solidFill>
                <a:srgbClr val="FF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IE" sz="3600" smtClean="0">
                <a:ea typeface="ＭＳ Ｐゴシック" pitchFamily="34" charset="-128"/>
              </a:rPr>
              <a:t>Gas Exchange Surfaces &amp; Alveoli</a:t>
            </a:r>
            <a:endParaRPr lang="en-US" sz="3600" smtClean="0">
              <a:ea typeface="ＭＳ Ｐゴシック" pitchFamily="34" charset="-128"/>
            </a:endParaRPr>
          </a:p>
        </p:txBody>
      </p:sp>
      <p:sp>
        <p:nvSpPr>
          <p:cNvPr id="75779" name="Content Placeholder 2"/>
          <p:cNvSpPr>
            <a:spLocks noGrp="1"/>
          </p:cNvSpPr>
          <p:nvPr>
            <p:ph idx="1"/>
          </p:nvPr>
        </p:nvSpPr>
        <p:spPr/>
        <p:txBody>
          <a:bodyPr/>
          <a:lstStyle/>
          <a:p>
            <a:r>
              <a:rPr lang="en-IE" smtClean="0">
                <a:ea typeface="ＭＳ Ｐゴシック" pitchFamily="34" charset="-128"/>
              </a:rPr>
              <a:t>The alveoli of the lungs are </a:t>
            </a:r>
            <a:r>
              <a:rPr lang="en-IE" b="1" smtClean="0">
                <a:solidFill>
                  <a:srgbClr val="FF0000"/>
                </a:solidFill>
                <a:ea typeface="ＭＳ Ｐゴシック" pitchFamily="34" charset="-128"/>
              </a:rPr>
              <a:t>specialised</a:t>
            </a:r>
            <a:r>
              <a:rPr lang="en-IE" smtClean="0">
                <a:ea typeface="ＭＳ Ｐゴシック" pitchFamily="34" charset="-128"/>
              </a:rPr>
              <a:t> for efficient gas exchange: </a:t>
            </a:r>
          </a:p>
          <a:p>
            <a:pPr>
              <a:buFontTx/>
              <a:buNone/>
            </a:pPr>
            <a:endParaRPr lang="en-IE" smtClean="0">
              <a:ea typeface="ＭＳ Ｐゴシック" pitchFamily="34" charset="-128"/>
            </a:endParaRPr>
          </a:p>
        </p:txBody>
      </p:sp>
      <p:graphicFrame>
        <p:nvGraphicFramePr>
          <p:cNvPr id="5" name="Table 4"/>
          <p:cNvGraphicFramePr>
            <a:graphicFrameLocks noGrp="1"/>
          </p:cNvGraphicFramePr>
          <p:nvPr/>
        </p:nvGraphicFramePr>
        <p:xfrm>
          <a:off x="285750" y="2727325"/>
          <a:ext cx="8643938" cy="3988435"/>
        </p:xfrm>
        <a:graphic>
          <a:graphicData uri="http://schemas.openxmlformats.org/drawingml/2006/table">
            <a:tbl>
              <a:tblPr/>
              <a:tblGrid>
                <a:gridCol w="2928938"/>
                <a:gridCol w="5715000"/>
              </a:tblGrid>
              <a:tr h="752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smtClean="0">
                          <a:ln>
                            <a:noFill/>
                          </a:ln>
                          <a:solidFill>
                            <a:srgbClr val="FFFFFF"/>
                          </a:solidFill>
                          <a:effectLst/>
                          <a:latin typeface="Arial" charset="0"/>
                          <a:ea typeface="ＭＳ Ｐゴシック" charset="-128"/>
                        </a:rPr>
                        <a:t>FEATURE</a:t>
                      </a:r>
                      <a:endParaRPr kumimoji="0" lang="en-US" sz="2400" b="1" i="0" u="none" strike="noStrike" cap="none" normalizeH="0" baseline="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smtClean="0">
                          <a:ln>
                            <a:noFill/>
                          </a:ln>
                          <a:solidFill>
                            <a:srgbClr val="FFFFFF"/>
                          </a:solidFill>
                          <a:effectLst/>
                          <a:latin typeface="Arial" charset="0"/>
                          <a:ea typeface="ＭＳ Ｐゴシック" charset="-128"/>
                        </a:rPr>
                        <a:t>REASON FOR THIS ADAPTATION</a:t>
                      </a:r>
                      <a:endParaRPr kumimoji="0" lang="en-US" sz="2400" b="1" i="0" u="none" strike="noStrike" cap="none" normalizeH="0" baseline="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rgbClr val="000000"/>
                          </a:solidFill>
                          <a:effectLst/>
                          <a:latin typeface="Arial" charset="0"/>
                          <a:ea typeface="ＭＳ Ｐゴシック" charset="-128"/>
                        </a:rPr>
                        <a:t>Thin, permeable walls</a:t>
                      </a:r>
                      <a:endParaRPr kumimoji="0" 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rgbClr val="000000"/>
                          </a:solidFill>
                          <a:effectLst/>
                          <a:latin typeface="Arial" charset="0"/>
                          <a:ea typeface="ＭＳ Ｐゴシック" charset="-128"/>
                        </a:rPr>
                        <a:t>Moist lining</a:t>
                      </a:r>
                      <a:endParaRPr kumimoji="0" 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rgbClr val="000000"/>
                          </a:solidFill>
                          <a:effectLst/>
                          <a:latin typeface="Arial" charset="0"/>
                          <a:ea typeface="ＭＳ Ｐゴシック" charset="-128"/>
                        </a:rPr>
                        <a:t>Large Surface Area</a:t>
                      </a:r>
                      <a:endParaRPr kumimoji="0" 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908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smtClean="0">
                          <a:ln>
                            <a:noFill/>
                          </a:ln>
                          <a:solidFill>
                            <a:srgbClr val="000000"/>
                          </a:solidFill>
                          <a:effectLst/>
                          <a:latin typeface="Arial" charset="0"/>
                          <a:ea typeface="ＭＳ Ｐゴシック" charset="-128"/>
                        </a:rPr>
                        <a:t>Good blood supply &amp; oxygen supply</a:t>
                      </a:r>
                      <a:endParaRPr kumimoji="0" lang="en-US" sz="24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
        <p:nvSpPr>
          <p:cNvPr id="6" name="Rounded Rectangle 5"/>
          <p:cNvSpPr/>
          <p:nvPr/>
        </p:nvSpPr>
        <p:spPr>
          <a:xfrm>
            <a:off x="3786188" y="3714750"/>
            <a:ext cx="4572000" cy="2571750"/>
          </a:xfrm>
          <a:prstGeom prst="roundRect">
            <a:avLst/>
          </a:prstGeom>
          <a:solidFill>
            <a:srgbClr val="FFCC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2600" dirty="0">
                <a:solidFill>
                  <a:srgbClr val="FF0000"/>
                </a:solidFill>
                <a:ea typeface="ＭＳ Ｐゴシック" charset="-128"/>
              </a:rPr>
              <a:t>Use </a:t>
            </a:r>
            <a:r>
              <a:rPr lang="en-IE" sz="2600" dirty="0" err="1">
                <a:solidFill>
                  <a:srgbClr val="FF0000"/>
                </a:solidFill>
                <a:ea typeface="ＭＳ Ｐゴシック" charset="-128"/>
              </a:rPr>
              <a:t>D.G.Mackean</a:t>
            </a:r>
            <a:r>
              <a:rPr lang="en-IE" sz="2600" dirty="0">
                <a:solidFill>
                  <a:srgbClr val="FF0000"/>
                </a:solidFill>
                <a:ea typeface="ＭＳ Ｐゴシック" charset="-128"/>
              </a:rPr>
              <a:t> Pg. 123 You have 7 minutes.</a:t>
            </a:r>
            <a:endParaRPr lang="en-US" sz="2600" dirty="0">
              <a:solidFill>
                <a:srgbClr val="FF0000"/>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lungsblank"/>
          <p:cNvPicPr>
            <a:picLocks noChangeAspect="1" noChangeArrowheads="1"/>
          </p:cNvPicPr>
          <p:nvPr/>
        </p:nvPicPr>
        <p:blipFill>
          <a:blip r:embed="rId2"/>
          <a:srcRect/>
          <a:stretch>
            <a:fillRect/>
          </a:stretch>
        </p:blipFill>
        <p:spPr bwMode="auto">
          <a:xfrm>
            <a:off x="1295400" y="1046163"/>
            <a:ext cx="3657600" cy="6192837"/>
          </a:xfrm>
          <a:prstGeom prst="rect">
            <a:avLst/>
          </a:prstGeom>
          <a:noFill/>
          <a:ln w="9525">
            <a:noFill/>
            <a:miter lim="800000"/>
            <a:headEnd/>
            <a:tailEnd/>
          </a:ln>
        </p:spPr>
      </p:pic>
      <p:sp>
        <p:nvSpPr>
          <p:cNvPr id="76803" name="Title 1"/>
          <p:cNvSpPr>
            <a:spLocks noGrp="1"/>
          </p:cNvSpPr>
          <p:nvPr>
            <p:ph type="title"/>
          </p:nvPr>
        </p:nvSpPr>
        <p:spPr/>
        <p:txBody>
          <a:bodyPr/>
          <a:lstStyle/>
          <a:p>
            <a:r>
              <a:rPr lang="en-IE" smtClean="0">
                <a:ea typeface="ＭＳ Ｐゴシック" pitchFamily="34" charset="-128"/>
              </a:rPr>
              <a:t>The Respiratory Structures</a:t>
            </a:r>
            <a:endParaRPr lang="en-US" smtClean="0">
              <a:ea typeface="ＭＳ Ｐゴシック" pitchFamily="34" charset="-128"/>
            </a:endParaRPr>
          </a:p>
        </p:txBody>
      </p:sp>
      <p:sp>
        <p:nvSpPr>
          <p:cNvPr id="6" name="Rounded Rectangle 5"/>
          <p:cNvSpPr/>
          <p:nvPr/>
        </p:nvSpPr>
        <p:spPr>
          <a:xfrm>
            <a:off x="5940425" y="2492375"/>
            <a:ext cx="2562225" cy="2451100"/>
          </a:xfrm>
          <a:prstGeom prst="roundRect">
            <a:avLst/>
          </a:prstGeom>
          <a:solidFill>
            <a:srgbClr val="FFCC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2600" dirty="0">
                <a:solidFill>
                  <a:srgbClr val="FF0000"/>
                </a:solidFill>
                <a:ea typeface="ＭＳ Ｐゴシック" charset="-128"/>
              </a:rPr>
              <a:t>Use </a:t>
            </a:r>
            <a:r>
              <a:rPr lang="en-IE" sz="2600" dirty="0" err="1">
                <a:solidFill>
                  <a:srgbClr val="FF0000"/>
                </a:solidFill>
                <a:ea typeface="ＭＳ Ｐゴシック" charset="-128"/>
              </a:rPr>
              <a:t>D.G.Mackean</a:t>
            </a:r>
            <a:r>
              <a:rPr lang="en-IE" sz="2600" dirty="0">
                <a:solidFill>
                  <a:srgbClr val="FF0000"/>
                </a:solidFill>
                <a:ea typeface="ＭＳ Ｐゴシック" charset="-128"/>
              </a:rPr>
              <a:t> Pg.123 to  label the diagram</a:t>
            </a:r>
            <a:endParaRPr lang="en-US" sz="2600" dirty="0">
              <a:solidFill>
                <a:srgbClr val="FF0000"/>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7" name="Group 3"/>
          <p:cNvGraphicFramePr>
            <a:graphicFrameLocks noGrp="1"/>
          </p:cNvGraphicFramePr>
          <p:nvPr>
            <p:ph idx="1"/>
          </p:nvPr>
        </p:nvGraphicFramePr>
        <p:xfrm>
          <a:off x="179388" y="908050"/>
          <a:ext cx="8785225" cy="5761041"/>
        </p:xfrm>
        <a:graphic>
          <a:graphicData uri="http://schemas.openxmlformats.org/drawingml/2006/table">
            <a:tbl>
              <a:tblPr/>
              <a:tblGrid>
                <a:gridCol w="2239962"/>
                <a:gridCol w="6545263"/>
              </a:tblGrid>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1" i="0" u="none" strike="noStrike" cap="none" normalizeH="0" baseline="0" smtClean="0">
                          <a:ln>
                            <a:noFill/>
                          </a:ln>
                          <a:solidFill>
                            <a:srgbClr val="FF0000"/>
                          </a:solidFill>
                          <a:effectLst/>
                          <a:latin typeface="Arial" charset="0"/>
                          <a:ea typeface="ＭＳ Ｐゴシック" charset="-128"/>
                        </a:rPr>
                        <a:t>Part</a:t>
                      </a:r>
                      <a:endParaRPr kumimoji="0" lang="en-GB" sz="2800" b="1" i="0" u="none" strike="noStrike" cap="none" normalizeH="0" baseline="0" smtClean="0">
                        <a:ln>
                          <a:noFill/>
                        </a:ln>
                        <a:solidFill>
                          <a:srgbClr val="FF0000"/>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1" i="0" u="none" strike="noStrike" cap="none" normalizeH="0" baseline="0" smtClean="0">
                          <a:ln>
                            <a:noFill/>
                          </a:ln>
                          <a:solidFill>
                            <a:srgbClr val="FF0000"/>
                          </a:solidFill>
                          <a:effectLst/>
                          <a:latin typeface="Arial" charset="0"/>
                          <a:ea typeface="ＭＳ Ｐゴシック" charset="-128"/>
                        </a:rPr>
                        <a:t>Function (Job)</a:t>
                      </a:r>
                      <a:endParaRPr kumimoji="0" lang="en-GB" sz="2800" b="1" i="0" u="none" strike="noStrike" cap="none" normalizeH="0" baseline="0" smtClean="0">
                        <a:ln>
                          <a:noFill/>
                        </a:ln>
                        <a:solidFill>
                          <a:srgbClr val="FF0000"/>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Mouth</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Warms and moisten inhaled air</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Larynx</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Voice box to speak</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Trachea</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Transports air to the lungs from mouth, contains hairs (cilia) to filter the air</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Bronchus</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Connects the trachea to bronchioles</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Bronchiole</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Carries air from bronchus to the alveoli</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Alveoli</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Allows gas exchange to take place</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Diaphragm</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smtClean="0">
                          <a:ln>
                            <a:noFill/>
                          </a:ln>
                          <a:solidFill>
                            <a:schemeClr val="tx1"/>
                          </a:solidFill>
                          <a:effectLst/>
                          <a:latin typeface="Arial" charset="0"/>
                          <a:ea typeface="ＭＳ Ｐゴシック" charset="-128"/>
                        </a:rPr>
                        <a:t>Changes the volume of the chest to help with breathing</a:t>
                      </a:r>
                      <a:endParaRPr kumimoji="0" lang="en-GB" sz="20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Rib</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Protects the lungs</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ea typeface="ＭＳ Ｐゴシック" charset="-128"/>
                        </a:rPr>
                        <a:t>Intercostals</a:t>
                      </a:r>
                      <a:endParaRPr kumimoji="0" lang="en-GB"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smtClean="0">
                          <a:ln>
                            <a:noFill/>
                          </a:ln>
                          <a:solidFill>
                            <a:schemeClr val="tx1"/>
                          </a:solidFill>
                          <a:effectLst/>
                          <a:latin typeface="Arial" charset="0"/>
                          <a:ea typeface="ＭＳ Ｐゴシック" charset="-128"/>
                        </a:rPr>
                        <a:t>Muscles that Help move rib cage up &amp; down in breathing</a:t>
                      </a:r>
                      <a:endParaRPr kumimoji="0" lang="en-GB" sz="20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61" name="Title 1"/>
          <p:cNvSpPr txBox="1">
            <a:spLocks/>
          </p:cNvSpPr>
          <p:nvPr/>
        </p:nvSpPr>
        <p:spPr bwMode="auto">
          <a:xfrm>
            <a:off x="457200" y="203200"/>
            <a:ext cx="8229600" cy="582613"/>
          </a:xfrm>
          <a:prstGeom prst="rect">
            <a:avLst/>
          </a:prstGeom>
          <a:solidFill>
            <a:srgbClr val="FFCC99"/>
          </a:solidFill>
          <a:ln w="9525">
            <a:noFill/>
            <a:miter lim="800000"/>
            <a:headEnd/>
            <a:tailEnd/>
          </a:ln>
        </p:spPr>
        <p:txBody>
          <a:bodyPr anchor="ctr"/>
          <a:lstStyle/>
          <a:p>
            <a:pPr algn="ctr" eaLnBrk="0" hangingPunct="0"/>
            <a:r>
              <a:rPr lang="en-IE" sz="4400" b="1">
                <a:solidFill>
                  <a:srgbClr val="FF0000"/>
                </a:solidFill>
              </a:rPr>
              <a:t>The Respiratory Structures</a:t>
            </a:r>
            <a:endParaRPr lang="en-US" sz="4400" b="1">
              <a:solidFill>
                <a:srgbClr val="FF0000"/>
              </a:solidFill>
            </a:endParaRPr>
          </a:p>
        </p:txBody>
      </p:sp>
      <p:sp>
        <p:nvSpPr>
          <p:cNvPr id="4" name="TextBox 3"/>
          <p:cNvSpPr txBox="1"/>
          <p:nvPr/>
        </p:nvSpPr>
        <p:spPr>
          <a:xfrm rot="20698810">
            <a:off x="331788" y="3413125"/>
            <a:ext cx="8509000" cy="5222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en-US" sz="2800" dirty="0"/>
              <a:t>Explain how each function helps with Gas Exchange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52400" y="242888"/>
            <a:ext cx="8763000" cy="1298575"/>
          </a:xfrm>
          <a:prstGeom prst="rect">
            <a:avLst/>
          </a:prstGeom>
          <a:noFill/>
          <a:ln w="9525">
            <a:noFill/>
            <a:miter lim="800000"/>
            <a:headEnd/>
            <a:tailEnd/>
          </a:ln>
        </p:spPr>
        <p:txBody>
          <a:bodyPr>
            <a:spAutoFit/>
          </a:bodyPr>
          <a:lstStyle/>
          <a:p>
            <a:pPr algn="ctr">
              <a:lnSpc>
                <a:spcPct val="90000"/>
              </a:lnSpc>
              <a:tabLst>
                <a:tab pos="622300" algn="l"/>
                <a:tab pos="2168525" algn="l"/>
                <a:tab pos="3546475" algn="l"/>
              </a:tabLst>
            </a:pPr>
            <a:r>
              <a:rPr lang="en-US" sz="4400">
                <a:solidFill>
                  <a:schemeClr val="tx2"/>
                </a:solidFill>
              </a:rPr>
              <a:t>Components of the Upper Respiratory Tract</a:t>
            </a:r>
          </a:p>
        </p:txBody>
      </p:sp>
      <p:sp>
        <p:nvSpPr>
          <p:cNvPr id="56323" name="Line 3"/>
          <p:cNvSpPr>
            <a:spLocks noChangeShapeType="1"/>
          </p:cNvSpPr>
          <p:nvPr/>
        </p:nvSpPr>
        <p:spPr bwMode="auto">
          <a:xfrm>
            <a:off x="228600" y="228600"/>
            <a:ext cx="8686800" cy="0"/>
          </a:xfrm>
          <a:prstGeom prst="line">
            <a:avLst/>
          </a:prstGeom>
          <a:noFill/>
          <a:ln w="25400">
            <a:solidFill>
              <a:srgbClr val="006600"/>
            </a:solidFill>
            <a:round/>
            <a:headEnd/>
            <a:tailEnd/>
          </a:ln>
        </p:spPr>
        <p:txBody>
          <a:bodyPr wrap="none" anchor="ctr"/>
          <a:lstStyle/>
          <a:p>
            <a:endParaRPr lang="en-IN"/>
          </a:p>
        </p:txBody>
      </p:sp>
      <p:sp>
        <p:nvSpPr>
          <p:cNvPr id="56324" name="Text Box 4"/>
          <p:cNvSpPr txBox="1">
            <a:spLocks noChangeArrowheads="1"/>
          </p:cNvSpPr>
          <p:nvPr/>
        </p:nvSpPr>
        <p:spPr bwMode="auto">
          <a:xfrm>
            <a:off x="7924800" y="6248400"/>
            <a:ext cx="887413" cy="257175"/>
          </a:xfrm>
          <a:prstGeom prst="rect">
            <a:avLst/>
          </a:prstGeom>
          <a:noFill/>
          <a:ln w="9525">
            <a:noFill/>
            <a:miter lim="800000"/>
            <a:headEnd/>
            <a:tailEnd/>
          </a:ln>
        </p:spPr>
        <p:txBody>
          <a:bodyPr wrap="none">
            <a:spAutoFit/>
          </a:bodyPr>
          <a:lstStyle/>
          <a:p>
            <a:pPr algn="r">
              <a:lnSpc>
                <a:spcPct val="90000"/>
              </a:lnSpc>
              <a:spcBef>
                <a:spcPct val="50000"/>
              </a:spcBef>
            </a:pPr>
            <a:r>
              <a:rPr lang="en-US" sz="1200">
                <a:solidFill>
                  <a:srgbClr val="330033"/>
                </a:solidFill>
                <a:latin typeface="Times New Roman" pitchFamily="18" charset="0"/>
              </a:rPr>
              <a:t>Figure 10.2</a:t>
            </a:r>
            <a:endParaRPr lang="en-US" sz="2800">
              <a:latin typeface="Times New Roman" pitchFamily="18" charset="0"/>
            </a:endParaRPr>
          </a:p>
        </p:txBody>
      </p:sp>
      <p:pic>
        <p:nvPicPr>
          <p:cNvPr id="56325" name="Picture 5" descr="1002_UpperResprtoryTract_1.jpg                                 0003AF46Macintosh HD                   ABA78158:"/>
          <p:cNvPicPr>
            <a:picLocks noChangeAspect="1" noChangeArrowheads="1"/>
          </p:cNvPicPr>
          <p:nvPr/>
        </p:nvPicPr>
        <p:blipFill>
          <a:blip r:embed="rId2"/>
          <a:srcRect b="3999"/>
          <a:stretch>
            <a:fillRect/>
          </a:stretch>
        </p:blipFill>
        <p:spPr bwMode="auto">
          <a:xfrm>
            <a:off x="1524000" y="1447800"/>
            <a:ext cx="6096000" cy="5087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ppt_x"/>
                                          </p:val>
                                        </p:tav>
                                        <p:tav tm="100000">
                                          <p:val>
                                            <p:strVal val="#ppt_x"/>
                                          </p:val>
                                        </p:tav>
                                      </p:tavLst>
                                    </p:anim>
                                    <p:anim calcmode="lin" valueType="num">
                                      <p:cBhvr additive="base">
                                        <p:cTn id="8" dur="500" fill="hold"/>
                                        <p:tgtEl>
                                          <p:spTgt spid="983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28600" y="2638425"/>
            <a:ext cx="8610600" cy="3908425"/>
          </a:xfrm>
          <a:prstGeom prst="rect">
            <a:avLst/>
          </a:prstGeom>
          <a:noFill/>
          <a:ln w="9525">
            <a:noFill/>
            <a:miter lim="800000"/>
            <a:headEnd/>
            <a:tailEnd/>
          </a:ln>
        </p:spPr>
        <p:txBody>
          <a:bodyPr anchor="ctr">
            <a:spAutoFit/>
          </a:bodyPr>
          <a:lstStyle/>
          <a:p>
            <a:pPr marL="403225" lvl="1" indent="-403225">
              <a:spcBef>
                <a:spcPct val="20000"/>
              </a:spcBef>
              <a:buClr>
                <a:schemeClr val="folHlink"/>
              </a:buClr>
              <a:buSzPct val="60000"/>
              <a:buFont typeface="Wingdings" pitchFamily="2" charset="2"/>
              <a:buChar char="n"/>
              <a:tabLst>
                <a:tab pos="2746375" algn="l"/>
              </a:tabLst>
            </a:pPr>
            <a:r>
              <a:rPr lang="en-US" sz="2400" b="1"/>
              <a:t>Nose, nasal cavity, and nasal sinuses</a:t>
            </a:r>
            <a:endParaRPr lang="en-US" b="1"/>
          </a:p>
          <a:p>
            <a:pPr marL="403225" indent="-403225">
              <a:spcBef>
                <a:spcPct val="20000"/>
              </a:spcBef>
              <a:buClr>
                <a:schemeClr val="folHlink"/>
              </a:buClr>
              <a:buSzPct val="60000"/>
              <a:buFont typeface="Wingdings" pitchFamily="2" charset="2"/>
              <a:buChar char="n"/>
              <a:tabLst>
                <a:tab pos="2746375" algn="l"/>
              </a:tabLst>
            </a:pPr>
            <a:r>
              <a:rPr lang="en-US" sz="3200"/>
              <a:t>Passageway for respiration</a:t>
            </a:r>
          </a:p>
          <a:p>
            <a:pPr marL="403225" indent="-403225">
              <a:spcBef>
                <a:spcPct val="20000"/>
              </a:spcBef>
              <a:buClr>
                <a:schemeClr val="folHlink"/>
              </a:buClr>
              <a:buSzPct val="60000"/>
              <a:buFont typeface="Wingdings" pitchFamily="2" charset="2"/>
              <a:buChar char="n"/>
              <a:tabLst>
                <a:tab pos="2746375" algn="l"/>
              </a:tabLst>
            </a:pPr>
            <a:r>
              <a:rPr lang="en-US" sz="3200"/>
              <a:t>Receptors for smell</a:t>
            </a:r>
          </a:p>
          <a:p>
            <a:pPr marL="403225" indent="-403225">
              <a:spcBef>
                <a:spcPct val="20000"/>
              </a:spcBef>
              <a:buClr>
                <a:schemeClr val="folHlink"/>
              </a:buClr>
              <a:buSzPct val="60000"/>
              <a:buFont typeface="Wingdings" pitchFamily="2" charset="2"/>
              <a:buChar char="n"/>
              <a:tabLst>
                <a:tab pos="2746375" algn="l"/>
              </a:tabLst>
            </a:pPr>
            <a:r>
              <a:rPr lang="en-US" sz="3200"/>
              <a:t>Filters incoming air to filter larger foreign material</a:t>
            </a:r>
          </a:p>
          <a:p>
            <a:pPr marL="403225" indent="-403225">
              <a:spcBef>
                <a:spcPct val="20000"/>
              </a:spcBef>
              <a:buClr>
                <a:schemeClr val="folHlink"/>
              </a:buClr>
              <a:buSzPct val="60000"/>
              <a:buFont typeface="Wingdings" pitchFamily="2" charset="2"/>
              <a:buChar char="n"/>
              <a:tabLst>
                <a:tab pos="2746375" algn="l"/>
              </a:tabLst>
            </a:pPr>
            <a:r>
              <a:rPr lang="en-US" sz="3200"/>
              <a:t>Moistens and warms incoming air</a:t>
            </a:r>
          </a:p>
          <a:p>
            <a:pPr marL="403225" indent="-403225">
              <a:spcBef>
                <a:spcPct val="20000"/>
              </a:spcBef>
              <a:buClr>
                <a:schemeClr val="folHlink"/>
              </a:buClr>
              <a:buSzPct val="60000"/>
              <a:buFont typeface="Wingdings" pitchFamily="2" charset="2"/>
              <a:buChar char="n"/>
              <a:tabLst>
                <a:tab pos="2746375" algn="l"/>
              </a:tabLst>
            </a:pPr>
            <a:r>
              <a:rPr lang="en-US" sz="3200"/>
              <a:t>Resonating chambers for voice</a:t>
            </a:r>
          </a:p>
        </p:txBody>
      </p:sp>
      <p:sp>
        <p:nvSpPr>
          <p:cNvPr id="99331" name="Rectangle 3"/>
          <p:cNvSpPr>
            <a:spLocks noChangeArrowheads="1"/>
          </p:cNvSpPr>
          <p:nvPr/>
        </p:nvSpPr>
        <p:spPr bwMode="auto">
          <a:xfrm>
            <a:off x="152400" y="242888"/>
            <a:ext cx="8534400" cy="1298575"/>
          </a:xfrm>
          <a:prstGeom prst="rect">
            <a:avLst/>
          </a:prstGeom>
          <a:noFill/>
          <a:ln w="9525">
            <a:noFill/>
            <a:miter lim="800000"/>
            <a:headEnd/>
            <a:tailEnd/>
          </a:ln>
        </p:spPr>
        <p:txBody>
          <a:bodyPr>
            <a:spAutoFit/>
          </a:bodyPr>
          <a:lstStyle/>
          <a:p>
            <a:pPr algn="ctr">
              <a:lnSpc>
                <a:spcPct val="90000"/>
              </a:lnSpc>
              <a:tabLst>
                <a:tab pos="622300" algn="l"/>
                <a:tab pos="2168525" algn="l"/>
                <a:tab pos="3546475" algn="l"/>
              </a:tabLst>
            </a:pPr>
            <a:r>
              <a:rPr lang="en-US" sz="4400">
                <a:solidFill>
                  <a:schemeClr val="tx2"/>
                </a:solidFill>
              </a:rPr>
              <a:t>Upper Respiratory Tract Functions</a:t>
            </a:r>
          </a:p>
        </p:txBody>
      </p:sp>
      <p:sp>
        <p:nvSpPr>
          <p:cNvPr id="57348" name="Line 4"/>
          <p:cNvSpPr>
            <a:spLocks noChangeShapeType="1"/>
          </p:cNvSpPr>
          <p:nvPr/>
        </p:nvSpPr>
        <p:spPr bwMode="auto">
          <a:xfrm>
            <a:off x="228600" y="228600"/>
            <a:ext cx="8686800" cy="0"/>
          </a:xfrm>
          <a:prstGeom prst="line">
            <a:avLst/>
          </a:prstGeom>
          <a:noFill/>
          <a:ln w="25400">
            <a:solidFill>
              <a:srgbClr val="006600"/>
            </a:solidFill>
            <a:round/>
            <a:headEnd/>
            <a:tailEnd/>
          </a:ln>
        </p:spPr>
        <p:txBody>
          <a:bodyPr wrap="none" anchor="ct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99330">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99330">
                                            <p:txEl>
                                              <p:pRg st="1" end="1"/>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99330">
                                            <p:txEl>
                                              <p:pRg st="2" end="2"/>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99330">
                                            <p:txEl>
                                              <p:pRg st="3" end="3"/>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99330">
                                            <p:txEl>
                                              <p:pRg st="4" end="4"/>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993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advAuto="0"/>
      <p:bldP spid="9933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395288"/>
            <a:ext cx="8763000" cy="1298575"/>
          </a:xfrm>
          <a:prstGeom prst="rect">
            <a:avLst/>
          </a:prstGeom>
          <a:noFill/>
          <a:ln w="9525">
            <a:noFill/>
            <a:miter lim="800000"/>
            <a:headEnd/>
            <a:tailEnd/>
          </a:ln>
        </p:spPr>
        <p:txBody>
          <a:bodyPr>
            <a:spAutoFit/>
          </a:bodyPr>
          <a:lstStyle/>
          <a:p>
            <a:pPr algn="ctr">
              <a:lnSpc>
                <a:spcPct val="90000"/>
              </a:lnSpc>
              <a:tabLst>
                <a:tab pos="622300" algn="l"/>
                <a:tab pos="2168525" algn="l"/>
                <a:tab pos="3546475" algn="l"/>
              </a:tabLst>
            </a:pPr>
            <a:r>
              <a:rPr lang="en-US" sz="4400">
                <a:solidFill>
                  <a:schemeClr val="tx2"/>
                </a:solidFill>
              </a:rPr>
              <a:t>Components of the Lower Respiratory Tract</a:t>
            </a:r>
          </a:p>
        </p:txBody>
      </p:sp>
      <p:sp>
        <p:nvSpPr>
          <p:cNvPr id="58371" name="Line 3"/>
          <p:cNvSpPr>
            <a:spLocks noChangeShapeType="1"/>
          </p:cNvSpPr>
          <p:nvPr/>
        </p:nvSpPr>
        <p:spPr bwMode="auto">
          <a:xfrm>
            <a:off x="228600" y="228600"/>
            <a:ext cx="8686800" cy="1588"/>
          </a:xfrm>
          <a:prstGeom prst="line">
            <a:avLst/>
          </a:prstGeom>
          <a:noFill/>
          <a:ln w="25400">
            <a:solidFill>
              <a:srgbClr val="006600"/>
            </a:solidFill>
            <a:round/>
            <a:headEnd/>
            <a:tailEnd/>
          </a:ln>
        </p:spPr>
        <p:txBody>
          <a:bodyPr wrap="none" anchor="ctr"/>
          <a:lstStyle/>
          <a:p>
            <a:endParaRPr lang="en-IN"/>
          </a:p>
        </p:txBody>
      </p:sp>
      <p:sp>
        <p:nvSpPr>
          <p:cNvPr id="58372" name="Text Box 4"/>
          <p:cNvSpPr txBox="1">
            <a:spLocks noChangeArrowheads="1"/>
          </p:cNvSpPr>
          <p:nvPr/>
        </p:nvSpPr>
        <p:spPr bwMode="auto">
          <a:xfrm>
            <a:off x="7924800" y="6278563"/>
            <a:ext cx="887413" cy="257175"/>
          </a:xfrm>
          <a:prstGeom prst="rect">
            <a:avLst/>
          </a:prstGeom>
          <a:noFill/>
          <a:ln w="9525">
            <a:noFill/>
            <a:miter lim="800000"/>
            <a:headEnd/>
            <a:tailEnd/>
          </a:ln>
        </p:spPr>
        <p:txBody>
          <a:bodyPr wrap="none">
            <a:spAutoFit/>
          </a:bodyPr>
          <a:lstStyle/>
          <a:p>
            <a:pPr algn="ctr">
              <a:lnSpc>
                <a:spcPct val="90000"/>
              </a:lnSpc>
              <a:spcBef>
                <a:spcPct val="50000"/>
              </a:spcBef>
            </a:pPr>
            <a:r>
              <a:rPr lang="en-US" sz="1200">
                <a:solidFill>
                  <a:srgbClr val="330033"/>
                </a:solidFill>
                <a:latin typeface="Times New Roman" pitchFamily="18" charset="0"/>
              </a:rPr>
              <a:t>Figure 10.3</a:t>
            </a:r>
            <a:endParaRPr lang="en-US" sz="2800">
              <a:latin typeface="Times New Roman" pitchFamily="18" charset="0"/>
            </a:endParaRPr>
          </a:p>
        </p:txBody>
      </p:sp>
      <p:pic>
        <p:nvPicPr>
          <p:cNvPr id="58373" name="Picture 5" descr="1003_LowerResprtoryTract_1.jpg                                 0003AF46Macintosh HD                   ABA78158:"/>
          <p:cNvPicPr>
            <a:picLocks noChangeAspect="1" noChangeArrowheads="1"/>
          </p:cNvPicPr>
          <p:nvPr/>
        </p:nvPicPr>
        <p:blipFill>
          <a:blip r:embed="rId2"/>
          <a:srcRect b="3000"/>
          <a:stretch>
            <a:fillRect/>
          </a:stretch>
        </p:blipFill>
        <p:spPr bwMode="auto">
          <a:xfrm>
            <a:off x="1314450" y="1905000"/>
            <a:ext cx="651510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ppt_x"/>
                                          </p:val>
                                        </p:tav>
                                        <p:tav tm="100000">
                                          <p:val>
                                            <p:strVal val="#ppt_x"/>
                                          </p:val>
                                        </p:tav>
                                      </p:tavLst>
                                    </p:anim>
                                    <p:anim calcmode="lin" valueType="num">
                                      <p:cBhvr additive="base">
                                        <p:cTn id="8" dur="500" fill="hold"/>
                                        <p:tgtEl>
                                          <p:spTgt spid="1003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228600" y="1852613"/>
            <a:ext cx="8610600" cy="3514725"/>
          </a:xfrm>
          <a:prstGeom prst="rect">
            <a:avLst/>
          </a:prstGeom>
          <a:noFill/>
          <a:ln w="9525">
            <a:noFill/>
            <a:miter lim="800000"/>
            <a:headEnd/>
            <a:tailEnd/>
          </a:ln>
        </p:spPr>
        <p:txBody>
          <a:bodyPr anchor="ctr">
            <a:spAutoFit/>
          </a:bodyPr>
          <a:lstStyle/>
          <a:p>
            <a:pPr marL="287338" indent="-287338">
              <a:spcBef>
                <a:spcPct val="20000"/>
              </a:spcBef>
              <a:buClr>
                <a:schemeClr val="folHlink"/>
              </a:buClr>
              <a:buSzPct val="60000"/>
              <a:buFont typeface="Wingdings" pitchFamily="2" charset="2"/>
              <a:buChar char="n"/>
              <a:tabLst>
                <a:tab pos="2746375" algn="l"/>
              </a:tabLst>
            </a:pPr>
            <a:r>
              <a:rPr lang="en-US" sz="3200"/>
              <a:t>Functions:</a:t>
            </a:r>
          </a:p>
          <a:p>
            <a:pPr marL="625475" lvl="1" indent="-223838">
              <a:spcBef>
                <a:spcPct val="20000"/>
              </a:spcBef>
              <a:buClr>
                <a:schemeClr val="hlink"/>
              </a:buClr>
              <a:buSzPct val="55000"/>
              <a:buFont typeface="Wingdings" pitchFamily="2" charset="2"/>
              <a:buChar char="n"/>
              <a:tabLst>
                <a:tab pos="2746375" algn="l"/>
              </a:tabLst>
            </a:pPr>
            <a:r>
              <a:rPr lang="en-US" sz="2800"/>
              <a:t>Pharynx &amp; Larynx: maintains an open airway, routes food and air appropriately, assists in sound production</a:t>
            </a:r>
          </a:p>
          <a:p>
            <a:pPr marL="625475" lvl="1" indent="-223838">
              <a:spcBef>
                <a:spcPct val="20000"/>
              </a:spcBef>
              <a:buClr>
                <a:schemeClr val="hlink"/>
              </a:buClr>
              <a:buSzPct val="55000"/>
              <a:buFont typeface="Wingdings" pitchFamily="2" charset="2"/>
              <a:buChar char="n"/>
              <a:tabLst>
                <a:tab pos="2746375" algn="l"/>
              </a:tabLst>
            </a:pPr>
            <a:r>
              <a:rPr lang="en-US" sz="2800"/>
              <a:t>Trachea: transports air to and from lungs</a:t>
            </a:r>
          </a:p>
          <a:p>
            <a:pPr marL="625475" lvl="1" indent="-223838">
              <a:spcBef>
                <a:spcPct val="20000"/>
              </a:spcBef>
              <a:buClr>
                <a:schemeClr val="hlink"/>
              </a:buClr>
              <a:buSzPct val="55000"/>
              <a:buFont typeface="Wingdings" pitchFamily="2" charset="2"/>
              <a:buChar char="n"/>
              <a:tabLst>
                <a:tab pos="2746375" algn="l"/>
              </a:tabLst>
            </a:pPr>
            <a:r>
              <a:rPr lang="en-US" sz="2800"/>
              <a:t>Bronchi: branch into lungs</a:t>
            </a:r>
          </a:p>
          <a:p>
            <a:pPr marL="625475" lvl="1" indent="-223838">
              <a:spcBef>
                <a:spcPct val="20000"/>
              </a:spcBef>
              <a:buClr>
                <a:schemeClr val="hlink"/>
              </a:buClr>
              <a:buSzPct val="55000"/>
              <a:buFont typeface="Wingdings" pitchFamily="2" charset="2"/>
              <a:buChar char="n"/>
              <a:tabLst>
                <a:tab pos="2746375" algn="l"/>
              </a:tabLst>
            </a:pPr>
            <a:r>
              <a:rPr lang="en-US" sz="2800"/>
              <a:t>Lungs: transport air to alveoli for gas exchange</a:t>
            </a:r>
          </a:p>
        </p:txBody>
      </p:sp>
      <p:sp>
        <p:nvSpPr>
          <p:cNvPr id="101379" name="Rectangle 3"/>
          <p:cNvSpPr>
            <a:spLocks noChangeArrowheads="1"/>
          </p:cNvSpPr>
          <p:nvPr/>
        </p:nvSpPr>
        <p:spPr bwMode="auto">
          <a:xfrm>
            <a:off x="152400" y="242888"/>
            <a:ext cx="8534400" cy="695325"/>
          </a:xfrm>
          <a:prstGeom prst="rect">
            <a:avLst/>
          </a:prstGeom>
          <a:noFill/>
          <a:ln w="9525">
            <a:noFill/>
            <a:miter lim="800000"/>
            <a:headEnd/>
            <a:tailEnd/>
          </a:ln>
        </p:spPr>
        <p:txBody>
          <a:bodyPr>
            <a:spAutoFit/>
          </a:bodyPr>
          <a:lstStyle/>
          <a:p>
            <a:pPr algn="ctr">
              <a:lnSpc>
                <a:spcPct val="90000"/>
              </a:lnSpc>
              <a:tabLst>
                <a:tab pos="622300" algn="l"/>
                <a:tab pos="2168525" algn="l"/>
                <a:tab pos="3546475" algn="l"/>
              </a:tabLst>
            </a:pPr>
            <a:r>
              <a:rPr lang="en-US" sz="4400">
                <a:solidFill>
                  <a:schemeClr val="tx2"/>
                </a:solidFill>
              </a:rPr>
              <a:t>Lower Respiratory Tract</a:t>
            </a:r>
          </a:p>
        </p:txBody>
      </p:sp>
      <p:sp>
        <p:nvSpPr>
          <p:cNvPr id="59396" name="Line 4"/>
          <p:cNvSpPr>
            <a:spLocks noChangeShapeType="1"/>
          </p:cNvSpPr>
          <p:nvPr/>
        </p:nvSpPr>
        <p:spPr bwMode="auto">
          <a:xfrm>
            <a:off x="228600" y="228600"/>
            <a:ext cx="8686800" cy="0"/>
          </a:xfrm>
          <a:prstGeom prst="line">
            <a:avLst/>
          </a:prstGeom>
          <a:noFill/>
          <a:ln w="25400">
            <a:solidFill>
              <a:srgbClr val="006600"/>
            </a:solidFill>
            <a:round/>
            <a:headEnd/>
            <a:tailEnd/>
          </a:ln>
        </p:spPr>
        <p:txBody>
          <a:bodyPr wrap="none" anchor="ct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01378">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01378">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01378">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101378">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1013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autoUpdateAnimBg="0" advAuto="0"/>
      <p:bldP spid="10137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ea typeface="ＭＳ Ｐゴシック" pitchFamily="34" charset="-128"/>
              </a:rPr>
              <a:t>                    Pharynx</a:t>
            </a:r>
          </a:p>
        </p:txBody>
      </p:sp>
      <p:sp>
        <p:nvSpPr>
          <p:cNvPr id="60419" name="Content Placeholder 2"/>
          <p:cNvSpPr>
            <a:spLocks noGrp="1"/>
          </p:cNvSpPr>
          <p:nvPr>
            <p:ph sz="half" idx="1"/>
          </p:nvPr>
        </p:nvSpPr>
        <p:spPr/>
        <p:txBody>
          <a:bodyPr/>
          <a:lstStyle/>
          <a:p>
            <a:pPr>
              <a:lnSpc>
                <a:spcPct val="80000"/>
              </a:lnSpc>
            </a:pPr>
            <a:r>
              <a:rPr lang="en-US" smtClean="0">
                <a:ea typeface="ＭＳ Ｐゴシック" pitchFamily="34" charset="-128"/>
              </a:rPr>
              <a:t>Funnel-shaped passageway</a:t>
            </a:r>
          </a:p>
          <a:p>
            <a:pPr>
              <a:lnSpc>
                <a:spcPct val="80000"/>
              </a:lnSpc>
            </a:pPr>
            <a:r>
              <a:rPr lang="en-US" smtClean="0">
                <a:ea typeface="ＭＳ Ｐゴシック" pitchFamily="34" charset="-128"/>
              </a:rPr>
              <a:t>Connects nasal cavity and mouth</a:t>
            </a:r>
          </a:p>
          <a:p>
            <a:pPr>
              <a:lnSpc>
                <a:spcPct val="80000"/>
              </a:lnSpc>
            </a:pPr>
            <a:r>
              <a:rPr lang="en-US" smtClean="0">
                <a:ea typeface="ＭＳ Ｐゴシック" pitchFamily="34" charset="-128"/>
              </a:rPr>
              <a:t>Shared by the digestive and respiratory systems</a:t>
            </a:r>
          </a:p>
          <a:p>
            <a:pPr>
              <a:lnSpc>
                <a:spcPct val="80000"/>
              </a:lnSpc>
            </a:pPr>
            <a:r>
              <a:rPr lang="en-US" smtClean="0">
                <a:ea typeface="ＭＳ Ｐゴシック" pitchFamily="34" charset="-128"/>
              </a:rPr>
              <a:t>Divided into three sections by location</a:t>
            </a:r>
          </a:p>
          <a:p>
            <a:pPr>
              <a:buFontTx/>
              <a:buNone/>
            </a:pPr>
            <a:endParaRPr lang="en-US" smtClean="0">
              <a:ea typeface="ＭＳ Ｐゴシック" pitchFamily="34" charset="-128"/>
            </a:endParaRPr>
          </a:p>
        </p:txBody>
      </p:sp>
      <p:sp>
        <p:nvSpPr>
          <p:cNvPr id="60420" name="Content Placeholder 3"/>
          <p:cNvSpPr>
            <a:spLocks noGrp="1"/>
          </p:cNvSpPr>
          <p:nvPr>
            <p:ph sz="half" idx="2"/>
          </p:nvPr>
        </p:nvSpPr>
        <p:spPr/>
        <p:txBody>
          <a:bodyPr/>
          <a:lstStyle/>
          <a:p>
            <a:endParaRPr lang="en-US" smtClean="0">
              <a:ea typeface="ＭＳ Ｐゴシック" pitchFamily="34" charset="-128"/>
            </a:endParaRPr>
          </a:p>
        </p:txBody>
      </p:sp>
      <p:pic>
        <p:nvPicPr>
          <p:cNvPr id="60421" name="Picture 2" descr="C:\Documents and Settings\shruthi.binish\Desktop\Pharynx.png"/>
          <p:cNvPicPr>
            <a:picLocks noChangeAspect="1" noChangeArrowheads="1"/>
          </p:cNvPicPr>
          <p:nvPr/>
        </p:nvPicPr>
        <p:blipFill>
          <a:blip r:embed="rId2"/>
          <a:srcRect/>
          <a:stretch>
            <a:fillRect/>
          </a:stretch>
        </p:blipFill>
        <p:spPr bwMode="auto">
          <a:xfrm>
            <a:off x="4714875" y="1592263"/>
            <a:ext cx="4037013"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ea typeface="ＭＳ Ｐゴシック" pitchFamily="34" charset="-128"/>
              </a:rPr>
              <a:t>                   Larynx</a:t>
            </a:r>
          </a:p>
        </p:txBody>
      </p:sp>
      <p:sp>
        <p:nvSpPr>
          <p:cNvPr id="61443" name="Content Placeholder 2"/>
          <p:cNvSpPr>
            <a:spLocks noGrp="1"/>
          </p:cNvSpPr>
          <p:nvPr>
            <p:ph sz="half" idx="1"/>
          </p:nvPr>
        </p:nvSpPr>
        <p:spPr/>
        <p:txBody>
          <a:bodyPr/>
          <a:lstStyle/>
          <a:p>
            <a:r>
              <a:rPr lang="en-US" smtClean="0">
                <a:ea typeface="ＭＳ Ｐゴシック" pitchFamily="34" charset="-128"/>
              </a:rPr>
              <a:t>Prevent food and drink from entering the trachea</a:t>
            </a:r>
          </a:p>
          <a:p>
            <a:r>
              <a:rPr lang="en-US" smtClean="0">
                <a:ea typeface="ＭＳ Ｐゴシック" pitchFamily="34" charset="-128"/>
              </a:rPr>
              <a:t>Passageway for air</a:t>
            </a:r>
          </a:p>
          <a:p>
            <a:r>
              <a:rPr lang="en-US" smtClean="0">
                <a:ea typeface="ＭＳ Ｐゴシック" pitchFamily="34" charset="-128"/>
              </a:rPr>
              <a:t>Produces Sound</a:t>
            </a:r>
          </a:p>
          <a:p>
            <a:r>
              <a:rPr lang="en-US" smtClean="0">
                <a:ea typeface="ＭＳ Ｐゴシック" pitchFamily="34" charset="-128"/>
              </a:rPr>
              <a:t>It connects the pharynx to the trachea</a:t>
            </a:r>
          </a:p>
        </p:txBody>
      </p:sp>
      <p:sp>
        <p:nvSpPr>
          <p:cNvPr id="61444" name="Content Placeholder 3"/>
          <p:cNvSpPr>
            <a:spLocks noGrp="1"/>
          </p:cNvSpPr>
          <p:nvPr>
            <p:ph sz="half" idx="2"/>
          </p:nvPr>
        </p:nvSpPr>
        <p:spPr/>
        <p:txBody>
          <a:bodyPr/>
          <a:lstStyle/>
          <a:p>
            <a:endParaRPr lang="en-US" smtClean="0">
              <a:ea typeface="ＭＳ Ｐゴシック" pitchFamily="34" charset="-128"/>
            </a:endParaRPr>
          </a:p>
        </p:txBody>
      </p:sp>
      <p:pic>
        <p:nvPicPr>
          <p:cNvPr id="61445" name="Picture 2" descr="C:\Documents and Settings\shruthi.binish\Desktop\Anatomy-of-the-larynx.jpg"/>
          <p:cNvPicPr>
            <a:picLocks noChangeAspect="1" noChangeArrowheads="1"/>
          </p:cNvPicPr>
          <p:nvPr/>
        </p:nvPicPr>
        <p:blipFill>
          <a:blip r:embed="rId2"/>
          <a:srcRect/>
          <a:stretch>
            <a:fillRect/>
          </a:stretch>
        </p:blipFill>
        <p:spPr bwMode="auto">
          <a:xfrm>
            <a:off x="4452938" y="1428750"/>
            <a:ext cx="4691062"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ea typeface="ＭＳ Ｐゴシック" pitchFamily="34" charset="-128"/>
              </a:rPr>
              <a:t>The Trachea</a:t>
            </a:r>
          </a:p>
        </p:txBody>
      </p:sp>
      <p:sp>
        <p:nvSpPr>
          <p:cNvPr id="62467" name="Rectangle 3"/>
          <p:cNvSpPr>
            <a:spLocks noGrp="1" noChangeArrowheads="1"/>
          </p:cNvSpPr>
          <p:nvPr>
            <p:ph idx="1"/>
          </p:nvPr>
        </p:nvSpPr>
        <p:spPr>
          <a:xfrm>
            <a:off x="685800" y="1500188"/>
            <a:ext cx="7772400" cy="1500187"/>
          </a:xfrm>
        </p:spPr>
        <p:txBody>
          <a:bodyPr>
            <a:normAutofit fontScale="92500"/>
          </a:bodyPr>
          <a:lstStyle/>
          <a:p>
            <a:r>
              <a:rPr lang="en-US" sz="2400" smtClean="0">
                <a:ea typeface="ＭＳ Ｐゴシック" pitchFamily="34" charset="-128"/>
              </a:rPr>
              <a:t>C-shaped cartilage rings keep airway open</a:t>
            </a:r>
          </a:p>
          <a:p>
            <a:r>
              <a:rPr lang="en-US" sz="2400" b="1" smtClean="0">
                <a:ea typeface="ＭＳ Ｐゴシック" pitchFamily="34" charset="-128"/>
              </a:rPr>
              <a:t>Carina - m</a:t>
            </a:r>
            <a:r>
              <a:rPr lang="en-US" sz="2400" smtClean="0">
                <a:ea typeface="ＭＳ Ｐゴシック" pitchFamily="34" charset="-128"/>
              </a:rPr>
              <a:t>arks where trachea divides into two primary bronchi</a:t>
            </a:r>
          </a:p>
          <a:p>
            <a:r>
              <a:rPr lang="en-US" sz="2400" smtClean="0">
                <a:ea typeface="ＭＳ Ｐゴシック" pitchFamily="34" charset="-128"/>
              </a:rPr>
              <a:t>Epithelium </a:t>
            </a:r>
          </a:p>
        </p:txBody>
      </p:sp>
      <p:pic>
        <p:nvPicPr>
          <p:cNvPr id="62468" name="Picture 4"/>
          <p:cNvPicPr>
            <a:picLocks noChangeAspect="1" noChangeArrowheads="1"/>
          </p:cNvPicPr>
          <p:nvPr/>
        </p:nvPicPr>
        <p:blipFill>
          <a:blip r:embed="rId3"/>
          <a:srcRect/>
          <a:stretch>
            <a:fillRect/>
          </a:stretch>
        </p:blipFill>
        <p:spPr bwMode="auto">
          <a:xfrm>
            <a:off x="928688" y="3119438"/>
            <a:ext cx="6786562" cy="373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703</Words>
  <Application>Microsoft Office PowerPoint</Application>
  <PresentationFormat>On-screen Show (4:3)</PresentationFormat>
  <Paragraphs>125</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Structure of the human respiratory system</vt:lpstr>
      <vt:lpstr>Slide 2</vt:lpstr>
      <vt:lpstr>Slide 3</vt:lpstr>
      <vt:lpstr>Slide 4</vt:lpstr>
      <vt:lpstr>Slide 5</vt:lpstr>
      <vt:lpstr>Slide 6</vt:lpstr>
      <vt:lpstr>                    Pharynx</vt:lpstr>
      <vt:lpstr>                   Larynx</vt:lpstr>
      <vt:lpstr>The Trachea</vt:lpstr>
      <vt:lpstr>Slide 10</vt:lpstr>
      <vt:lpstr>The Pleurae</vt:lpstr>
      <vt:lpstr>Slide 12</vt:lpstr>
      <vt:lpstr>Lungs</vt:lpstr>
      <vt:lpstr>Structures of  Air Exchange</vt:lpstr>
      <vt:lpstr>Features Of Alveoli</vt:lpstr>
      <vt:lpstr>The process of gas exchange</vt:lpstr>
      <vt:lpstr>Gas Exchange</vt:lpstr>
      <vt:lpstr>Slide 18</vt:lpstr>
      <vt:lpstr>Gas Exchange: Alveoli</vt:lpstr>
      <vt:lpstr>Gas exchange</vt:lpstr>
      <vt:lpstr>RBC’s and Haemoglobin</vt:lpstr>
      <vt:lpstr>Gas Exchange Surfaces &amp; Alveoli</vt:lpstr>
      <vt:lpstr>The Respiratory Structures</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the human respiratory system</dc:title>
  <dc:creator>shruthi binish</dc:creator>
  <cp:lastModifiedBy>shruthi binish</cp:lastModifiedBy>
  <cp:revision>15</cp:revision>
  <dcterms:created xsi:type="dcterms:W3CDTF">2006-08-16T00:00:00Z</dcterms:created>
  <dcterms:modified xsi:type="dcterms:W3CDTF">2011-02-25T10:12:34Z</dcterms:modified>
</cp:coreProperties>
</file>