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1AE3-BA28-4B7E-8FFC-E5AC3571E5B8}" type="datetimeFigureOut">
              <a:rPr lang="en-US" smtClean="0"/>
              <a:pPr/>
              <a:t>2/24/2011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DB242-6A5B-4435-9BEF-4FD2B64EB60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585773-74F5-4555-89AE-6BA402F97F9B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C1EE8F-E3A8-4B43-91FF-4C22A25685F6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5C439F-A793-4321-A176-6F1FEB03290E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 rot="20140842">
            <a:off x="500063" y="257175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Mechanism of Breathing</a:t>
            </a:r>
            <a:endParaRPr lang="en-IN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NZ" smtClean="0">
                <a:solidFill>
                  <a:schemeClr val="bg1"/>
                </a:solidFill>
                <a:ea typeface="ＭＳ Ｐゴシック" pitchFamily="34" charset="-128"/>
              </a:rPr>
              <a:t>DO NOW – 4 minutes</a:t>
            </a:r>
            <a:endParaRPr lang="en-GB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IE" smtClean="0">
                <a:ea typeface="ＭＳ Ｐゴシック" pitchFamily="34" charset="-128"/>
              </a:rPr>
              <a:t>Define Respiration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IE" smtClean="0">
                <a:ea typeface="ＭＳ Ｐゴシック" pitchFamily="34" charset="-128"/>
              </a:rPr>
              <a:t>Write a balanced equation for aerobic respiration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IE" smtClean="0">
                <a:ea typeface="ＭＳ Ｐゴシック" pitchFamily="34" charset="-128"/>
              </a:rPr>
              <a:t>Describe the path of air in the respiratory system from the mouth to the blood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IE" smtClean="0">
                <a:ea typeface="ＭＳ Ｐゴシック" pitchFamily="34" charset="-128"/>
              </a:rPr>
              <a:t>Define diffusion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IE" smtClean="0">
                <a:ea typeface="ＭＳ Ｐゴシック" pitchFamily="34" charset="-128"/>
              </a:rPr>
              <a:t>Explain how gas exchange occurs in the human respiratory system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 rot="20030439">
            <a:off x="500063" y="28575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Respiratory disorders.</a:t>
            </a:r>
            <a:endParaRPr lang="en-IN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71925" cy="4225925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NZ" smtClean="0">
                <a:solidFill>
                  <a:schemeClr val="bg1"/>
                </a:solidFill>
                <a:ea typeface="ＭＳ Ｐゴシック" pitchFamily="34" charset="-128"/>
              </a:rPr>
              <a:t>Smoking &amp; Respiratory Disease</a:t>
            </a:r>
            <a:endParaRPr lang="en-GB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87043" name="Picture 5" descr="ill4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642938"/>
            <a:ext cx="33051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NZ" smtClean="0">
                <a:solidFill>
                  <a:schemeClr val="bg1"/>
                </a:solidFill>
                <a:ea typeface="ＭＳ Ｐゴシック" pitchFamily="34" charset="-128"/>
              </a:rPr>
              <a:t>Smoking &amp; Respiratory Disease</a:t>
            </a:r>
            <a:endParaRPr lang="en-GB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88068" name="Picture 5" descr="norml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0" y="1641475"/>
            <a:ext cx="311308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 descr="can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628775"/>
            <a:ext cx="31432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NZ" sz="4000" smtClean="0">
                <a:solidFill>
                  <a:schemeClr val="bg1"/>
                </a:solidFill>
                <a:ea typeface="ＭＳ Ｐゴシック" pitchFamily="34" charset="-128"/>
              </a:rPr>
              <a:t>Smoking: Trachea &amp; Cilia Damage</a:t>
            </a:r>
            <a:endParaRPr lang="en-GB" sz="400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89092" name="Picture 5" descr="cilia1a.jpg (35625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42862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normcilia.jpg (15294 byt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141663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Rectangle 8"/>
          <p:cNvSpPr>
            <a:spLocks noChangeArrowheads="1"/>
          </p:cNvSpPr>
          <p:nvPr/>
        </p:nvSpPr>
        <p:spPr bwMode="auto">
          <a:xfrm>
            <a:off x="250825" y="5949950"/>
            <a:ext cx="396081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NZ"/>
              <a:t>HEALTHY</a:t>
            </a:r>
            <a:endParaRPr lang="en-GB"/>
          </a:p>
        </p:txBody>
      </p:sp>
      <p:sp>
        <p:nvSpPr>
          <p:cNvPr id="89095" name="Rectangle 10"/>
          <p:cNvSpPr>
            <a:spLocks noChangeArrowheads="1"/>
          </p:cNvSpPr>
          <p:nvPr/>
        </p:nvSpPr>
        <p:spPr bwMode="auto">
          <a:xfrm>
            <a:off x="4859338" y="5949950"/>
            <a:ext cx="396081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NZ"/>
              <a:t>SMOKER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NZ" smtClean="0">
                <a:solidFill>
                  <a:schemeClr val="bg1"/>
                </a:solidFill>
                <a:ea typeface="ＭＳ Ｐゴシック" pitchFamily="34" charset="-128"/>
              </a:rPr>
              <a:t>Smoking &amp; Respiratory Disease</a:t>
            </a:r>
            <a:endParaRPr lang="en-GB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1445" name="Picture 5" descr="emphysema.jpg (19943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420938"/>
            <a:ext cx="4176713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 descr="normlung2.jpg (24793 byt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420938"/>
            <a:ext cx="446405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8"/>
          <p:cNvSpPr>
            <a:spLocks noChangeArrowheads="1"/>
          </p:cNvSpPr>
          <p:nvPr/>
        </p:nvSpPr>
        <p:spPr bwMode="auto">
          <a:xfrm>
            <a:off x="250825" y="5949950"/>
            <a:ext cx="396081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NZ"/>
              <a:t>HEALTHY</a:t>
            </a:r>
            <a:endParaRPr lang="en-GB"/>
          </a:p>
        </p:txBody>
      </p:sp>
      <p:sp>
        <p:nvSpPr>
          <p:cNvPr id="90119" name="Rectangle 9"/>
          <p:cNvSpPr>
            <a:spLocks noChangeArrowheads="1"/>
          </p:cNvSpPr>
          <p:nvPr/>
        </p:nvSpPr>
        <p:spPr bwMode="auto">
          <a:xfrm>
            <a:off x="4859338" y="5949950"/>
            <a:ext cx="396081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NZ"/>
              <a:t>SMOKER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NZ" smtClean="0">
                <a:solidFill>
                  <a:schemeClr val="bg1"/>
                </a:solidFill>
                <a:ea typeface="ＭＳ Ｐゴシック" pitchFamily="34" charset="-128"/>
              </a:rPr>
              <a:t>Second-Hand Smoking</a:t>
            </a:r>
            <a:endParaRPr lang="en-GB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NZ" smtClean="0">
                <a:ea typeface="ＭＳ Ｐゴシック" pitchFamily="34" charset="-128"/>
              </a:rPr>
              <a:t>People who breathe in smoke from other people’s cigarettes can breathe in even </a:t>
            </a:r>
            <a:r>
              <a:rPr lang="en-NZ" smtClean="0">
                <a:solidFill>
                  <a:srgbClr val="FF0000"/>
                </a:solidFill>
                <a:ea typeface="ＭＳ Ｐゴシック" pitchFamily="34" charset="-128"/>
              </a:rPr>
              <a:t>more harmful</a:t>
            </a:r>
            <a:r>
              <a:rPr lang="en-NZ" smtClean="0">
                <a:ea typeface="ＭＳ Ｐゴシック" pitchFamily="34" charset="-128"/>
              </a:rPr>
              <a:t> substances than the smoker because they breathe </a:t>
            </a:r>
            <a:r>
              <a:rPr lang="en-NZ" smtClean="0">
                <a:solidFill>
                  <a:srgbClr val="FF0000"/>
                </a:solidFill>
                <a:ea typeface="ＭＳ Ｐゴシック" pitchFamily="34" charset="-128"/>
              </a:rPr>
              <a:t>unfiltered smoke</a:t>
            </a:r>
            <a:r>
              <a:rPr lang="en-NZ" smtClean="0">
                <a:ea typeface="ＭＳ Ｐゴシック" pitchFamily="34" charset="-128"/>
              </a:rPr>
              <a:t>!!</a:t>
            </a:r>
          </a:p>
          <a:p>
            <a:pPr eaLnBrk="1" hangingPunct="1">
              <a:buFontTx/>
              <a:buNone/>
            </a:pPr>
            <a:r>
              <a:rPr lang="en-NZ" smtClean="0">
                <a:ea typeface="ＭＳ Ｐゴシック" pitchFamily="34" charset="-128"/>
              </a:rPr>
              <a:t>	</a:t>
            </a: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0"/>
            <a:ext cx="678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cs typeface="Times New Roman" pitchFamily="18" charset="0"/>
              </a:rPr>
              <a:t>9B In… out… in… out...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39750" y="692150"/>
            <a:ext cx="716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6600"/>
                </a:solidFill>
                <a:cs typeface="Times New Roman" pitchFamily="18" charset="0"/>
              </a:rPr>
              <a:t>Stand up and feel your ribs! Can you feel these movements when you breathe in and out?</a:t>
            </a:r>
          </a:p>
        </p:txBody>
      </p:sp>
    </p:spTree>
    <p:controls>
      <p:control spid="1026" name="ShockwaveFlash1" r:id="rId2" imgW="7345445" imgH="4824412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NZ" smtClean="0">
                <a:solidFill>
                  <a:schemeClr val="bg1"/>
                </a:solidFill>
                <a:ea typeface="ＭＳ Ｐゴシック" pitchFamily="34" charset="-128"/>
              </a:rPr>
              <a:t>Breathing in = inhalation</a:t>
            </a:r>
            <a:endParaRPr lang="en-GB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19625" cy="5068888"/>
          </a:xfrm>
        </p:spPr>
        <p:txBody>
          <a:bodyPr/>
          <a:lstStyle/>
          <a:p>
            <a:pPr eaLnBrk="1" hangingPunct="1"/>
            <a:r>
              <a:rPr lang="en-NZ" smtClean="0">
                <a:ea typeface="ＭＳ Ｐゴシック" pitchFamily="34" charset="-128"/>
              </a:rPr>
              <a:t>Diaphragm is lowered</a:t>
            </a:r>
          </a:p>
          <a:p>
            <a:pPr eaLnBrk="1" hangingPunct="1"/>
            <a:r>
              <a:rPr lang="en-NZ" smtClean="0">
                <a:ea typeface="ＭＳ Ｐゴシック" pitchFamily="34" charset="-128"/>
              </a:rPr>
              <a:t>Rib cage is raised</a:t>
            </a:r>
          </a:p>
          <a:p>
            <a:pPr eaLnBrk="1" hangingPunct="1"/>
            <a:r>
              <a:rPr lang="en-NZ" smtClean="0">
                <a:ea typeface="ＭＳ Ｐゴシック" pitchFamily="34" charset="-128"/>
              </a:rPr>
              <a:t>Chest volume increases</a:t>
            </a:r>
          </a:p>
          <a:p>
            <a:pPr eaLnBrk="1" hangingPunct="1"/>
            <a:r>
              <a:rPr lang="en-NZ" smtClean="0">
                <a:ea typeface="ＭＳ Ｐゴシック" pitchFamily="34" charset="-128"/>
              </a:rPr>
              <a:t>Pressure in chest decreases</a:t>
            </a:r>
          </a:p>
          <a:p>
            <a:pPr eaLnBrk="1" hangingPunct="1"/>
            <a:r>
              <a:rPr lang="en-NZ" smtClean="0">
                <a:ea typeface="ＭＳ Ｐゴシック" pitchFamily="34" charset="-128"/>
              </a:rPr>
              <a:t>Air enters the lungs to equalise the pressure</a:t>
            </a:r>
            <a:endParaRPr lang="en-GB" smtClean="0">
              <a:ea typeface="ＭＳ Ｐゴシック" pitchFamily="34" charset="-128"/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557338"/>
            <a:ext cx="3387725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      Inhalation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7172" name="Picture 3" descr="flash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0450" y="133350"/>
            <a:ext cx="511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2050" name="ShockwaveFlash1" r:id="rId2" imgW="8699217" imgH="5544968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NZ" smtClean="0">
                <a:solidFill>
                  <a:schemeClr val="bg1"/>
                </a:solidFill>
                <a:ea typeface="ＭＳ Ｐゴシック" pitchFamily="34" charset="-128"/>
              </a:rPr>
              <a:t>Breathing</a:t>
            </a:r>
            <a:endParaRPr lang="en-GB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80900" name="Picture 5" descr="diaphrag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525" y="1557338"/>
            <a:ext cx="7777163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NZ" smtClean="0">
                <a:solidFill>
                  <a:schemeClr val="bg1"/>
                </a:solidFill>
                <a:ea typeface="ＭＳ Ｐゴシック" pitchFamily="34" charset="-128"/>
              </a:rPr>
              <a:t>Breathing Out = Exhaling</a:t>
            </a:r>
            <a:endParaRPr lang="en-GB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02138" cy="5257800"/>
          </a:xfrm>
        </p:spPr>
        <p:txBody>
          <a:bodyPr/>
          <a:lstStyle/>
          <a:p>
            <a:pPr eaLnBrk="1" hangingPunct="1"/>
            <a:r>
              <a:rPr lang="en-NZ" smtClean="0">
                <a:ea typeface="ＭＳ Ｐゴシック" pitchFamily="34" charset="-128"/>
              </a:rPr>
              <a:t>Diaphragm is raised</a:t>
            </a:r>
          </a:p>
          <a:p>
            <a:pPr eaLnBrk="1" hangingPunct="1"/>
            <a:r>
              <a:rPr lang="en-NZ" smtClean="0">
                <a:ea typeface="ＭＳ Ｐゴシック" pitchFamily="34" charset="-128"/>
              </a:rPr>
              <a:t>Rib cage is lowered</a:t>
            </a:r>
          </a:p>
          <a:p>
            <a:pPr eaLnBrk="1" hangingPunct="1"/>
            <a:r>
              <a:rPr lang="en-NZ" smtClean="0">
                <a:ea typeface="ＭＳ Ｐゴシック" pitchFamily="34" charset="-128"/>
              </a:rPr>
              <a:t>Chest volume decreases</a:t>
            </a:r>
          </a:p>
          <a:p>
            <a:pPr eaLnBrk="1" hangingPunct="1"/>
            <a:r>
              <a:rPr lang="en-NZ" smtClean="0">
                <a:ea typeface="ＭＳ Ｐゴシック" pitchFamily="34" charset="-128"/>
              </a:rPr>
              <a:t>Pressure in chest increases</a:t>
            </a:r>
          </a:p>
          <a:p>
            <a:pPr eaLnBrk="1" hangingPunct="1"/>
            <a:r>
              <a:rPr lang="en-NZ" smtClean="0">
                <a:ea typeface="ＭＳ Ｐゴシック" pitchFamily="34" charset="-128"/>
              </a:rPr>
              <a:t>Air leaves the lungs to equalise the pressure</a:t>
            </a:r>
            <a:endParaRPr lang="en-GB" smtClean="0">
              <a:ea typeface="ＭＳ Ｐゴシック" pitchFamily="34" charset="-128"/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557338"/>
            <a:ext cx="38290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      Exhalation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8196" name="Picture 3" descr="flash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0450" y="133350"/>
            <a:ext cx="511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3074" name="ShockwaveFlash1" r:id="rId2" imgW="8699406" imgH="5308459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11430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NZ" smtClean="0">
                <a:solidFill>
                  <a:schemeClr val="bg1"/>
                </a:solidFill>
                <a:ea typeface="ＭＳ Ｐゴシック" pitchFamily="34" charset="-128"/>
              </a:rPr>
              <a:t>Test yourself!!</a:t>
            </a:r>
            <a:endParaRPr lang="en-GB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19625" cy="4924425"/>
          </a:xfrm>
        </p:spPr>
        <p:txBody>
          <a:bodyPr/>
          <a:lstStyle/>
          <a:p>
            <a:pPr eaLnBrk="1" hangingPunct="1"/>
            <a:r>
              <a:rPr lang="en-NZ" smtClean="0">
                <a:ea typeface="ＭＳ Ｐゴシック" pitchFamily="34" charset="-128"/>
              </a:rPr>
              <a:t>Explain how the diaphragm and the intercostal muscles work together to let air into the lungs</a:t>
            </a:r>
          </a:p>
          <a:p>
            <a:pPr eaLnBrk="1" hangingPunct="1"/>
            <a:r>
              <a:rPr lang="en-NZ" smtClean="0">
                <a:ea typeface="ＭＳ Ｐゴシック" pitchFamily="34" charset="-128"/>
              </a:rPr>
              <a:t>Write a paragraph using the words in the box</a:t>
            </a:r>
          </a:p>
          <a:p>
            <a:pPr eaLnBrk="1" hangingPunct="1"/>
            <a:r>
              <a:rPr lang="en-NZ" smtClean="0">
                <a:ea typeface="ＭＳ Ｐゴシック" pitchFamily="34" charset="-128"/>
              </a:rPr>
              <a:t>5 minutes</a:t>
            </a:r>
          </a:p>
          <a:p>
            <a:pPr eaLnBrk="1" hangingPunct="1">
              <a:buFontTx/>
              <a:buNone/>
            </a:pPr>
            <a:endParaRPr lang="en-NZ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5148263" y="1557338"/>
            <a:ext cx="3671887" cy="5184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NZ" sz="2800"/>
              <a:t>Diaphragm</a:t>
            </a:r>
          </a:p>
          <a:p>
            <a:pPr algn="ctr"/>
            <a:r>
              <a:rPr lang="en-NZ" sz="2800"/>
              <a:t>Contracts</a:t>
            </a:r>
          </a:p>
          <a:p>
            <a:pPr algn="ctr"/>
            <a:r>
              <a:rPr lang="en-NZ" sz="2800"/>
              <a:t>Moves down</a:t>
            </a:r>
          </a:p>
          <a:p>
            <a:pPr algn="ctr"/>
            <a:r>
              <a:rPr lang="en-NZ" sz="2800"/>
              <a:t>Intercostal muscles</a:t>
            </a:r>
          </a:p>
          <a:p>
            <a:pPr algn="ctr"/>
            <a:r>
              <a:rPr lang="en-NZ" sz="2800"/>
              <a:t>Ribs</a:t>
            </a:r>
          </a:p>
          <a:p>
            <a:pPr algn="ctr"/>
            <a:r>
              <a:rPr lang="en-NZ" sz="2800"/>
              <a:t>Up &amp; out</a:t>
            </a:r>
          </a:p>
          <a:p>
            <a:pPr algn="ctr"/>
            <a:r>
              <a:rPr lang="en-NZ" sz="2800"/>
              <a:t>Increases</a:t>
            </a:r>
          </a:p>
          <a:p>
            <a:pPr algn="ctr"/>
            <a:r>
              <a:rPr lang="en-NZ" sz="2800"/>
              <a:t>Decreases</a:t>
            </a:r>
          </a:p>
          <a:p>
            <a:pPr algn="ctr"/>
            <a:r>
              <a:rPr lang="en-NZ" sz="2800"/>
              <a:t>Volume</a:t>
            </a:r>
          </a:p>
          <a:p>
            <a:pPr algn="ctr"/>
            <a:r>
              <a:rPr lang="en-NZ" sz="2800"/>
              <a:t>Pressure</a:t>
            </a:r>
          </a:p>
          <a:p>
            <a:pPr algn="ctr"/>
            <a:r>
              <a:rPr lang="en-NZ" sz="2800"/>
              <a:t>Air</a:t>
            </a:r>
          </a:p>
          <a:p>
            <a:pPr algn="ctr"/>
            <a:r>
              <a:rPr lang="en-NZ" sz="2800"/>
              <a:t>Enter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NZ" smtClean="0">
                <a:solidFill>
                  <a:schemeClr val="bg1"/>
                </a:solidFill>
                <a:ea typeface="ＭＳ Ｐゴシック" pitchFamily="34" charset="-128"/>
              </a:rPr>
              <a:t>Test Yourself: Model Answer</a:t>
            </a:r>
            <a:endParaRPr lang="en-GB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/>
            <a:r>
              <a:rPr lang="en-NZ" smtClean="0">
                <a:ea typeface="ＭＳ Ｐゴシック" pitchFamily="34" charset="-128"/>
              </a:rPr>
              <a:t>The </a:t>
            </a:r>
            <a:r>
              <a:rPr lang="en-NZ" b="1" smtClean="0">
                <a:solidFill>
                  <a:srgbClr val="FF0000"/>
                </a:solidFill>
                <a:ea typeface="ＭＳ Ｐゴシック" pitchFamily="34" charset="-128"/>
              </a:rPr>
              <a:t>diaphragm contracts</a:t>
            </a:r>
            <a:r>
              <a:rPr lang="en-NZ" smtClean="0">
                <a:ea typeface="ＭＳ Ｐゴシック" pitchFamily="34" charset="-128"/>
              </a:rPr>
              <a:t> and </a:t>
            </a:r>
            <a:r>
              <a:rPr lang="en-NZ" b="1" smtClean="0">
                <a:solidFill>
                  <a:srgbClr val="FF0000"/>
                </a:solidFill>
                <a:ea typeface="ＭＳ Ｐゴシック" pitchFamily="34" charset="-128"/>
              </a:rPr>
              <a:t>moves down</a:t>
            </a:r>
            <a:r>
              <a:rPr lang="en-NZ" smtClean="0">
                <a:ea typeface="ＭＳ Ｐゴシック" pitchFamily="34" charset="-128"/>
              </a:rPr>
              <a:t>. At the same time, the </a:t>
            </a:r>
            <a:r>
              <a:rPr lang="en-NZ" b="1" smtClean="0">
                <a:solidFill>
                  <a:srgbClr val="FF0000"/>
                </a:solidFill>
                <a:ea typeface="ＭＳ Ｐゴシック" pitchFamily="34" charset="-128"/>
              </a:rPr>
              <a:t>intercostal muscles contract</a:t>
            </a:r>
            <a:r>
              <a:rPr lang="en-NZ" smtClean="0">
                <a:ea typeface="ＭＳ Ｐゴシック" pitchFamily="34" charset="-128"/>
              </a:rPr>
              <a:t> moving the </a:t>
            </a:r>
            <a:r>
              <a:rPr lang="en-NZ" b="1" smtClean="0">
                <a:solidFill>
                  <a:srgbClr val="FF0000"/>
                </a:solidFill>
                <a:ea typeface="ＭＳ Ｐゴシック" pitchFamily="34" charset="-128"/>
              </a:rPr>
              <a:t>ribs up and out</a:t>
            </a:r>
            <a:r>
              <a:rPr lang="en-NZ" smtClean="0">
                <a:ea typeface="ＭＳ Ｐゴシック" pitchFamily="34" charset="-128"/>
              </a:rPr>
              <a:t>. This </a:t>
            </a:r>
            <a:r>
              <a:rPr lang="en-NZ" b="1" smtClean="0">
                <a:solidFill>
                  <a:srgbClr val="FF0000"/>
                </a:solidFill>
                <a:ea typeface="ＭＳ Ｐゴシック" pitchFamily="34" charset="-128"/>
              </a:rPr>
              <a:t>increases</a:t>
            </a:r>
            <a:r>
              <a:rPr lang="en-NZ" smtClean="0">
                <a:ea typeface="ＭＳ Ｐゴシック" pitchFamily="34" charset="-128"/>
              </a:rPr>
              <a:t> the </a:t>
            </a:r>
            <a:r>
              <a:rPr lang="en-NZ" b="1" smtClean="0">
                <a:solidFill>
                  <a:srgbClr val="FF0000"/>
                </a:solidFill>
                <a:ea typeface="ＭＳ Ｐゴシック" pitchFamily="34" charset="-128"/>
              </a:rPr>
              <a:t>volume </a:t>
            </a:r>
            <a:r>
              <a:rPr lang="en-NZ" smtClean="0">
                <a:ea typeface="ＭＳ Ｐゴシック" pitchFamily="34" charset="-128"/>
              </a:rPr>
              <a:t>and </a:t>
            </a:r>
            <a:r>
              <a:rPr lang="en-NZ" b="1" smtClean="0">
                <a:solidFill>
                  <a:srgbClr val="FF0000"/>
                </a:solidFill>
                <a:ea typeface="ＭＳ Ｐゴシック" pitchFamily="34" charset="-128"/>
              </a:rPr>
              <a:t>decreases</a:t>
            </a:r>
            <a:r>
              <a:rPr lang="en-NZ" smtClean="0">
                <a:ea typeface="ＭＳ Ｐゴシック" pitchFamily="34" charset="-128"/>
              </a:rPr>
              <a:t> the </a:t>
            </a:r>
            <a:r>
              <a:rPr lang="en-NZ" b="1" smtClean="0">
                <a:solidFill>
                  <a:srgbClr val="FF0000"/>
                </a:solidFill>
                <a:ea typeface="ＭＳ Ｐゴシック" pitchFamily="34" charset="-128"/>
              </a:rPr>
              <a:t>pressure</a:t>
            </a:r>
            <a:r>
              <a:rPr lang="en-NZ" smtClean="0">
                <a:ea typeface="ＭＳ Ｐゴシック" pitchFamily="34" charset="-128"/>
              </a:rPr>
              <a:t> in the lungs. This decrease in pressure </a:t>
            </a:r>
            <a:r>
              <a:rPr lang="en-NZ" b="1" smtClean="0">
                <a:solidFill>
                  <a:srgbClr val="FF0000"/>
                </a:solidFill>
                <a:ea typeface="ＭＳ Ｐゴシック" pitchFamily="34" charset="-128"/>
              </a:rPr>
              <a:t>forces air to enter</a:t>
            </a:r>
            <a:r>
              <a:rPr lang="en-NZ" smtClean="0">
                <a:ea typeface="ＭＳ Ｐゴシック" pitchFamily="34" charset="-128"/>
              </a:rPr>
              <a:t> the lungs</a:t>
            </a:r>
          </a:p>
          <a:p>
            <a:pPr eaLnBrk="1" hangingPunct="1"/>
            <a:r>
              <a:rPr lang="en-NZ" smtClean="0">
                <a:ea typeface="ＭＳ Ｐゴシック" pitchFamily="34" charset="-128"/>
              </a:rPr>
              <a:t>Give yourself a mark out of 5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027988" y="3716338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>
                <a:cs typeface="Arial" charset="0"/>
              </a:rPr>
              <a:t>☺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948488" y="2586038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>
                <a:cs typeface="Arial" charset="0"/>
              </a:rPr>
              <a:t>☺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908175" y="2708275"/>
            <a:ext cx="792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>
                <a:cs typeface="Arial" charset="0"/>
              </a:rPr>
              <a:t>☺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547813" y="1773238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>
                <a:cs typeface="Arial" charset="0"/>
              </a:rPr>
              <a:t>☺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859338" y="3068638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>
                <a:cs typeface="Arial" charset="0"/>
              </a:rPr>
              <a:t>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0"/>
      <p:bldP spid="52231" grpId="0"/>
      <p:bldP spid="52232" grpId="0"/>
      <p:bldP spid="522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292</Words>
  <Application>Microsoft Office PowerPoint</Application>
  <PresentationFormat>On-screen Show (4:3)</PresentationFormat>
  <Paragraphs>63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Mechanism of Breathing</vt:lpstr>
      <vt:lpstr>Slide 2</vt:lpstr>
      <vt:lpstr>Breathing in = inhalation</vt:lpstr>
      <vt:lpstr>      Inhalation</vt:lpstr>
      <vt:lpstr>Breathing</vt:lpstr>
      <vt:lpstr>Breathing Out = Exhaling</vt:lpstr>
      <vt:lpstr>      Exhalation</vt:lpstr>
      <vt:lpstr>Test yourself!!</vt:lpstr>
      <vt:lpstr>Test Yourself: Model Answer</vt:lpstr>
      <vt:lpstr>DO NOW – 4 minutes</vt:lpstr>
      <vt:lpstr>Respiratory disorders.</vt:lpstr>
      <vt:lpstr>Smoking &amp; Respiratory Disease</vt:lpstr>
      <vt:lpstr>Smoking &amp; Respiratory Disease</vt:lpstr>
      <vt:lpstr>Smoking: Trachea &amp; Cilia Damage</vt:lpstr>
      <vt:lpstr>Smoking &amp; Respiratory Disease</vt:lpstr>
      <vt:lpstr>Second-Hand Smoking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 of Breathing</dc:title>
  <dc:creator>shruthi binish</dc:creator>
  <cp:lastModifiedBy>shruthi binish</cp:lastModifiedBy>
  <cp:revision>6</cp:revision>
  <dcterms:created xsi:type="dcterms:W3CDTF">2006-08-16T00:00:00Z</dcterms:created>
  <dcterms:modified xsi:type="dcterms:W3CDTF">2011-02-24T08:53:40Z</dcterms:modified>
</cp:coreProperties>
</file>