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B4267-726F-4D4D-A130-602CD68BA218}" type="datetimeFigureOut">
              <a:rPr lang="en-US" smtClean="0"/>
              <a:pPr/>
              <a:t>1/23/2012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A91FD2-FA15-482A-8EEE-F4578A1D942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93F963E-82DB-4EAE-B7B6-5E3C0C70BFC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242585-CAF7-4526-9205-DEA6CAB57F9F}" type="slidenum">
              <a:rPr lang="en-US" smtClean="0"/>
              <a:pPr fontAlgn="base">
                <a:spcBef>
                  <a:spcPct val="0"/>
                </a:spcBef>
                <a:spcAft>
                  <a:spcPct val="0"/>
                </a:spcAft>
                <a:defRPr/>
              </a:pPr>
              <a:t>7</a:t>
            </a:fld>
            <a:endParaRPr lang="en-US" smtClean="0"/>
          </a:p>
        </p:txBody>
      </p:sp>
      <p:sp>
        <p:nvSpPr>
          <p:cNvPr id="4710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The word ‘respiration’ is used in everyday language to mean breathing;  as in,for example, ‘respiration rate’ (breathing rate) or ‘artificial respiration’. In biology, it is best to avoid confusion by using the term ‘respiration’ for the chemical reaction in cells. ‘Artificial respiration’, is better described as ‘resuscitation’.</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9190A2-4217-494A-B0B8-EDE609933721}" type="slidenum">
              <a:rPr lang="en-US" smtClean="0"/>
              <a:pPr fontAlgn="base">
                <a:spcBef>
                  <a:spcPct val="0"/>
                </a:spcBef>
                <a:spcAft>
                  <a:spcPct val="0"/>
                </a:spcAft>
                <a:defRPr/>
              </a:pPr>
              <a:t>9</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The water produced as a waste product of respiration is picked up by the blood stream and may be lost in sweat, water vapour from the lungs or in urine</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4A665A-9AC7-436E-A7C7-17A414E8585D}" type="slidenum">
              <a:rPr lang="en-US" smtClean="0"/>
              <a:pPr fontAlgn="base">
                <a:spcBef>
                  <a:spcPct val="0"/>
                </a:spcBef>
                <a:spcAft>
                  <a:spcPct val="0"/>
                </a:spcAft>
                <a:defRPr/>
              </a:pPr>
              <a:t>10</a:t>
            </a:fld>
            <a:endParaRPr lang="en-US"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Organisms living in water absorb oxygen from it. But it is not the </a:t>
            </a:r>
            <a:r>
              <a:rPr lang="en-GB" b="1" smtClean="0"/>
              <a:t>O</a:t>
            </a:r>
            <a:r>
              <a:rPr lang="en-GB" smtClean="0"/>
              <a:t> of </a:t>
            </a:r>
            <a:r>
              <a:rPr lang="en-GB" b="1" smtClean="0"/>
              <a:t>H</a:t>
            </a:r>
            <a:r>
              <a:rPr lang="en-GB" b="1" baseline="-25000" smtClean="0"/>
              <a:t>2</a:t>
            </a:r>
            <a:r>
              <a:rPr lang="en-GB" b="1" smtClean="0"/>
              <a:t>O</a:t>
            </a:r>
            <a:r>
              <a:rPr lang="en-GB" smtClean="0"/>
              <a:t> that they use. The oxygen which they can use is dissolved in the water and comes, originally, from the air.</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002C3C-6360-43AD-87D9-914C52B5F708}" type="slidenum">
              <a:rPr lang="en-US" smtClean="0"/>
              <a:pPr fontAlgn="base">
                <a:spcBef>
                  <a:spcPct val="0"/>
                </a:spcBef>
                <a:spcAft>
                  <a:spcPct val="0"/>
                </a:spcAft>
                <a:defRPr/>
              </a:pPr>
              <a:t>12</a:t>
            </a:fld>
            <a:endParaRPr lang="en-US"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The drawing represents the human arm bones with two of the muscles which produce movement (biceps and triceps)</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15950" y="476250"/>
            <a:ext cx="7772400" cy="1470025"/>
          </a:xfrm>
        </p:spPr>
        <p:txBody>
          <a:bodyPr/>
          <a:lstStyle/>
          <a:p>
            <a:pPr eaLnBrk="1" hangingPunct="1"/>
            <a:r>
              <a:rPr lang="en-NZ" smtClean="0">
                <a:ea typeface="ＭＳ Ｐゴシック" pitchFamily="34" charset="-128"/>
              </a:rPr>
              <a:t>Unit 4: Human Respiration and Transport</a:t>
            </a:r>
            <a:endParaRPr lang="en-GB" smtClean="0">
              <a:ea typeface="ＭＳ Ｐゴシック" pitchFamily="34" charset="-128"/>
            </a:endParaRPr>
          </a:p>
        </p:txBody>
      </p:sp>
      <p:pic>
        <p:nvPicPr>
          <p:cNvPr id="16387" name="Picture 5" descr="aniheart"/>
          <p:cNvPicPr>
            <a:picLocks noChangeAspect="1" noChangeArrowheads="1" noCrop="1"/>
          </p:cNvPicPr>
          <p:nvPr/>
        </p:nvPicPr>
        <p:blipFill>
          <a:blip r:embed="rId3"/>
          <a:srcRect/>
          <a:stretch>
            <a:fillRect/>
          </a:stretch>
        </p:blipFill>
        <p:spPr bwMode="auto">
          <a:xfrm>
            <a:off x="6583363" y="1071563"/>
            <a:ext cx="917575" cy="917575"/>
          </a:xfrm>
          <a:prstGeom prst="rect">
            <a:avLst/>
          </a:prstGeom>
          <a:noFill/>
          <a:ln w="9525">
            <a:noFill/>
            <a:miter lim="800000"/>
            <a:headEnd/>
            <a:tailEnd/>
          </a:ln>
        </p:spPr>
      </p:pic>
      <p:pic>
        <p:nvPicPr>
          <p:cNvPr id="16388" name="Picture 6" descr="HEART_LABELLED"/>
          <p:cNvPicPr>
            <a:picLocks noChangeAspect="1" noChangeArrowheads="1"/>
          </p:cNvPicPr>
          <p:nvPr/>
        </p:nvPicPr>
        <p:blipFill>
          <a:blip r:embed="rId4"/>
          <a:srcRect/>
          <a:stretch>
            <a:fillRect/>
          </a:stretch>
        </p:blipFill>
        <p:spPr bwMode="auto">
          <a:xfrm>
            <a:off x="395288" y="2062163"/>
            <a:ext cx="3889375" cy="4462462"/>
          </a:xfrm>
          <a:prstGeom prst="rect">
            <a:avLst/>
          </a:prstGeom>
          <a:noFill/>
          <a:ln w="9525">
            <a:noFill/>
            <a:miter lim="800000"/>
            <a:headEnd/>
            <a:tailEnd/>
          </a:ln>
        </p:spPr>
      </p:pic>
      <p:pic>
        <p:nvPicPr>
          <p:cNvPr id="16389" name="Picture 8" descr="1-Labelled_Lungs"/>
          <p:cNvPicPr>
            <a:picLocks noChangeAspect="1" noChangeArrowheads="1"/>
          </p:cNvPicPr>
          <p:nvPr/>
        </p:nvPicPr>
        <p:blipFill>
          <a:blip r:embed="rId5"/>
          <a:srcRect/>
          <a:stretch>
            <a:fillRect/>
          </a:stretch>
        </p:blipFill>
        <p:spPr bwMode="auto">
          <a:xfrm>
            <a:off x="5092700" y="2205038"/>
            <a:ext cx="3683000" cy="4191000"/>
          </a:xfrm>
          <a:prstGeom prst="rect">
            <a:avLst/>
          </a:prstGeom>
          <a:noFill/>
          <a:ln w="9525">
            <a:noFill/>
            <a:miter lim="800000"/>
            <a:headEnd/>
            <a:tailEnd/>
          </a:ln>
        </p:spPr>
      </p:pic>
      <p:pic>
        <p:nvPicPr>
          <p:cNvPr id="16390" name="Picture 5" descr="aniheart"/>
          <p:cNvPicPr>
            <a:picLocks noChangeAspect="1" noChangeArrowheads="1" noCrop="1"/>
          </p:cNvPicPr>
          <p:nvPr/>
        </p:nvPicPr>
        <p:blipFill>
          <a:blip r:embed="rId3"/>
          <a:srcRect/>
          <a:stretch>
            <a:fillRect/>
          </a:stretch>
        </p:blipFill>
        <p:spPr bwMode="auto">
          <a:xfrm>
            <a:off x="1571625" y="1071563"/>
            <a:ext cx="917575" cy="91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85800" y="914400"/>
            <a:ext cx="7620000" cy="5486400"/>
          </a:xfrm>
        </p:spPr>
        <p:txBody>
          <a:bodyPr>
            <a:normAutofit/>
          </a:bodyPr>
          <a:lstStyle/>
          <a:p>
            <a:pPr marL="274320" indent="-274320" algn="just" eaLnBrk="1" fontAlgn="auto" hangingPunct="1">
              <a:spcAft>
                <a:spcPts val="0"/>
              </a:spcAft>
              <a:buClr>
                <a:schemeClr val="accent3"/>
              </a:buClr>
              <a:buFont typeface="Wingdings 2"/>
              <a:buChar char=""/>
              <a:defRPr/>
            </a:pPr>
            <a:r>
              <a:rPr lang="en-GB" dirty="0" smtClean="0"/>
              <a:t>The carbon-containing substances come from </a:t>
            </a:r>
            <a:r>
              <a:rPr lang="en-GB" b="1" dirty="0" smtClean="0">
                <a:solidFill>
                  <a:schemeClr val="accent2"/>
                </a:solidFill>
              </a:rPr>
              <a:t>FOOD</a:t>
            </a:r>
          </a:p>
          <a:p>
            <a:pPr marL="274320" indent="-274320" algn="just" eaLnBrk="1" fontAlgn="auto" hangingPunct="1">
              <a:spcAft>
                <a:spcPts val="0"/>
              </a:spcAft>
              <a:buClr>
                <a:schemeClr val="accent3"/>
              </a:buClr>
              <a:buFont typeface="Wingdings 2"/>
              <a:buChar char=""/>
              <a:defRPr/>
            </a:pPr>
            <a:r>
              <a:rPr lang="en-US" dirty="0" smtClean="0"/>
              <a:t>The oxygen comes from  the </a:t>
            </a:r>
            <a:r>
              <a:rPr lang="en-US" b="1" dirty="0" smtClean="0">
                <a:solidFill>
                  <a:schemeClr val="tx2">
                    <a:lumMod val="60000"/>
                    <a:lumOff val="40000"/>
                  </a:schemeClr>
                </a:solidFill>
              </a:rPr>
              <a:t>AIR</a:t>
            </a:r>
            <a:r>
              <a:rPr lang="en-US" b="1" dirty="0" smtClean="0">
                <a:solidFill>
                  <a:schemeClr val="accent2"/>
                </a:solidFill>
              </a:rPr>
              <a:t> </a:t>
            </a:r>
            <a:r>
              <a:rPr lang="en-US" dirty="0" smtClean="0"/>
              <a:t>(or water)</a:t>
            </a:r>
          </a:p>
          <a:p>
            <a:pPr marL="274320" indent="-274320" algn="just" eaLnBrk="1" fontAlgn="auto" hangingPunct="1">
              <a:spcAft>
                <a:spcPts val="0"/>
              </a:spcAft>
              <a:buClr>
                <a:schemeClr val="accent3"/>
              </a:buClr>
              <a:buFont typeface="Wingdings 2"/>
              <a:buChar char=""/>
              <a:defRPr/>
            </a:pPr>
            <a:r>
              <a:rPr lang="en-US" dirty="0" smtClean="0"/>
              <a:t>The </a:t>
            </a:r>
            <a:r>
              <a:rPr lang="en-US" b="1" dirty="0" smtClean="0">
                <a:solidFill>
                  <a:srgbClr val="00B050"/>
                </a:solidFill>
              </a:rPr>
              <a:t>energy</a:t>
            </a:r>
            <a:r>
              <a:rPr lang="en-US" dirty="0" smtClean="0"/>
              <a:t> is used to drive other chemical reactions taking place in cells</a:t>
            </a:r>
          </a:p>
          <a:p>
            <a:pPr marL="274320" indent="-274320" algn="just" eaLnBrk="1" fontAlgn="auto" hangingPunct="1">
              <a:spcAft>
                <a:spcPts val="0"/>
              </a:spcAft>
              <a:buClr>
                <a:schemeClr val="accent3"/>
              </a:buClr>
              <a:buFont typeface="Wingdings 2"/>
              <a:buChar char=""/>
              <a:defRPr/>
            </a:pPr>
            <a:r>
              <a:rPr lang="en-US" dirty="0" smtClean="0"/>
              <a:t>One example of this is the release of energy in muscle cells to make them contract and produce movement</a:t>
            </a:r>
          </a:p>
        </p:txBody>
      </p:sp>
      <p:sp>
        <p:nvSpPr>
          <p:cNvPr id="14339" name="Text Box 4"/>
          <p:cNvSpPr txBox="1">
            <a:spLocks noChangeArrowheads="1"/>
          </p:cNvSpPr>
          <p:nvPr/>
        </p:nvSpPr>
        <p:spPr bwMode="auto">
          <a:xfrm>
            <a:off x="8594725" y="41275"/>
            <a:ext cx="336550" cy="457200"/>
          </a:xfrm>
          <a:prstGeom prst="rect">
            <a:avLst/>
          </a:prstGeom>
          <a:noFill/>
          <a:ln w="9525">
            <a:noFill/>
            <a:miter lim="800000"/>
            <a:headEnd/>
            <a:tailEnd/>
          </a:ln>
        </p:spPr>
        <p:txBody>
          <a:bodyPr wrap="none">
            <a:spAutoFit/>
          </a:bodyPr>
          <a:lstStyle/>
          <a:p>
            <a:r>
              <a:rPr lang="en-GB" sz="2400">
                <a:latin typeface="Constantia" pitchFamily="18" charset="0"/>
              </a:rPr>
              <a:t>8</a:t>
            </a:r>
            <a:endParaRPr lang="en-US" sz="24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up)">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up)">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up)">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up)">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85800" y="914400"/>
            <a:ext cx="8077200" cy="1077913"/>
          </a:xfrm>
          <a:prstGeom prst="rect">
            <a:avLst/>
          </a:prstGeom>
          <a:noFill/>
          <a:ln w="9525">
            <a:noFill/>
            <a:miter lim="800000"/>
            <a:headEnd/>
            <a:tailEnd/>
          </a:ln>
        </p:spPr>
        <p:txBody>
          <a:bodyPr>
            <a:spAutoFit/>
          </a:bodyPr>
          <a:lstStyle/>
          <a:p>
            <a:r>
              <a:rPr lang="en-US" sz="3200" i="1">
                <a:solidFill>
                  <a:srgbClr val="0070C0"/>
                </a:solidFill>
                <a:latin typeface="Adobe Caslon Pro Bold" pitchFamily="18" charset="0"/>
              </a:rPr>
              <a:t>An examples of an Energy producing reaction in living organisms:</a:t>
            </a:r>
          </a:p>
        </p:txBody>
      </p:sp>
      <p:grpSp>
        <p:nvGrpSpPr>
          <p:cNvPr id="2" name="Group 27"/>
          <p:cNvGrpSpPr>
            <a:grpSpLocks/>
          </p:cNvGrpSpPr>
          <p:nvPr/>
        </p:nvGrpSpPr>
        <p:grpSpPr bwMode="auto">
          <a:xfrm>
            <a:off x="228600" y="2743200"/>
            <a:ext cx="8610600" cy="1709738"/>
            <a:chOff x="192" y="1536"/>
            <a:chExt cx="5184" cy="933"/>
          </a:xfrm>
        </p:grpSpPr>
        <p:sp>
          <p:nvSpPr>
            <p:cNvPr id="15364" name="Text Box 5"/>
            <p:cNvSpPr txBox="1">
              <a:spLocks noChangeArrowheads="1"/>
            </p:cNvSpPr>
            <p:nvPr/>
          </p:nvSpPr>
          <p:spPr bwMode="auto">
            <a:xfrm>
              <a:off x="384" y="1680"/>
              <a:ext cx="1776" cy="218"/>
            </a:xfrm>
            <a:prstGeom prst="rect">
              <a:avLst/>
            </a:prstGeom>
            <a:noFill/>
            <a:ln w="9525">
              <a:noFill/>
              <a:miter lim="800000"/>
              <a:headEnd/>
              <a:tailEnd/>
            </a:ln>
          </p:spPr>
          <p:txBody>
            <a:bodyPr>
              <a:spAutoFit/>
            </a:bodyPr>
            <a:lstStyle/>
            <a:p>
              <a:pPr>
                <a:spcBef>
                  <a:spcPct val="50000"/>
                </a:spcBef>
              </a:pPr>
              <a:r>
                <a:rPr lang="en-GB" sz="2000">
                  <a:latin typeface="Constantia" pitchFamily="18" charset="0"/>
                </a:rPr>
                <a:t>C</a:t>
              </a:r>
              <a:r>
                <a:rPr lang="en-GB" sz="2000" baseline="-25000">
                  <a:latin typeface="Constantia" pitchFamily="18" charset="0"/>
                </a:rPr>
                <a:t>6</a:t>
              </a:r>
              <a:r>
                <a:rPr lang="en-GB" sz="2000">
                  <a:latin typeface="Constantia" pitchFamily="18" charset="0"/>
                </a:rPr>
                <a:t>H</a:t>
              </a:r>
              <a:r>
                <a:rPr lang="en-GB" sz="2000" baseline="-25000">
                  <a:latin typeface="Constantia" pitchFamily="18" charset="0"/>
                </a:rPr>
                <a:t>12</a:t>
              </a:r>
              <a:r>
                <a:rPr lang="en-GB" sz="2000">
                  <a:latin typeface="Constantia" pitchFamily="18" charset="0"/>
                </a:rPr>
                <a:t>O</a:t>
              </a:r>
              <a:r>
                <a:rPr lang="en-GB" sz="2000" baseline="-25000">
                  <a:latin typeface="Constantia" pitchFamily="18" charset="0"/>
                </a:rPr>
                <a:t>6</a:t>
              </a:r>
              <a:r>
                <a:rPr lang="en-GB" sz="2000">
                  <a:latin typeface="Constantia" pitchFamily="18" charset="0"/>
                </a:rPr>
                <a:t>     +          6O</a:t>
              </a:r>
              <a:r>
                <a:rPr lang="en-GB" sz="2000" baseline="-25000">
                  <a:latin typeface="Constantia" pitchFamily="18" charset="0"/>
                </a:rPr>
                <a:t>2</a:t>
              </a:r>
            </a:p>
          </p:txBody>
        </p:sp>
        <p:sp>
          <p:nvSpPr>
            <p:cNvPr id="15365" name="Line 9"/>
            <p:cNvSpPr>
              <a:spLocks noChangeShapeType="1"/>
            </p:cNvSpPr>
            <p:nvPr/>
          </p:nvSpPr>
          <p:spPr bwMode="auto">
            <a:xfrm>
              <a:off x="2016" y="1872"/>
              <a:ext cx="336" cy="0"/>
            </a:xfrm>
            <a:prstGeom prst="line">
              <a:avLst/>
            </a:prstGeom>
            <a:noFill/>
            <a:ln w="9525">
              <a:solidFill>
                <a:schemeClr val="tx1"/>
              </a:solidFill>
              <a:round/>
              <a:headEnd/>
              <a:tailEnd type="triangle" w="med" len="med"/>
            </a:ln>
          </p:spPr>
          <p:txBody>
            <a:bodyPr>
              <a:spAutoFit/>
            </a:bodyPr>
            <a:lstStyle/>
            <a:p>
              <a:endParaRPr lang="en-IN"/>
            </a:p>
          </p:txBody>
        </p:sp>
        <p:sp>
          <p:nvSpPr>
            <p:cNvPr id="15366" name="Text Box 10"/>
            <p:cNvSpPr txBox="1">
              <a:spLocks noChangeArrowheads="1"/>
            </p:cNvSpPr>
            <p:nvPr/>
          </p:nvSpPr>
          <p:spPr bwMode="auto">
            <a:xfrm>
              <a:off x="2400" y="1680"/>
              <a:ext cx="1776" cy="218"/>
            </a:xfrm>
            <a:prstGeom prst="rect">
              <a:avLst/>
            </a:prstGeom>
            <a:noFill/>
            <a:ln w="9525">
              <a:noFill/>
              <a:miter lim="800000"/>
              <a:headEnd/>
              <a:tailEnd/>
            </a:ln>
          </p:spPr>
          <p:txBody>
            <a:bodyPr>
              <a:spAutoFit/>
            </a:bodyPr>
            <a:lstStyle/>
            <a:p>
              <a:pPr>
                <a:spcBef>
                  <a:spcPct val="50000"/>
                </a:spcBef>
              </a:pPr>
              <a:r>
                <a:rPr lang="en-GB" sz="2000">
                  <a:latin typeface="Constantia" pitchFamily="18" charset="0"/>
                </a:rPr>
                <a:t>6CO</a:t>
              </a:r>
              <a:r>
                <a:rPr lang="en-GB" sz="2000" baseline="-25000">
                  <a:latin typeface="Constantia" pitchFamily="18" charset="0"/>
                </a:rPr>
                <a:t>2</a:t>
              </a:r>
              <a:r>
                <a:rPr lang="en-GB" sz="2000">
                  <a:latin typeface="Constantia" pitchFamily="18" charset="0"/>
                </a:rPr>
                <a:t>             +       6H</a:t>
              </a:r>
              <a:r>
                <a:rPr lang="en-GB" sz="2000" baseline="-25000">
                  <a:latin typeface="Constantia" pitchFamily="18" charset="0"/>
                </a:rPr>
                <a:t>2</a:t>
              </a:r>
              <a:r>
                <a:rPr lang="en-GB" sz="2000">
                  <a:latin typeface="Constantia" pitchFamily="18" charset="0"/>
                </a:rPr>
                <a:t>O       +</a:t>
              </a:r>
            </a:p>
          </p:txBody>
        </p:sp>
        <p:grpSp>
          <p:nvGrpSpPr>
            <p:cNvPr id="3" name="Group 20"/>
            <p:cNvGrpSpPr>
              <a:grpSpLocks/>
            </p:cNvGrpSpPr>
            <p:nvPr/>
          </p:nvGrpSpPr>
          <p:grpSpPr bwMode="auto">
            <a:xfrm>
              <a:off x="4128" y="1536"/>
              <a:ext cx="1248" cy="672"/>
              <a:chOff x="4128" y="1536"/>
              <a:chExt cx="1248" cy="672"/>
            </a:xfrm>
          </p:grpSpPr>
          <p:sp>
            <p:nvSpPr>
              <p:cNvPr id="15372" name="Text Box 11"/>
              <p:cNvSpPr txBox="1">
                <a:spLocks noChangeArrowheads="1"/>
              </p:cNvSpPr>
              <p:nvPr/>
            </p:nvSpPr>
            <p:spPr bwMode="auto">
              <a:xfrm>
                <a:off x="4368" y="1680"/>
                <a:ext cx="816" cy="327"/>
              </a:xfrm>
              <a:prstGeom prst="rect">
                <a:avLst/>
              </a:prstGeom>
              <a:noFill/>
              <a:ln w="9525">
                <a:noFill/>
                <a:miter lim="800000"/>
                <a:headEnd/>
                <a:tailEnd/>
              </a:ln>
            </p:spPr>
            <p:txBody>
              <a:bodyPr>
                <a:spAutoFit/>
              </a:bodyPr>
              <a:lstStyle/>
              <a:p>
                <a:pPr>
                  <a:spcBef>
                    <a:spcPct val="50000"/>
                  </a:spcBef>
                </a:pPr>
                <a:r>
                  <a:rPr lang="en-GB" b="1">
                    <a:solidFill>
                      <a:srgbClr val="FF0066"/>
                    </a:solidFill>
                    <a:latin typeface="Constantia" pitchFamily="18" charset="0"/>
                  </a:rPr>
                  <a:t>energy</a:t>
                </a:r>
              </a:p>
            </p:txBody>
          </p:sp>
          <p:sp>
            <p:nvSpPr>
              <p:cNvPr id="15373" name="Line 12"/>
              <p:cNvSpPr>
                <a:spLocks noChangeShapeType="1"/>
              </p:cNvSpPr>
              <p:nvPr/>
            </p:nvSpPr>
            <p:spPr bwMode="auto">
              <a:xfrm flipV="1">
                <a:off x="4752" y="1536"/>
                <a:ext cx="0" cy="192"/>
              </a:xfrm>
              <a:prstGeom prst="line">
                <a:avLst/>
              </a:prstGeom>
              <a:noFill/>
              <a:ln w="19050">
                <a:solidFill>
                  <a:srgbClr val="FF0066"/>
                </a:solidFill>
                <a:round/>
                <a:headEnd/>
                <a:tailEnd type="triangle" w="med" len="med"/>
              </a:ln>
            </p:spPr>
            <p:txBody>
              <a:bodyPr>
                <a:spAutoFit/>
              </a:bodyPr>
              <a:lstStyle/>
              <a:p>
                <a:endParaRPr lang="en-IN"/>
              </a:p>
            </p:txBody>
          </p:sp>
          <p:sp>
            <p:nvSpPr>
              <p:cNvPr id="15374" name="Line 13"/>
              <p:cNvSpPr>
                <a:spLocks noChangeShapeType="1"/>
              </p:cNvSpPr>
              <p:nvPr/>
            </p:nvSpPr>
            <p:spPr bwMode="auto">
              <a:xfrm flipH="1" flipV="1">
                <a:off x="4320" y="1632"/>
                <a:ext cx="192" cy="96"/>
              </a:xfrm>
              <a:prstGeom prst="line">
                <a:avLst/>
              </a:prstGeom>
              <a:noFill/>
              <a:ln w="19050">
                <a:solidFill>
                  <a:srgbClr val="FF0066"/>
                </a:solidFill>
                <a:round/>
                <a:headEnd/>
                <a:tailEnd type="triangle" w="med" len="med"/>
              </a:ln>
            </p:spPr>
            <p:txBody>
              <a:bodyPr wrap="none">
                <a:spAutoFit/>
              </a:bodyPr>
              <a:lstStyle/>
              <a:p>
                <a:endParaRPr lang="en-IN"/>
              </a:p>
            </p:txBody>
          </p:sp>
          <p:sp>
            <p:nvSpPr>
              <p:cNvPr id="15375" name="Line 14"/>
              <p:cNvSpPr>
                <a:spLocks noChangeShapeType="1"/>
              </p:cNvSpPr>
              <p:nvPr/>
            </p:nvSpPr>
            <p:spPr bwMode="auto">
              <a:xfrm flipH="1">
                <a:off x="4128" y="1872"/>
                <a:ext cx="240" cy="0"/>
              </a:xfrm>
              <a:prstGeom prst="line">
                <a:avLst/>
              </a:prstGeom>
              <a:noFill/>
              <a:ln w="19050">
                <a:solidFill>
                  <a:srgbClr val="FF0066"/>
                </a:solidFill>
                <a:round/>
                <a:headEnd/>
                <a:tailEnd type="triangle" w="med" len="med"/>
              </a:ln>
            </p:spPr>
            <p:txBody>
              <a:bodyPr wrap="none">
                <a:spAutoFit/>
              </a:bodyPr>
              <a:lstStyle/>
              <a:p>
                <a:endParaRPr lang="en-IN"/>
              </a:p>
            </p:txBody>
          </p:sp>
          <p:sp>
            <p:nvSpPr>
              <p:cNvPr id="15376" name="Line 15"/>
              <p:cNvSpPr>
                <a:spLocks noChangeShapeType="1"/>
              </p:cNvSpPr>
              <p:nvPr/>
            </p:nvSpPr>
            <p:spPr bwMode="auto">
              <a:xfrm flipV="1">
                <a:off x="4992" y="1584"/>
                <a:ext cx="144" cy="144"/>
              </a:xfrm>
              <a:prstGeom prst="line">
                <a:avLst/>
              </a:prstGeom>
              <a:noFill/>
              <a:ln w="19050">
                <a:solidFill>
                  <a:srgbClr val="FF0066"/>
                </a:solidFill>
                <a:round/>
                <a:headEnd/>
                <a:tailEnd type="triangle" w="med" len="med"/>
              </a:ln>
            </p:spPr>
            <p:txBody>
              <a:bodyPr>
                <a:spAutoFit/>
              </a:bodyPr>
              <a:lstStyle/>
              <a:p>
                <a:endParaRPr lang="en-IN"/>
              </a:p>
            </p:txBody>
          </p:sp>
          <p:sp>
            <p:nvSpPr>
              <p:cNvPr id="15377" name="Line 16"/>
              <p:cNvSpPr>
                <a:spLocks noChangeShapeType="1"/>
              </p:cNvSpPr>
              <p:nvPr/>
            </p:nvSpPr>
            <p:spPr bwMode="auto">
              <a:xfrm>
                <a:off x="5088" y="1872"/>
                <a:ext cx="288" cy="0"/>
              </a:xfrm>
              <a:prstGeom prst="line">
                <a:avLst/>
              </a:prstGeom>
              <a:noFill/>
              <a:ln w="19050">
                <a:solidFill>
                  <a:srgbClr val="FF0066"/>
                </a:solidFill>
                <a:round/>
                <a:headEnd/>
                <a:tailEnd type="triangle" w="med" len="med"/>
              </a:ln>
            </p:spPr>
            <p:txBody>
              <a:bodyPr wrap="none">
                <a:spAutoFit/>
              </a:bodyPr>
              <a:lstStyle/>
              <a:p>
                <a:endParaRPr lang="en-IN"/>
              </a:p>
            </p:txBody>
          </p:sp>
          <p:sp>
            <p:nvSpPr>
              <p:cNvPr id="15378" name="Line 17"/>
              <p:cNvSpPr>
                <a:spLocks noChangeShapeType="1"/>
              </p:cNvSpPr>
              <p:nvPr/>
            </p:nvSpPr>
            <p:spPr bwMode="auto">
              <a:xfrm>
                <a:off x="4752" y="2016"/>
                <a:ext cx="0" cy="192"/>
              </a:xfrm>
              <a:prstGeom prst="line">
                <a:avLst/>
              </a:prstGeom>
              <a:noFill/>
              <a:ln w="19050">
                <a:solidFill>
                  <a:srgbClr val="FF0066"/>
                </a:solidFill>
                <a:round/>
                <a:headEnd/>
                <a:tailEnd type="triangle" w="med" len="med"/>
              </a:ln>
            </p:spPr>
            <p:txBody>
              <a:bodyPr>
                <a:spAutoFit/>
              </a:bodyPr>
              <a:lstStyle/>
              <a:p>
                <a:endParaRPr lang="en-IN"/>
              </a:p>
            </p:txBody>
          </p:sp>
          <p:sp>
            <p:nvSpPr>
              <p:cNvPr id="15379" name="Line 18"/>
              <p:cNvSpPr>
                <a:spLocks noChangeShapeType="1"/>
              </p:cNvSpPr>
              <p:nvPr/>
            </p:nvSpPr>
            <p:spPr bwMode="auto">
              <a:xfrm flipH="1">
                <a:off x="4320" y="2016"/>
                <a:ext cx="192" cy="144"/>
              </a:xfrm>
              <a:prstGeom prst="line">
                <a:avLst/>
              </a:prstGeom>
              <a:noFill/>
              <a:ln w="19050">
                <a:solidFill>
                  <a:srgbClr val="FF0066"/>
                </a:solidFill>
                <a:round/>
                <a:headEnd/>
                <a:tailEnd type="triangle" w="med" len="med"/>
              </a:ln>
            </p:spPr>
            <p:txBody>
              <a:bodyPr wrap="none">
                <a:spAutoFit/>
              </a:bodyPr>
              <a:lstStyle/>
              <a:p>
                <a:endParaRPr lang="en-IN"/>
              </a:p>
            </p:txBody>
          </p:sp>
          <p:sp>
            <p:nvSpPr>
              <p:cNvPr id="15380" name="Line 19"/>
              <p:cNvSpPr>
                <a:spLocks noChangeShapeType="1"/>
              </p:cNvSpPr>
              <p:nvPr/>
            </p:nvSpPr>
            <p:spPr bwMode="auto">
              <a:xfrm>
                <a:off x="4992" y="2016"/>
                <a:ext cx="240" cy="144"/>
              </a:xfrm>
              <a:prstGeom prst="line">
                <a:avLst/>
              </a:prstGeom>
              <a:noFill/>
              <a:ln w="19050">
                <a:solidFill>
                  <a:srgbClr val="FF0066"/>
                </a:solidFill>
                <a:round/>
                <a:headEnd/>
                <a:tailEnd type="triangle" w="med" len="med"/>
              </a:ln>
            </p:spPr>
            <p:txBody>
              <a:bodyPr wrap="none">
                <a:spAutoFit/>
              </a:bodyPr>
              <a:lstStyle/>
              <a:p>
                <a:endParaRPr lang="en-IN"/>
              </a:p>
            </p:txBody>
          </p:sp>
        </p:grpSp>
        <p:sp>
          <p:nvSpPr>
            <p:cNvPr id="15368" name="Text Box 21"/>
            <p:cNvSpPr txBox="1">
              <a:spLocks noChangeArrowheads="1"/>
            </p:cNvSpPr>
            <p:nvPr/>
          </p:nvSpPr>
          <p:spPr bwMode="auto">
            <a:xfrm>
              <a:off x="192" y="1968"/>
              <a:ext cx="960" cy="453"/>
            </a:xfrm>
            <a:prstGeom prst="rect">
              <a:avLst/>
            </a:prstGeom>
            <a:noFill/>
            <a:ln w="9525">
              <a:noFill/>
              <a:miter lim="800000"/>
              <a:headEnd/>
              <a:tailEnd/>
            </a:ln>
          </p:spPr>
          <p:txBody>
            <a:bodyPr>
              <a:spAutoFit/>
            </a:bodyPr>
            <a:lstStyle/>
            <a:p>
              <a:pPr algn="ctr">
                <a:spcBef>
                  <a:spcPct val="50000"/>
                </a:spcBef>
              </a:pPr>
              <a:r>
                <a:rPr lang="en-GB" sz="2400">
                  <a:solidFill>
                    <a:srgbClr val="00B050"/>
                  </a:solidFill>
                  <a:latin typeface="Constantia" pitchFamily="18" charset="0"/>
                </a:rPr>
                <a:t>sugar (glucose)</a:t>
              </a:r>
              <a:endParaRPr lang="en-GB">
                <a:solidFill>
                  <a:srgbClr val="00B050"/>
                </a:solidFill>
                <a:latin typeface="Constantia" pitchFamily="18" charset="0"/>
              </a:endParaRPr>
            </a:p>
          </p:txBody>
        </p:sp>
        <p:sp>
          <p:nvSpPr>
            <p:cNvPr id="15369" name="Text Box 22"/>
            <p:cNvSpPr txBox="1">
              <a:spLocks noChangeArrowheads="1"/>
            </p:cNvSpPr>
            <p:nvPr/>
          </p:nvSpPr>
          <p:spPr bwMode="auto">
            <a:xfrm>
              <a:off x="1200" y="2016"/>
              <a:ext cx="864" cy="252"/>
            </a:xfrm>
            <a:prstGeom prst="rect">
              <a:avLst/>
            </a:prstGeom>
            <a:noFill/>
            <a:ln w="9525">
              <a:noFill/>
              <a:miter lim="800000"/>
              <a:headEnd/>
              <a:tailEnd/>
            </a:ln>
          </p:spPr>
          <p:txBody>
            <a:bodyPr>
              <a:spAutoFit/>
            </a:bodyPr>
            <a:lstStyle/>
            <a:p>
              <a:pPr>
                <a:spcBef>
                  <a:spcPct val="50000"/>
                </a:spcBef>
              </a:pPr>
              <a:r>
                <a:rPr lang="en-GB" sz="2400">
                  <a:solidFill>
                    <a:srgbClr val="00B050"/>
                  </a:solidFill>
                  <a:latin typeface="Constantia" pitchFamily="18" charset="0"/>
                </a:rPr>
                <a:t>oxygen</a:t>
              </a:r>
            </a:p>
          </p:txBody>
        </p:sp>
        <p:sp>
          <p:nvSpPr>
            <p:cNvPr id="10" name="Text Box 23"/>
            <p:cNvSpPr txBox="1">
              <a:spLocks noChangeArrowheads="1"/>
            </p:cNvSpPr>
            <p:nvPr/>
          </p:nvSpPr>
          <p:spPr bwMode="auto">
            <a:xfrm>
              <a:off x="2352" y="2016"/>
              <a:ext cx="720" cy="453"/>
            </a:xfrm>
            <a:prstGeom prst="rect">
              <a:avLst/>
            </a:prstGeom>
            <a:noFill/>
            <a:ln w="9525">
              <a:noFill/>
              <a:miter lim="800000"/>
              <a:headEnd/>
              <a:tailEnd/>
            </a:ln>
          </p:spPr>
          <p:txBody>
            <a:bodyPr>
              <a:spAutoFit/>
            </a:bodyPr>
            <a:lstStyle/>
            <a:p>
              <a:pPr fontAlgn="auto">
                <a:spcBef>
                  <a:spcPct val="50000"/>
                </a:spcBef>
                <a:spcAft>
                  <a:spcPts val="0"/>
                </a:spcAft>
                <a:defRPr/>
              </a:pPr>
              <a:r>
                <a:rPr lang="en-GB" sz="2400" dirty="0">
                  <a:solidFill>
                    <a:schemeClr val="accent6">
                      <a:lumMod val="75000"/>
                    </a:schemeClr>
                  </a:solidFill>
                  <a:latin typeface="+mn-lt"/>
                  <a:cs typeface="+mn-cs"/>
                </a:rPr>
                <a:t>carbon dioxide</a:t>
              </a:r>
            </a:p>
          </p:txBody>
        </p:sp>
        <p:sp>
          <p:nvSpPr>
            <p:cNvPr id="11" name="Text Box 24"/>
            <p:cNvSpPr txBox="1">
              <a:spLocks noChangeArrowheads="1"/>
            </p:cNvSpPr>
            <p:nvPr/>
          </p:nvSpPr>
          <p:spPr bwMode="auto">
            <a:xfrm>
              <a:off x="3360" y="2064"/>
              <a:ext cx="672" cy="252"/>
            </a:xfrm>
            <a:prstGeom prst="rect">
              <a:avLst/>
            </a:prstGeom>
            <a:noFill/>
            <a:ln w="9525">
              <a:noFill/>
              <a:miter lim="800000"/>
              <a:headEnd/>
              <a:tailEnd/>
            </a:ln>
          </p:spPr>
          <p:txBody>
            <a:bodyPr>
              <a:spAutoFit/>
            </a:bodyPr>
            <a:lstStyle/>
            <a:p>
              <a:pPr fontAlgn="auto">
                <a:spcBef>
                  <a:spcPct val="50000"/>
                </a:spcBef>
                <a:spcAft>
                  <a:spcPts val="0"/>
                </a:spcAft>
                <a:defRPr/>
              </a:pPr>
              <a:r>
                <a:rPr lang="en-GB" sz="2400" dirty="0">
                  <a:solidFill>
                    <a:schemeClr val="accent6">
                      <a:lumMod val="75000"/>
                    </a:schemeClr>
                  </a:solidFill>
                  <a:latin typeface="+mn-lt"/>
                  <a:cs typeface="+mn-cs"/>
                </a:rPr>
                <a:t>water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My Documents\My Pictures\Arm muscle  (1).jpg"/>
          <p:cNvPicPr>
            <a:picLocks noChangeAspect="1" noChangeArrowheads="1"/>
          </p:cNvPicPr>
          <p:nvPr/>
        </p:nvPicPr>
        <p:blipFill>
          <a:blip r:embed="rId3">
            <a:lum contrast="20000"/>
          </a:blip>
          <a:srcRect/>
          <a:stretch>
            <a:fillRect/>
          </a:stretch>
        </p:blipFill>
        <p:spPr bwMode="auto">
          <a:xfrm>
            <a:off x="1828800" y="1219200"/>
            <a:ext cx="7315200" cy="4576763"/>
          </a:xfrm>
          <a:prstGeom prst="rect">
            <a:avLst/>
          </a:prstGeom>
          <a:noFill/>
          <a:ln w="9525">
            <a:noFill/>
            <a:miter lim="800000"/>
            <a:headEnd/>
            <a:tailEnd/>
          </a:ln>
        </p:spPr>
      </p:pic>
      <p:grpSp>
        <p:nvGrpSpPr>
          <p:cNvPr id="2" name="Group 17"/>
          <p:cNvGrpSpPr>
            <a:grpSpLocks/>
          </p:cNvGrpSpPr>
          <p:nvPr/>
        </p:nvGrpSpPr>
        <p:grpSpPr bwMode="auto">
          <a:xfrm>
            <a:off x="1371600" y="1066800"/>
            <a:ext cx="4495800" cy="2514600"/>
            <a:chOff x="864" y="672"/>
            <a:chExt cx="2832" cy="1584"/>
          </a:xfrm>
        </p:grpSpPr>
        <p:sp>
          <p:nvSpPr>
            <p:cNvPr id="16399" name="Text Box 3"/>
            <p:cNvSpPr txBox="1">
              <a:spLocks noChangeArrowheads="1"/>
            </p:cNvSpPr>
            <p:nvPr/>
          </p:nvSpPr>
          <p:spPr bwMode="auto">
            <a:xfrm>
              <a:off x="864" y="672"/>
              <a:ext cx="2400" cy="1208"/>
            </a:xfrm>
            <a:prstGeom prst="rect">
              <a:avLst/>
            </a:prstGeom>
            <a:noFill/>
            <a:ln w="9525">
              <a:noFill/>
              <a:miter lim="800000"/>
              <a:headEnd/>
              <a:tailEnd/>
            </a:ln>
          </p:spPr>
          <p:txBody>
            <a:bodyPr>
              <a:spAutoFit/>
            </a:bodyPr>
            <a:lstStyle/>
            <a:p>
              <a:r>
                <a:rPr lang="en-US" sz="2400">
                  <a:latin typeface="Constantia" pitchFamily="18" charset="0"/>
                </a:rPr>
                <a:t>The blood stream brings food and oxygen to the muscle cells. Respiration occurs in the cells and releases energy which</a:t>
              </a:r>
              <a:r>
                <a:rPr lang="en-US" sz="2400" b="1">
                  <a:latin typeface="Constantia" pitchFamily="18" charset="0"/>
                </a:rPr>
                <a:t>……</a:t>
              </a:r>
              <a:r>
                <a:rPr lang="en-US" sz="2400">
                  <a:latin typeface="Constantia" pitchFamily="18" charset="0"/>
                </a:rPr>
                <a:t> </a:t>
              </a:r>
            </a:p>
          </p:txBody>
        </p:sp>
        <p:sp>
          <p:nvSpPr>
            <p:cNvPr id="16400" name="Line 7"/>
            <p:cNvSpPr>
              <a:spLocks noChangeShapeType="1"/>
            </p:cNvSpPr>
            <p:nvPr/>
          </p:nvSpPr>
          <p:spPr bwMode="auto">
            <a:xfrm>
              <a:off x="2832" y="1632"/>
              <a:ext cx="864" cy="624"/>
            </a:xfrm>
            <a:prstGeom prst="line">
              <a:avLst/>
            </a:prstGeom>
            <a:noFill/>
            <a:ln w="9525">
              <a:solidFill>
                <a:schemeClr val="tx1"/>
              </a:solidFill>
              <a:round/>
              <a:headEnd/>
              <a:tailEnd/>
            </a:ln>
          </p:spPr>
          <p:txBody>
            <a:bodyPr/>
            <a:lstStyle/>
            <a:p>
              <a:endParaRPr lang="en-IN"/>
            </a:p>
          </p:txBody>
        </p:sp>
      </p:grpSp>
      <p:grpSp>
        <p:nvGrpSpPr>
          <p:cNvPr id="3" name="Group 14"/>
          <p:cNvGrpSpPr>
            <a:grpSpLocks/>
          </p:cNvGrpSpPr>
          <p:nvPr/>
        </p:nvGrpSpPr>
        <p:grpSpPr bwMode="auto">
          <a:xfrm>
            <a:off x="6400800" y="457200"/>
            <a:ext cx="2438400" cy="1447800"/>
            <a:chOff x="4032" y="288"/>
            <a:chExt cx="1536" cy="912"/>
          </a:xfrm>
        </p:grpSpPr>
        <p:sp>
          <p:nvSpPr>
            <p:cNvPr id="16397" name="Text Box 4"/>
            <p:cNvSpPr txBox="1">
              <a:spLocks noChangeArrowheads="1"/>
            </p:cNvSpPr>
            <p:nvPr/>
          </p:nvSpPr>
          <p:spPr bwMode="auto">
            <a:xfrm>
              <a:off x="4032" y="288"/>
              <a:ext cx="1536" cy="518"/>
            </a:xfrm>
            <a:prstGeom prst="rect">
              <a:avLst/>
            </a:prstGeom>
            <a:noFill/>
            <a:ln w="9525">
              <a:noFill/>
              <a:miter lim="800000"/>
              <a:headEnd/>
              <a:tailEnd/>
            </a:ln>
          </p:spPr>
          <p:txBody>
            <a:bodyPr>
              <a:spAutoFit/>
            </a:bodyPr>
            <a:lstStyle/>
            <a:p>
              <a:r>
                <a:rPr lang="en-GB" sz="2400" i="1"/>
                <a:t>shoulder blade</a:t>
              </a:r>
              <a:endParaRPr lang="en-US" sz="2400" i="1"/>
            </a:p>
            <a:p>
              <a:endParaRPr lang="en-GB" sz="2400">
                <a:latin typeface="Constantia" pitchFamily="18" charset="0"/>
              </a:endParaRPr>
            </a:p>
          </p:txBody>
        </p:sp>
        <p:sp>
          <p:nvSpPr>
            <p:cNvPr id="16398" name="Line 8"/>
            <p:cNvSpPr>
              <a:spLocks noChangeShapeType="1"/>
            </p:cNvSpPr>
            <p:nvPr/>
          </p:nvSpPr>
          <p:spPr bwMode="auto">
            <a:xfrm>
              <a:off x="4944" y="624"/>
              <a:ext cx="0" cy="576"/>
            </a:xfrm>
            <a:prstGeom prst="line">
              <a:avLst/>
            </a:prstGeom>
            <a:noFill/>
            <a:ln w="9525">
              <a:solidFill>
                <a:schemeClr val="tx1"/>
              </a:solidFill>
              <a:round/>
              <a:headEnd/>
              <a:tailEnd/>
            </a:ln>
          </p:spPr>
          <p:txBody>
            <a:bodyPr/>
            <a:lstStyle/>
            <a:p>
              <a:endParaRPr lang="en-IN"/>
            </a:p>
          </p:txBody>
        </p:sp>
      </p:grpSp>
      <p:grpSp>
        <p:nvGrpSpPr>
          <p:cNvPr id="4" name="Group 15"/>
          <p:cNvGrpSpPr>
            <a:grpSpLocks/>
          </p:cNvGrpSpPr>
          <p:nvPr/>
        </p:nvGrpSpPr>
        <p:grpSpPr bwMode="auto">
          <a:xfrm>
            <a:off x="6096000" y="3925888"/>
            <a:ext cx="2549525" cy="822325"/>
            <a:chOff x="3840" y="2473"/>
            <a:chExt cx="1606" cy="518"/>
          </a:xfrm>
        </p:grpSpPr>
        <p:sp>
          <p:nvSpPr>
            <p:cNvPr id="16395" name="Text Box 5"/>
            <p:cNvSpPr txBox="1">
              <a:spLocks noChangeArrowheads="1"/>
            </p:cNvSpPr>
            <p:nvPr/>
          </p:nvSpPr>
          <p:spPr bwMode="auto">
            <a:xfrm>
              <a:off x="4454" y="2473"/>
              <a:ext cx="992" cy="518"/>
            </a:xfrm>
            <a:prstGeom prst="rect">
              <a:avLst/>
            </a:prstGeom>
            <a:noFill/>
            <a:ln w="9525">
              <a:noFill/>
              <a:miter lim="800000"/>
              <a:headEnd/>
              <a:tailEnd/>
            </a:ln>
          </p:spPr>
          <p:txBody>
            <a:bodyPr wrap="none">
              <a:spAutoFit/>
            </a:bodyPr>
            <a:lstStyle/>
            <a:p>
              <a:r>
                <a:rPr lang="en-GB" sz="2400" i="1"/>
                <a:t>upper arm</a:t>
              </a:r>
            </a:p>
            <a:p>
              <a:r>
                <a:rPr lang="en-GB" sz="2400" i="1"/>
                <a:t>bone</a:t>
              </a:r>
              <a:endParaRPr lang="en-US" sz="2400" i="1"/>
            </a:p>
          </p:txBody>
        </p:sp>
        <p:sp>
          <p:nvSpPr>
            <p:cNvPr id="16396" name="Line 9"/>
            <p:cNvSpPr>
              <a:spLocks noChangeShapeType="1"/>
            </p:cNvSpPr>
            <p:nvPr/>
          </p:nvSpPr>
          <p:spPr bwMode="auto">
            <a:xfrm>
              <a:off x="3840" y="2736"/>
              <a:ext cx="672" cy="0"/>
            </a:xfrm>
            <a:prstGeom prst="line">
              <a:avLst/>
            </a:prstGeom>
            <a:noFill/>
            <a:ln w="9525">
              <a:solidFill>
                <a:schemeClr val="tx1"/>
              </a:solidFill>
              <a:round/>
              <a:headEnd/>
              <a:tailEnd/>
            </a:ln>
          </p:spPr>
          <p:txBody>
            <a:bodyPr/>
            <a:lstStyle/>
            <a:p>
              <a:endParaRPr lang="en-IN"/>
            </a:p>
          </p:txBody>
        </p:sp>
      </p:grpSp>
      <p:grpSp>
        <p:nvGrpSpPr>
          <p:cNvPr id="5" name="Group 18"/>
          <p:cNvGrpSpPr>
            <a:grpSpLocks/>
          </p:cNvGrpSpPr>
          <p:nvPr/>
        </p:nvGrpSpPr>
        <p:grpSpPr bwMode="auto">
          <a:xfrm>
            <a:off x="3581400" y="5410200"/>
            <a:ext cx="2439988" cy="838200"/>
            <a:chOff x="2256" y="3408"/>
            <a:chExt cx="1537" cy="528"/>
          </a:xfrm>
        </p:grpSpPr>
        <p:sp>
          <p:nvSpPr>
            <p:cNvPr id="16393" name="Text Box 6"/>
            <p:cNvSpPr txBox="1">
              <a:spLocks noChangeArrowheads="1"/>
            </p:cNvSpPr>
            <p:nvPr/>
          </p:nvSpPr>
          <p:spPr bwMode="auto">
            <a:xfrm>
              <a:off x="2256" y="3648"/>
              <a:ext cx="1537" cy="288"/>
            </a:xfrm>
            <a:prstGeom prst="rect">
              <a:avLst/>
            </a:prstGeom>
            <a:noFill/>
            <a:ln w="9525">
              <a:noFill/>
              <a:miter lim="800000"/>
              <a:headEnd/>
              <a:tailEnd/>
            </a:ln>
          </p:spPr>
          <p:txBody>
            <a:bodyPr wrap="none">
              <a:spAutoFit/>
            </a:bodyPr>
            <a:lstStyle/>
            <a:p>
              <a:r>
                <a:rPr lang="en-GB" sz="2400" i="1"/>
                <a:t>lower arm bones</a:t>
              </a:r>
              <a:endParaRPr lang="en-US" sz="2400" i="1"/>
            </a:p>
          </p:txBody>
        </p:sp>
        <p:sp>
          <p:nvSpPr>
            <p:cNvPr id="16394" name="Line 10"/>
            <p:cNvSpPr>
              <a:spLocks noChangeShapeType="1"/>
            </p:cNvSpPr>
            <p:nvPr/>
          </p:nvSpPr>
          <p:spPr bwMode="auto">
            <a:xfrm>
              <a:off x="2928" y="3408"/>
              <a:ext cx="0" cy="336"/>
            </a:xfrm>
            <a:prstGeom prst="line">
              <a:avLst/>
            </a:prstGeom>
            <a:noFill/>
            <a:ln w="9525">
              <a:solidFill>
                <a:schemeClr val="tx1"/>
              </a:solidFill>
              <a:round/>
              <a:headEnd/>
              <a:tailEnd/>
            </a:ln>
          </p:spPr>
          <p:txBody>
            <a:bodyPr/>
            <a:lstStyle/>
            <a:p>
              <a:endParaRPr lang="en-IN"/>
            </a:p>
          </p:txBody>
        </p:sp>
      </p:grpSp>
      <p:sp>
        <p:nvSpPr>
          <p:cNvPr id="16391" name="Text Box 11"/>
          <p:cNvSpPr txBox="1">
            <a:spLocks noChangeArrowheads="1"/>
          </p:cNvSpPr>
          <p:nvPr/>
        </p:nvSpPr>
        <p:spPr bwMode="auto">
          <a:xfrm>
            <a:off x="593725" y="-57150"/>
            <a:ext cx="5603875" cy="579438"/>
          </a:xfrm>
          <a:prstGeom prst="rect">
            <a:avLst/>
          </a:prstGeom>
          <a:noFill/>
          <a:ln w="9525">
            <a:noFill/>
            <a:miter lim="800000"/>
            <a:headEnd/>
            <a:tailEnd/>
          </a:ln>
        </p:spPr>
        <p:txBody>
          <a:bodyPr wrap="none">
            <a:spAutoFit/>
          </a:bodyPr>
          <a:lstStyle/>
          <a:p>
            <a:r>
              <a:rPr lang="en-GB" sz="3200">
                <a:latin typeface="Constantia" pitchFamily="18" charset="0"/>
              </a:rPr>
              <a:t>Energy use in muscle contraction</a:t>
            </a:r>
            <a:endParaRPr lang="en-US" sz="3200">
              <a:latin typeface="Constantia" pitchFamily="18" charset="0"/>
            </a:endParaRPr>
          </a:p>
        </p:txBody>
      </p:sp>
      <p:sp>
        <p:nvSpPr>
          <p:cNvPr id="16392" name="Text Box 12"/>
          <p:cNvSpPr txBox="1">
            <a:spLocks noChangeArrowheads="1"/>
          </p:cNvSpPr>
          <p:nvPr/>
        </p:nvSpPr>
        <p:spPr bwMode="auto">
          <a:xfrm>
            <a:off x="8442325" y="-34925"/>
            <a:ext cx="488950" cy="457200"/>
          </a:xfrm>
          <a:prstGeom prst="rect">
            <a:avLst/>
          </a:prstGeom>
          <a:noFill/>
          <a:ln w="9525">
            <a:noFill/>
            <a:miter lim="800000"/>
            <a:headEnd/>
            <a:tailEnd/>
          </a:ln>
        </p:spPr>
        <p:txBody>
          <a:bodyPr wrap="none">
            <a:spAutoFit/>
          </a:bodyPr>
          <a:lstStyle/>
          <a:p>
            <a:r>
              <a:rPr lang="en-GB" sz="2400">
                <a:latin typeface="Constantia" pitchFamily="18" charset="0"/>
              </a:rPr>
              <a:t>11</a:t>
            </a:r>
            <a:endParaRPr lang="en-US" sz="24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righ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 Box 19"/>
          <p:cNvSpPr txBox="1">
            <a:spLocks noChangeArrowheads="1"/>
          </p:cNvSpPr>
          <p:nvPr/>
        </p:nvSpPr>
        <p:spPr bwMode="auto">
          <a:xfrm>
            <a:off x="8518525" y="-34925"/>
            <a:ext cx="488950" cy="457200"/>
          </a:xfrm>
          <a:prstGeom prst="rect">
            <a:avLst/>
          </a:prstGeom>
          <a:noFill/>
          <a:ln w="9525">
            <a:noFill/>
            <a:miter lim="800000"/>
            <a:headEnd/>
            <a:tailEnd/>
          </a:ln>
        </p:spPr>
        <p:txBody>
          <a:bodyPr wrap="none">
            <a:spAutoFit/>
          </a:bodyPr>
          <a:lstStyle/>
          <a:p>
            <a:r>
              <a:rPr lang="en-GB" sz="2400">
                <a:latin typeface="Constantia" pitchFamily="18" charset="0"/>
              </a:rPr>
              <a:t>12</a:t>
            </a:r>
            <a:endParaRPr lang="en-US" sz="2400">
              <a:latin typeface="Constantia" pitchFamily="18" charset="0"/>
            </a:endParaRPr>
          </a:p>
        </p:txBody>
      </p:sp>
      <p:grpSp>
        <p:nvGrpSpPr>
          <p:cNvPr id="2" name="Group 35"/>
          <p:cNvGrpSpPr>
            <a:grpSpLocks/>
          </p:cNvGrpSpPr>
          <p:nvPr/>
        </p:nvGrpSpPr>
        <p:grpSpPr bwMode="auto">
          <a:xfrm>
            <a:off x="762000" y="381000"/>
            <a:ext cx="8382000" cy="5508625"/>
            <a:chOff x="480" y="240"/>
            <a:chExt cx="5280" cy="3470"/>
          </a:xfrm>
        </p:grpSpPr>
        <p:sp>
          <p:nvSpPr>
            <p:cNvPr id="17416" name="Text Box 13"/>
            <p:cNvSpPr txBox="1">
              <a:spLocks noChangeArrowheads="1"/>
            </p:cNvSpPr>
            <p:nvPr/>
          </p:nvSpPr>
          <p:spPr bwMode="auto">
            <a:xfrm>
              <a:off x="480" y="240"/>
              <a:ext cx="3936" cy="365"/>
            </a:xfrm>
            <a:prstGeom prst="rect">
              <a:avLst/>
            </a:prstGeom>
            <a:noFill/>
            <a:ln w="9525">
              <a:noFill/>
              <a:miter lim="800000"/>
              <a:headEnd/>
              <a:tailEnd/>
            </a:ln>
          </p:spPr>
          <p:txBody>
            <a:bodyPr>
              <a:spAutoFit/>
            </a:bodyPr>
            <a:lstStyle/>
            <a:p>
              <a:r>
                <a:rPr lang="en-GB" sz="3200" b="1">
                  <a:latin typeface="Constantia" pitchFamily="18" charset="0"/>
                </a:rPr>
                <a:t>…….</a:t>
              </a:r>
              <a:r>
                <a:rPr lang="en-GB" sz="3200">
                  <a:latin typeface="Constantia" pitchFamily="18" charset="0"/>
                </a:rPr>
                <a:t>makes the muscle contract</a:t>
              </a:r>
              <a:r>
                <a:rPr lang="en-GB" sz="2400">
                  <a:latin typeface="Constantia" pitchFamily="18" charset="0"/>
                </a:rPr>
                <a:t>       </a:t>
              </a:r>
            </a:p>
          </p:txBody>
        </p:sp>
        <p:pic>
          <p:nvPicPr>
            <p:cNvPr id="17417" name="Picture 2" descr="C:\My Documents\My Pictures\Arm muscle .jpg"/>
            <p:cNvPicPr>
              <a:picLocks noChangeAspect="1" noChangeArrowheads="1"/>
            </p:cNvPicPr>
            <p:nvPr/>
          </p:nvPicPr>
          <p:blipFill>
            <a:blip r:embed="rId2">
              <a:lum contrast="20000"/>
            </a:blip>
            <a:srcRect/>
            <a:stretch>
              <a:fillRect/>
            </a:stretch>
          </p:blipFill>
          <p:spPr bwMode="auto">
            <a:xfrm>
              <a:off x="1200" y="1152"/>
              <a:ext cx="4560" cy="2558"/>
            </a:xfrm>
            <a:prstGeom prst="rect">
              <a:avLst/>
            </a:prstGeom>
            <a:noFill/>
            <a:ln w="9525">
              <a:noFill/>
              <a:miter lim="800000"/>
              <a:headEnd/>
              <a:tailEnd/>
            </a:ln>
          </p:spPr>
        </p:pic>
      </p:grpSp>
      <p:sp>
        <p:nvSpPr>
          <p:cNvPr id="9239" name="Line 23"/>
          <p:cNvSpPr>
            <a:spLocks noChangeShapeType="1"/>
          </p:cNvSpPr>
          <p:nvPr/>
        </p:nvSpPr>
        <p:spPr bwMode="auto">
          <a:xfrm rot="482000">
            <a:off x="4565650" y="995363"/>
            <a:ext cx="1436688" cy="2060575"/>
          </a:xfrm>
          <a:prstGeom prst="line">
            <a:avLst/>
          </a:prstGeom>
          <a:noFill/>
          <a:ln w="28575">
            <a:solidFill>
              <a:schemeClr val="tx1"/>
            </a:solidFill>
            <a:round/>
            <a:headEnd/>
            <a:tailEnd/>
          </a:ln>
        </p:spPr>
        <p:txBody>
          <a:bodyPr/>
          <a:lstStyle/>
          <a:p>
            <a:endParaRPr lang="en-IN"/>
          </a:p>
        </p:txBody>
      </p:sp>
      <p:sp>
        <p:nvSpPr>
          <p:cNvPr id="9241" name="Line 25"/>
          <p:cNvSpPr>
            <a:spLocks noChangeShapeType="1"/>
          </p:cNvSpPr>
          <p:nvPr/>
        </p:nvSpPr>
        <p:spPr bwMode="auto">
          <a:xfrm flipV="1">
            <a:off x="2514600" y="4114800"/>
            <a:ext cx="533400" cy="685800"/>
          </a:xfrm>
          <a:prstGeom prst="line">
            <a:avLst/>
          </a:prstGeom>
          <a:noFill/>
          <a:ln w="38100">
            <a:solidFill>
              <a:srgbClr val="FF0066"/>
            </a:solidFill>
            <a:round/>
            <a:headEnd/>
            <a:tailEnd type="triangle" w="med" len="med"/>
          </a:ln>
        </p:spPr>
        <p:txBody>
          <a:bodyPr/>
          <a:lstStyle/>
          <a:p>
            <a:endParaRPr lang="en-IN"/>
          </a:p>
        </p:txBody>
      </p:sp>
      <p:sp>
        <p:nvSpPr>
          <p:cNvPr id="9246" name="Text Box 30"/>
          <p:cNvSpPr txBox="1">
            <a:spLocks noChangeArrowheads="1"/>
          </p:cNvSpPr>
          <p:nvPr/>
        </p:nvSpPr>
        <p:spPr bwMode="auto">
          <a:xfrm>
            <a:off x="762000" y="1143000"/>
            <a:ext cx="3429000" cy="1066800"/>
          </a:xfrm>
          <a:prstGeom prst="rect">
            <a:avLst/>
          </a:prstGeom>
          <a:noFill/>
          <a:ln w="9525">
            <a:noFill/>
            <a:miter lim="800000"/>
            <a:headEnd/>
            <a:tailEnd/>
          </a:ln>
        </p:spPr>
        <p:txBody>
          <a:bodyPr>
            <a:spAutoFit/>
          </a:bodyPr>
          <a:lstStyle/>
          <a:p>
            <a:r>
              <a:rPr lang="en-GB" sz="3200">
                <a:latin typeface="Constantia" pitchFamily="18" charset="0"/>
              </a:rPr>
              <a:t>and pull the lower          </a:t>
            </a:r>
          </a:p>
          <a:p>
            <a:r>
              <a:rPr lang="en-GB" sz="3200">
                <a:latin typeface="Constantia" pitchFamily="18" charset="0"/>
              </a:rPr>
              <a:t>        arm up</a:t>
            </a:r>
            <a:endParaRPr lang="en-US" sz="3200" b="1">
              <a:latin typeface="Constantia" pitchFamily="18" charset="0"/>
            </a:endParaRPr>
          </a:p>
        </p:txBody>
      </p:sp>
      <p:sp>
        <p:nvSpPr>
          <p:cNvPr id="9250" name="Line 34"/>
          <p:cNvSpPr>
            <a:spLocks noChangeShapeType="1"/>
          </p:cNvSpPr>
          <p:nvPr/>
        </p:nvSpPr>
        <p:spPr bwMode="auto">
          <a:xfrm flipV="1">
            <a:off x="3048000" y="2133600"/>
            <a:ext cx="0" cy="762000"/>
          </a:xfrm>
          <a:prstGeom prst="line">
            <a:avLst/>
          </a:prstGeom>
          <a:noFill/>
          <a:ln w="28575">
            <a:solidFill>
              <a:schemeClr val="tx1"/>
            </a:solidFill>
            <a:round/>
            <a:headEnd/>
            <a:tailEnd/>
          </a:ln>
        </p:spPr>
        <p:txBody>
          <a:bodyPr wrap="none">
            <a:spAutoFit/>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39"/>
                                        </p:tgtEl>
                                        <p:attrNameLst>
                                          <p:attrName>style.visibility</p:attrName>
                                        </p:attrNameLst>
                                      </p:cBhvr>
                                      <p:to>
                                        <p:strVal val="visible"/>
                                      </p:to>
                                    </p:set>
                                    <p:animEffect transition="in" filter="wipe(up)">
                                      <p:cBhvr>
                                        <p:cTn id="7" dur="500"/>
                                        <p:tgtEl>
                                          <p:spTgt spid="92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46"/>
                                        </p:tgtEl>
                                        <p:attrNameLst>
                                          <p:attrName>style.visibility</p:attrName>
                                        </p:attrNameLst>
                                      </p:cBhvr>
                                      <p:to>
                                        <p:strVal val="visible"/>
                                      </p:to>
                                    </p:set>
                                    <p:animEffect transition="in" filter="wipe(up)">
                                      <p:cBhvr>
                                        <p:cTn id="12" dur="500"/>
                                        <p:tgtEl>
                                          <p:spTgt spid="9246"/>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250"/>
                                        </p:tgtEl>
                                        <p:attrNameLst>
                                          <p:attrName>style.visibility</p:attrName>
                                        </p:attrNameLst>
                                      </p:cBhvr>
                                      <p:to>
                                        <p:strVal val="visible"/>
                                      </p:to>
                                    </p:set>
                                    <p:animEffect transition="in" filter="wipe(up)">
                                      <p:cBhvr>
                                        <p:cTn id="16" dur="500"/>
                                        <p:tgtEl>
                                          <p:spTgt spid="9250"/>
                                        </p:tgtEl>
                                      </p:cBhvr>
                                    </p:animEffect>
                                  </p:childTnLst>
                                </p:cTn>
                              </p:par>
                            </p:childTnLst>
                          </p:cTn>
                        </p:par>
                        <p:par>
                          <p:cTn id="17" fill="hold">
                            <p:stCondLst>
                              <p:cond delay="1000"/>
                            </p:stCondLst>
                            <p:childTnLst>
                              <p:par>
                                <p:cTn id="18" presetID="22" presetClass="entr" presetSubtype="4" fill="hold" grpId="0" nodeType="afterEffect">
                                  <p:stCondLst>
                                    <p:cond delay="2000"/>
                                  </p:stCondLst>
                                  <p:childTnLst>
                                    <p:set>
                                      <p:cBhvr>
                                        <p:cTn id="19" dur="1" fill="hold">
                                          <p:stCondLst>
                                            <p:cond delay="0"/>
                                          </p:stCondLst>
                                        </p:cTn>
                                        <p:tgtEl>
                                          <p:spTgt spid="9241"/>
                                        </p:tgtEl>
                                        <p:attrNameLst>
                                          <p:attrName>style.visibility</p:attrName>
                                        </p:attrNameLst>
                                      </p:cBhvr>
                                      <p:to>
                                        <p:strVal val="visible"/>
                                      </p:to>
                                    </p:set>
                                    <p:animEffect transition="in" filter="wipe(down)">
                                      <p:cBhvr>
                                        <p:cTn id="20" dur="500"/>
                                        <p:tgtEl>
                                          <p:spTgt spid="9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9" grpId="0" animBg="1"/>
      <p:bldP spid="9241" grpId="0" animBg="1"/>
      <p:bldP spid="9246" grpId="0" autoUpdateAnimBg="0"/>
      <p:bldP spid="92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IE" smtClean="0">
                <a:ea typeface="ＭＳ Ｐゴシック" pitchFamily="34" charset="-128"/>
              </a:rPr>
              <a:t>Do Now Questions – 4 min</a:t>
            </a:r>
            <a:endParaRPr lang="en-US" smtClean="0">
              <a:ea typeface="ＭＳ Ｐゴシック" pitchFamily="34" charset="-128"/>
            </a:endParaRPr>
          </a:p>
        </p:txBody>
      </p:sp>
      <p:sp>
        <p:nvSpPr>
          <p:cNvPr id="26627" name="Content Placeholder 2"/>
          <p:cNvSpPr>
            <a:spLocks noGrp="1"/>
          </p:cNvSpPr>
          <p:nvPr>
            <p:ph idx="1"/>
          </p:nvPr>
        </p:nvSpPr>
        <p:spPr>
          <a:xfrm>
            <a:off x="457200" y="1600200"/>
            <a:ext cx="8401050" cy="4525963"/>
          </a:xfrm>
        </p:spPr>
        <p:txBody>
          <a:bodyPr>
            <a:normAutofit fontScale="92500"/>
          </a:bodyPr>
          <a:lstStyle/>
          <a:p>
            <a:pPr marL="514350" indent="-514350">
              <a:buFontTx/>
              <a:buAutoNum type="arabicPeriod"/>
            </a:pPr>
            <a:r>
              <a:rPr lang="en-IE" sz="2800" smtClean="0">
                <a:ea typeface="ＭＳ Ｐゴシック" pitchFamily="34" charset="-128"/>
              </a:rPr>
              <a:t>In which parts of a living organism does respiration take place?</a:t>
            </a:r>
          </a:p>
          <a:p>
            <a:pPr marL="514350" indent="-514350">
              <a:buFontTx/>
              <a:buAutoNum type="arabicPeriod"/>
            </a:pPr>
            <a:r>
              <a:rPr lang="en-IE" sz="2800" smtClean="0">
                <a:ea typeface="ＭＳ Ｐゴシック" pitchFamily="34" charset="-128"/>
              </a:rPr>
              <a:t>Which word best describes what respiration is about?</a:t>
            </a:r>
          </a:p>
          <a:p>
            <a:pPr lvl="1">
              <a:buFontTx/>
              <a:buAutoNum type="arabicPeriod"/>
            </a:pPr>
            <a:r>
              <a:rPr lang="en-IE" sz="2400" smtClean="0">
                <a:ea typeface="ＭＳ Ｐゴシック" pitchFamily="34" charset="-128"/>
              </a:rPr>
              <a:t>Breathing	2. Energy	3. Mitochondria</a:t>
            </a:r>
          </a:p>
          <a:p>
            <a:pPr marL="514350" indent="-514350">
              <a:buFontTx/>
              <a:buAutoNum type="arabicPeriod"/>
            </a:pPr>
            <a:r>
              <a:rPr lang="en-IE" sz="2800" smtClean="0">
                <a:ea typeface="ＭＳ Ｐゴシック" pitchFamily="34" charset="-128"/>
              </a:rPr>
              <a:t>Victims of drowning who have stopped breathing are sometimes revived by “artificial respiration”. Why do biologists reject this expression and prefer to use the word “resuscitation”?</a:t>
            </a:r>
          </a:p>
          <a:p>
            <a:pPr marL="514350" indent="-514350">
              <a:buFontTx/>
              <a:buAutoNum type="arabicPeriod"/>
            </a:pPr>
            <a:r>
              <a:rPr lang="en-IE" sz="2800" smtClean="0">
                <a:ea typeface="ＭＳ Ｐゴシック" pitchFamily="34" charset="-128"/>
              </a:rPr>
              <a:t>If a cell has many mitochondria what does it tell you about that cell?</a:t>
            </a:r>
          </a:p>
          <a:p>
            <a:pPr marL="514350" indent="-514350">
              <a:buFontTx/>
              <a:buAutoNum type="arabicPeriod"/>
            </a:pP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IE" smtClean="0">
                <a:ea typeface="ＭＳ Ｐゴシック" pitchFamily="34" charset="-128"/>
              </a:rPr>
              <a:t>Respiration</a:t>
            </a:r>
            <a:endParaRPr lang="en-US" smtClean="0">
              <a:ea typeface="ＭＳ Ｐゴシック" pitchFamily="34" charset="-128"/>
            </a:endParaRPr>
          </a:p>
        </p:txBody>
      </p:sp>
      <p:sp>
        <p:nvSpPr>
          <p:cNvPr id="18435" name="Content Placeholder 2"/>
          <p:cNvSpPr>
            <a:spLocks noGrp="1"/>
          </p:cNvSpPr>
          <p:nvPr>
            <p:ph idx="1"/>
          </p:nvPr>
        </p:nvSpPr>
        <p:spPr/>
        <p:txBody>
          <a:bodyPr/>
          <a:lstStyle/>
          <a:p>
            <a:pPr eaLnBrk="1" hangingPunct="1"/>
            <a:r>
              <a:rPr lang="en-IE" smtClean="0">
                <a:ea typeface="ＭＳ Ｐゴシック" pitchFamily="34" charset="-128"/>
              </a:rPr>
              <a:t>Respiration is NOT breathing!</a:t>
            </a:r>
          </a:p>
          <a:p>
            <a:pPr eaLnBrk="1" hangingPunct="1"/>
            <a:r>
              <a:rPr lang="en-IE" smtClean="0">
                <a:ea typeface="ＭＳ Ｐゴシック" pitchFamily="34" charset="-128"/>
              </a:rPr>
              <a:t>Cellular respiration is the release of energy from food (glucose). It happens in every cell of our bodies</a:t>
            </a:r>
          </a:p>
          <a:p>
            <a:pPr eaLnBrk="1" hangingPunct="1"/>
            <a:r>
              <a:rPr lang="en-IE" smtClean="0">
                <a:ea typeface="ＭＳ Ｐゴシック" pitchFamily="34" charset="-128"/>
              </a:rPr>
              <a:t>The site of respiration is the mitochondria</a:t>
            </a: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228600"/>
            <a:ext cx="7772400" cy="1470025"/>
          </a:xfrm>
        </p:spPr>
        <p:txBody>
          <a:bodyPr/>
          <a:lstStyle/>
          <a:p>
            <a:r>
              <a:rPr lang="en-US" smtClean="0">
                <a:ea typeface="ＭＳ Ｐゴシック" pitchFamily="34" charset="-128"/>
              </a:rPr>
              <a:t>Cool so we got heaps of energy…now what?</a:t>
            </a:r>
          </a:p>
        </p:txBody>
      </p:sp>
      <p:sp>
        <p:nvSpPr>
          <p:cNvPr id="20483" name="TextBox 3"/>
          <p:cNvSpPr txBox="1">
            <a:spLocks noChangeArrowheads="1"/>
          </p:cNvSpPr>
          <p:nvPr/>
        </p:nvSpPr>
        <p:spPr bwMode="auto">
          <a:xfrm>
            <a:off x="533400" y="2057400"/>
            <a:ext cx="8229600" cy="2678113"/>
          </a:xfrm>
          <a:prstGeom prst="rect">
            <a:avLst/>
          </a:prstGeom>
          <a:noFill/>
          <a:ln w="9525">
            <a:noFill/>
            <a:miter lim="800000"/>
            <a:headEnd/>
            <a:tailEnd/>
          </a:ln>
        </p:spPr>
        <p:txBody>
          <a:bodyPr>
            <a:spAutoFit/>
          </a:bodyPr>
          <a:lstStyle/>
          <a:p>
            <a:r>
              <a:rPr lang="en-US" sz="2400"/>
              <a:t>Why do animals and plants bother to respire?</a:t>
            </a:r>
          </a:p>
          <a:p>
            <a:endParaRPr lang="en-US" sz="2400"/>
          </a:p>
          <a:p>
            <a:endParaRPr lang="en-US" sz="2400"/>
          </a:p>
          <a:p>
            <a:r>
              <a:rPr lang="en-US" sz="2400"/>
              <a:t>What happens to the energy?</a:t>
            </a:r>
          </a:p>
          <a:p>
            <a:endParaRPr lang="en-US" sz="2400"/>
          </a:p>
          <a:p>
            <a:endParaRPr lang="en-US" sz="2400"/>
          </a:p>
          <a:p>
            <a:r>
              <a:rPr lang="en-US" sz="2400"/>
              <a:t>How is it used?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IE" smtClean="0">
                <a:ea typeface="ＭＳ Ｐゴシック" pitchFamily="34" charset="-128"/>
              </a:rPr>
              <a:t>Burning our Food</a:t>
            </a:r>
            <a:endParaRPr lang="en-US" smtClean="0">
              <a:ea typeface="ＭＳ Ｐゴシック" pitchFamily="34" charset="-128"/>
            </a:endParaRPr>
          </a:p>
        </p:txBody>
      </p:sp>
      <p:sp>
        <p:nvSpPr>
          <p:cNvPr id="21507" name="Content Placeholder 2"/>
          <p:cNvSpPr>
            <a:spLocks noGrp="1"/>
          </p:cNvSpPr>
          <p:nvPr>
            <p:ph idx="1"/>
          </p:nvPr>
        </p:nvSpPr>
        <p:spPr/>
        <p:txBody>
          <a:bodyPr/>
          <a:lstStyle/>
          <a:p>
            <a:r>
              <a:rPr lang="en-IE" smtClean="0">
                <a:ea typeface="ＭＳ Ｐゴシック" pitchFamily="34" charset="-128"/>
              </a:rPr>
              <a:t>The breakdown of glucose in oxygen is like a burning fire</a:t>
            </a:r>
          </a:p>
          <a:p>
            <a:r>
              <a:rPr lang="en-IE" smtClean="0">
                <a:ea typeface="ＭＳ Ｐゴシック" pitchFamily="34" charset="-128"/>
              </a:rPr>
              <a:t>What is combustion? What is the equation for combustion of methane (CH</a:t>
            </a:r>
            <a:r>
              <a:rPr lang="en-IE" baseline="-25000" smtClean="0">
                <a:ea typeface="ＭＳ Ｐゴシック" pitchFamily="34" charset="-128"/>
              </a:rPr>
              <a:t>4</a:t>
            </a:r>
            <a:r>
              <a:rPr lang="en-IE" smtClean="0">
                <a:ea typeface="ＭＳ Ｐゴシック" pitchFamily="34" charset="-128"/>
              </a:rPr>
              <a:t>)</a:t>
            </a:r>
          </a:p>
          <a:p>
            <a:r>
              <a:rPr lang="en-IE" smtClean="0">
                <a:ea typeface="ＭＳ Ｐゴシック" pitchFamily="34" charset="-128"/>
              </a:rPr>
              <a:t>How is it similar to respiration? How is it different?</a:t>
            </a:r>
          </a:p>
          <a:p>
            <a:r>
              <a:rPr lang="en-IE" smtClean="0">
                <a:ea typeface="ＭＳ Ｐゴシック" pitchFamily="34" charset="-128"/>
              </a:rPr>
              <a:t>Under normal circumstances all plants and animals carry out aerobic respiration</a:t>
            </a: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IE" smtClean="0">
                <a:ea typeface="ＭＳ Ｐゴシック" pitchFamily="34" charset="-128"/>
              </a:rPr>
              <a:t>Breathing for Respiration</a:t>
            </a:r>
            <a:endParaRPr lang="en-US" smtClean="0">
              <a:ea typeface="ＭＳ Ｐゴシック" pitchFamily="34" charset="-128"/>
            </a:endParaRPr>
          </a:p>
        </p:txBody>
      </p:sp>
      <p:graphicFrame>
        <p:nvGraphicFramePr>
          <p:cNvPr id="4" name="Content Placeholder 3"/>
          <p:cNvGraphicFramePr>
            <a:graphicFrameLocks noGrp="1"/>
          </p:cNvGraphicFramePr>
          <p:nvPr>
            <p:ph idx="1"/>
          </p:nvPr>
        </p:nvGraphicFramePr>
        <p:xfrm>
          <a:off x="500063" y="1785938"/>
          <a:ext cx="8229600" cy="2857500"/>
        </p:xfrm>
        <a:graphic>
          <a:graphicData uri="http://schemas.openxmlformats.org/drawingml/2006/table">
            <a:tbl>
              <a:tblPr/>
              <a:tblGrid>
                <a:gridCol w="2743200"/>
                <a:gridCol w="2743200"/>
                <a:gridCol w="2743200"/>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1" i="0" u="none" strike="noStrike" cap="none" normalizeH="0" baseline="0" smtClean="0">
                          <a:ln>
                            <a:noFill/>
                          </a:ln>
                          <a:solidFill>
                            <a:srgbClr val="FFFFFF"/>
                          </a:solidFill>
                          <a:effectLst/>
                          <a:latin typeface="Arial" charset="0"/>
                          <a:ea typeface="ＭＳ Ｐゴシック" pitchFamily="34" charset="-128"/>
                        </a:rPr>
                        <a:t>GAS</a:t>
                      </a:r>
                      <a:endParaRPr kumimoji="0" lang="en-US" sz="2800" b="1" i="0" u="none" strike="noStrike" cap="none" normalizeH="0" baseline="0" smtClean="0">
                        <a:ln>
                          <a:noFill/>
                        </a:ln>
                        <a:solidFill>
                          <a:srgbClr val="FFFFFF"/>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1" i="0" u="none" strike="noStrike" cap="none" normalizeH="0" baseline="0" smtClean="0">
                          <a:ln>
                            <a:noFill/>
                          </a:ln>
                          <a:solidFill>
                            <a:srgbClr val="FFFFFF"/>
                          </a:solidFill>
                          <a:effectLst/>
                          <a:latin typeface="Arial" charset="0"/>
                          <a:ea typeface="ＭＳ Ｐゴシック" pitchFamily="34" charset="-128"/>
                        </a:rPr>
                        <a:t>Air In</a:t>
                      </a:r>
                      <a:endParaRPr kumimoji="0" lang="en-US" sz="2800" b="1" i="0" u="none" strike="noStrike" cap="none" normalizeH="0" baseline="0" smtClean="0">
                        <a:ln>
                          <a:noFill/>
                        </a:ln>
                        <a:solidFill>
                          <a:srgbClr val="FFFFFF"/>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1" i="0" u="none" strike="noStrike" cap="none" normalizeH="0" baseline="0" smtClean="0">
                          <a:ln>
                            <a:noFill/>
                          </a:ln>
                          <a:solidFill>
                            <a:srgbClr val="FFFFFF"/>
                          </a:solidFill>
                          <a:effectLst/>
                          <a:latin typeface="Arial" charset="0"/>
                          <a:ea typeface="ＭＳ Ｐゴシック" pitchFamily="34" charset="-128"/>
                        </a:rPr>
                        <a:t>Air Out</a:t>
                      </a:r>
                      <a:endParaRPr kumimoji="0" lang="en-US" sz="2800" b="1" i="0" u="none" strike="noStrike" cap="none" normalizeH="0" baseline="0" smtClean="0">
                        <a:ln>
                          <a:noFill/>
                        </a:ln>
                        <a:solidFill>
                          <a:srgbClr val="FFFFFF"/>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Nitrogen</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79%</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79%</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Oxygen</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21%</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16%</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Carbon Dioxide</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0.04%</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4%</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Water Vapour</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Varies</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E" sz="2800" b="0" i="0" u="none" strike="noStrike" cap="none" normalizeH="0" baseline="0" smtClean="0">
                          <a:ln>
                            <a:noFill/>
                          </a:ln>
                          <a:solidFill>
                            <a:srgbClr val="000000"/>
                          </a:solidFill>
                          <a:effectLst/>
                          <a:latin typeface="Arial" charset="0"/>
                          <a:ea typeface="ＭＳ Ｐゴシック" pitchFamily="34" charset="-128"/>
                        </a:rPr>
                        <a:t>lots</a:t>
                      </a:r>
                      <a:endParaRPr kumimoji="0" lang="en-US" sz="2800" b="0" i="0" u="none" strike="noStrike" cap="none" normalizeH="0" baseline="0" smtClean="0">
                        <a:ln>
                          <a:noFill/>
                        </a:ln>
                        <a:solidFill>
                          <a:srgbClr val="000000"/>
                        </a:solidFill>
                        <a:effectLst/>
                        <a:latin typeface="Arial"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838200" y="1676400"/>
            <a:ext cx="7239000" cy="3970318"/>
          </a:xfrm>
          <a:prstGeom prst="rect">
            <a:avLst/>
          </a:prstGeom>
          <a:noFill/>
          <a:ln w="9525">
            <a:noFill/>
            <a:miter lim="800000"/>
            <a:headEnd/>
            <a:tailEnd/>
          </a:ln>
        </p:spPr>
        <p:txBody>
          <a:bodyPr>
            <a:spAutoFit/>
          </a:bodyPr>
          <a:lstStyle/>
          <a:p>
            <a:pPr>
              <a:buFont typeface="Arial" charset="0"/>
              <a:buChar char="•"/>
            </a:pPr>
            <a:r>
              <a:rPr lang="en-US" sz="3600" dirty="0">
                <a:latin typeface="Times New Roman" pitchFamily="18" charset="0"/>
                <a:cs typeface="Times New Roman" pitchFamily="18" charset="0"/>
              </a:rPr>
              <a:t>Breathing is only a part of the respiration process.</a:t>
            </a:r>
          </a:p>
          <a:p>
            <a:pPr>
              <a:buFont typeface="Arial" charset="0"/>
              <a:buChar char="•"/>
            </a:pPr>
            <a:endParaRPr lang="en-US" sz="3600" dirty="0">
              <a:latin typeface="Times New Roman" pitchFamily="18" charset="0"/>
              <a:cs typeface="Times New Roman" pitchFamily="18" charset="0"/>
            </a:endParaRPr>
          </a:p>
          <a:p>
            <a:pPr>
              <a:buFont typeface="Arial" charset="0"/>
              <a:buChar char="•"/>
            </a:pPr>
            <a:r>
              <a:rPr lang="en-US" sz="3600" dirty="0">
                <a:latin typeface="Times New Roman" pitchFamily="18" charset="0"/>
                <a:cs typeface="Times New Roman" pitchFamily="18" charset="0"/>
              </a:rPr>
              <a:t>It refers to the intake of air (Taking in </a:t>
            </a:r>
            <a:r>
              <a:rPr lang="en-US" sz="3600" dirty="0" smtClean="0">
                <a:latin typeface="Times New Roman" pitchFamily="18" charset="0"/>
                <a:cs typeface="Times New Roman" pitchFamily="18" charset="0"/>
              </a:rPr>
              <a:t>Oxygen-Inspiration) </a:t>
            </a:r>
            <a:r>
              <a:rPr lang="en-US" sz="3600" dirty="0">
                <a:latin typeface="Times New Roman" pitchFamily="18" charset="0"/>
                <a:cs typeface="Times New Roman" pitchFamily="18" charset="0"/>
              </a:rPr>
              <a:t>and the letting out of air (Carbon </a:t>
            </a:r>
            <a:r>
              <a:rPr lang="en-US" sz="3600" dirty="0" smtClean="0">
                <a:latin typeface="Times New Roman" pitchFamily="18" charset="0"/>
                <a:cs typeface="Times New Roman" pitchFamily="18" charset="0"/>
              </a:rPr>
              <a:t>dioxide-expiration) </a:t>
            </a:r>
            <a:r>
              <a:rPr lang="en-US" sz="3600" dirty="0">
                <a:latin typeface="Times New Roman" pitchFamily="18" charset="0"/>
                <a:cs typeface="Times New Roman" pitchFamily="18" charset="0"/>
              </a:rPr>
              <a:t>from our body.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594725" y="-34925"/>
            <a:ext cx="336550" cy="457200"/>
          </a:xfrm>
          <a:prstGeom prst="rect">
            <a:avLst/>
          </a:prstGeom>
          <a:noFill/>
          <a:ln w="9525">
            <a:noFill/>
            <a:miter lim="800000"/>
            <a:headEnd/>
            <a:tailEnd/>
          </a:ln>
        </p:spPr>
        <p:txBody>
          <a:bodyPr wrap="none">
            <a:spAutoFit/>
          </a:bodyPr>
          <a:lstStyle/>
          <a:p>
            <a:r>
              <a:rPr lang="en-GB" sz="2400">
                <a:latin typeface="Constantia" pitchFamily="18" charset="0"/>
              </a:rPr>
              <a:t>7</a:t>
            </a:r>
            <a:endParaRPr lang="en-US" sz="2400">
              <a:latin typeface="Constantia" pitchFamily="18" charset="0"/>
            </a:endParaRPr>
          </a:p>
        </p:txBody>
      </p:sp>
      <p:sp>
        <p:nvSpPr>
          <p:cNvPr id="89091" name="Text Box 3"/>
          <p:cNvSpPr txBox="1">
            <a:spLocks noChangeArrowheads="1"/>
          </p:cNvSpPr>
          <p:nvPr/>
        </p:nvSpPr>
        <p:spPr bwMode="auto">
          <a:xfrm>
            <a:off x="228600" y="628650"/>
            <a:ext cx="8175625" cy="1077913"/>
          </a:xfrm>
          <a:prstGeom prst="rect">
            <a:avLst/>
          </a:prstGeom>
          <a:noFill/>
          <a:ln w="9525">
            <a:noFill/>
            <a:miter lim="800000"/>
            <a:headEnd/>
            <a:tailEnd/>
          </a:ln>
        </p:spPr>
        <p:txBody>
          <a:bodyPr>
            <a:spAutoFit/>
          </a:bodyPr>
          <a:lstStyle/>
          <a:p>
            <a:pPr>
              <a:buFont typeface="Arial" charset="0"/>
              <a:buChar char="•"/>
            </a:pPr>
            <a:r>
              <a:rPr lang="en-GB" sz="3200">
                <a:latin typeface="Constantia" pitchFamily="18" charset="0"/>
              </a:rPr>
              <a:t>One of the energy-producing reactions is called </a:t>
            </a:r>
            <a:r>
              <a:rPr lang="en-GB" sz="3200" b="1">
                <a:latin typeface="Constantia" pitchFamily="18" charset="0"/>
              </a:rPr>
              <a:t>respiration</a:t>
            </a:r>
            <a:endParaRPr lang="en-US" sz="3200" b="1">
              <a:latin typeface="Constantia" pitchFamily="18" charset="0"/>
            </a:endParaRPr>
          </a:p>
        </p:txBody>
      </p:sp>
      <p:sp>
        <p:nvSpPr>
          <p:cNvPr id="89092" name="Text Box 4"/>
          <p:cNvSpPr txBox="1">
            <a:spLocks noChangeArrowheads="1"/>
          </p:cNvSpPr>
          <p:nvPr/>
        </p:nvSpPr>
        <p:spPr bwMode="auto">
          <a:xfrm>
            <a:off x="304800" y="1981200"/>
            <a:ext cx="8212138" cy="584200"/>
          </a:xfrm>
          <a:prstGeom prst="rect">
            <a:avLst/>
          </a:prstGeom>
          <a:noFill/>
          <a:ln w="9525">
            <a:noFill/>
            <a:miter lim="800000"/>
            <a:headEnd/>
            <a:tailEnd/>
          </a:ln>
        </p:spPr>
        <p:txBody>
          <a:bodyPr wrap="none">
            <a:spAutoFit/>
          </a:bodyPr>
          <a:lstStyle/>
          <a:p>
            <a:pPr>
              <a:buFont typeface="Arial" charset="0"/>
              <a:buChar char="•"/>
            </a:pPr>
            <a:r>
              <a:rPr lang="en-GB" sz="3200">
                <a:latin typeface="Constantia" pitchFamily="18" charset="0"/>
              </a:rPr>
              <a:t>(Respiration is not the same thing as breathing)</a:t>
            </a:r>
            <a:endParaRPr lang="en-US" sz="3200">
              <a:latin typeface="Constantia" pitchFamily="18" charset="0"/>
            </a:endParaRPr>
          </a:p>
        </p:txBody>
      </p:sp>
      <p:sp>
        <p:nvSpPr>
          <p:cNvPr id="89093" name="Text Box 5"/>
          <p:cNvSpPr txBox="1">
            <a:spLocks noChangeArrowheads="1"/>
          </p:cNvSpPr>
          <p:nvPr/>
        </p:nvSpPr>
        <p:spPr bwMode="auto">
          <a:xfrm>
            <a:off x="304800" y="2895600"/>
            <a:ext cx="8259763" cy="1077913"/>
          </a:xfrm>
          <a:prstGeom prst="rect">
            <a:avLst/>
          </a:prstGeom>
          <a:noFill/>
          <a:ln w="9525">
            <a:noFill/>
            <a:miter lim="800000"/>
            <a:headEnd/>
            <a:tailEnd/>
          </a:ln>
        </p:spPr>
        <p:txBody>
          <a:bodyPr wrap="none">
            <a:spAutoFit/>
          </a:bodyPr>
          <a:lstStyle/>
          <a:p>
            <a:pPr>
              <a:buFont typeface="Arial" charset="0"/>
              <a:buChar char="•"/>
            </a:pPr>
            <a:r>
              <a:rPr lang="en-GB" sz="3200">
                <a:latin typeface="Constantia" pitchFamily="18" charset="0"/>
              </a:rPr>
              <a:t>The chemical reactions of respiration take place</a:t>
            </a:r>
          </a:p>
          <a:p>
            <a:r>
              <a:rPr lang="en-GB" sz="3200">
                <a:latin typeface="Constantia" pitchFamily="18" charset="0"/>
              </a:rPr>
              <a:t> in all living cells</a:t>
            </a:r>
            <a:endParaRPr lang="en-US" sz="3200">
              <a:latin typeface="Constantia" pitchFamily="18" charset="0"/>
            </a:endParaRPr>
          </a:p>
        </p:txBody>
      </p:sp>
      <p:sp>
        <p:nvSpPr>
          <p:cNvPr id="89094" name="Text Box 6"/>
          <p:cNvSpPr txBox="1">
            <a:spLocks noChangeArrowheads="1"/>
          </p:cNvSpPr>
          <p:nvPr/>
        </p:nvSpPr>
        <p:spPr bwMode="auto">
          <a:xfrm>
            <a:off x="304800" y="4267200"/>
            <a:ext cx="8394700" cy="2062163"/>
          </a:xfrm>
          <a:prstGeom prst="rect">
            <a:avLst/>
          </a:prstGeom>
          <a:noFill/>
          <a:ln w="9525">
            <a:noFill/>
            <a:miter lim="800000"/>
            <a:headEnd/>
            <a:tailEnd/>
          </a:ln>
        </p:spPr>
        <p:txBody>
          <a:bodyPr wrap="none">
            <a:spAutoFit/>
          </a:bodyPr>
          <a:lstStyle/>
          <a:p>
            <a:pPr>
              <a:buFont typeface="Arial" charset="0"/>
              <a:buChar char="•"/>
            </a:pPr>
            <a:r>
              <a:rPr lang="en-GB" sz="3200">
                <a:latin typeface="Constantia" pitchFamily="18" charset="0"/>
              </a:rPr>
              <a:t>The reaction takes place between oxygen and a </a:t>
            </a:r>
          </a:p>
          <a:p>
            <a:r>
              <a:rPr lang="en-GB" sz="3200">
                <a:latin typeface="Constantia" pitchFamily="18" charset="0"/>
              </a:rPr>
              <a:t>substance which contains carbon. The reaction </a:t>
            </a:r>
          </a:p>
          <a:p>
            <a:r>
              <a:rPr lang="en-GB" sz="3200">
                <a:latin typeface="Constantia" pitchFamily="18" charset="0"/>
              </a:rPr>
              <a:t>produces carbon dioxide and water, and releases </a:t>
            </a:r>
          </a:p>
          <a:p>
            <a:r>
              <a:rPr lang="en-GB" sz="3200">
                <a:latin typeface="Constantia" pitchFamily="18" charset="0"/>
              </a:rPr>
              <a:t>energy</a:t>
            </a:r>
            <a:endParaRPr lang="en-US" sz="32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up)">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wipe(up)">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wipe(up)">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wipe(up)">
                                      <p:cBhvr>
                                        <p:cTn id="22" dur="5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utoUpdateAnimBg="0"/>
      <p:bldP spid="89093" grpId="0" autoUpdateAnimBg="0"/>
      <p:bldP spid="8909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143000"/>
            <a:ext cx="7772400" cy="1143000"/>
          </a:xfrm>
        </p:spPr>
        <p:txBody>
          <a:bodyPr/>
          <a:lstStyle/>
          <a:p>
            <a:pPr eaLnBrk="1" fontAlgn="auto" hangingPunct="1">
              <a:spcAft>
                <a:spcPts val="0"/>
              </a:spcAft>
              <a:defRPr/>
            </a:pPr>
            <a:endParaRPr lang="en-GB" dirty="0" smtClean="0"/>
          </a:p>
        </p:txBody>
      </p:sp>
      <p:sp>
        <p:nvSpPr>
          <p:cNvPr id="59398" name="Oval 6"/>
          <p:cNvSpPr>
            <a:spLocks noChangeArrowheads="1"/>
          </p:cNvSpPr>
          <p:nvPr/>
        </p:nvSpPr>
        <p:spPr bwMode="auto">
          <a:xfrm>
            <a:off x="3810000" y="3048000"/>
            <a:ext cx="762000" cy="685800"/>
          </a:xfrm>
          <a:prstGeom prst="ellipse">
            <a:avLst/>
          </a:prstGeom>
          <a:solidFill>
            <a:schemeClr val="folHlink"/>
          </a:solidFill>
          <a:ln w="9525">
            <a:solidFill>
              <a:schemeClr val="tx1"/>
            </a:solidFill>
            <a:round/>
            <a:headEnd/>
            <a:tailEnd/>
          </a:ln>
        </p:spPr>
        <p:txBody>
          <a:bodyPr wrap="none" anchor="ctr"/>
          <a:lstStyle/>
          <a:p>
            <a:pPr algn="ctr"/>
            <a:r>
              <a:rPr lang="en-US" sz="3200">
                <a:latin typeface="Constantia" pitchFamily="18" charset="0"/>
              </a:rPr>
              <a:t>C</a:t>
            </a:r>
          </a:p>
        </p:txBody>
      </p:sp>
      <p:grpSp>
        <p:nvGrpSpPr>
          <p:cNvPr id="2" name="Group 9"/>
          <p:cNvGrpSpPr>
            <a:grpSpLocks/>
          </p:cNvGrpSpPr>
          <p:nvPr/>
        </p:nvGrpSpPr>
        <p:grpSpPr bwMode="auto">
          <a:xfrm>
            <a:off x="4495800" y="2743200"/>
            <a:ext cx="685800" cy="1219200"/>
            <a:chOff x="2832" y="1728"/>
            <a:chExt cx="432" cy="768"/>
          </a:xfrm>
        </p:grpSpPr>
        <p:sp>
          <p:nvSpPr>
            <p:cNvPr id="12307" name="Oval 3"/>
            <p:cNvSpPr>
              <a:spLocks noChangeArrowheads="1"/>
            </p:cNvSpPr>
            <p:nvPr/>
          </p:nvSpPr>
          <p:spPr bwMode="auto">
            <a:xfrm>
              <a:off x="2832" y="1728"/>
              <a:ext cx="432" cy="384"/>
            </a:xfrm>
            <a:prstGeom prst="ellipse">
              <a:avLst/>
            </a:prstGeom>
            <a:solidFill>
              <a:srgbClr val="FF7C80"/>
            </a:solidFill>
            <a:ln w="9525">
              <a:solidFill>
                <a:schemeClr val="tx1"/>
              </a:solidFill>
              <a:round/>
              <a:headEnd/>
              <a:tailEnd/>
            </a:ln>
          </p:spPr>
          <p:txBody>
            <a:bodyPr wrap="none" anchor="ctr"/>
            <a:lstStyle/>
            <a:p>
              <a:pPr algn="ctr"/>
              <a:r>
                <a:rPr lang="en-US" sz="4800">
                  <a:latin typeface="Constantia" pitchFamily="18" charset="0"/>
                </a:rPr>
                <a:t>o</a:t>
              </a:r>
            </a:p>
          </p:txBody>
        </p:sp>
        <p:sp>
          <p:nvSpPr>
            <p:cNvPr id="12308" name="Oval 7"/>
            <p:cNvSpPr>
              <a:spLocks noChangeArrowheads="1"/>
            </p:cNvSpPr>
            <p:nvPr/>
          </p:nvSpPr>
          <p:spPr bwMode="auto">
            <a:xfrm>
              <a:off x="2832" y="2112"/>
              <a:ext cx="432" cy="384"/>
            </a:xfrm>
            <a:prstGeom prst="ellipse">
              <a:avLst/>
            </a:prstGeom>
            <a:solidFill>
              <a:srgbClr val="FF7C80"/>
            </a:solidFill>
            <a:ln w="9525">
              <a:solidFill>
                <a:schemeClr val="tx1"/>
              </a:solidFill>
              <a:round/>
              <a:headEnd/>
              <a:tailEnd/>
            </a:ln>
          </p:spPr>
          <p:txBody>
            <a:bodyPr wrap="none" anchor="ctr"/>
            <a:lstStyle/>
            <a:p>
              <a:pPr algn="ctr"/>
              <a:r>
                <a:rPr lang="en-US" sz="4800">
                  <a:latin typeface="Constantia" pitchFamily="18" charset="0"/>
                </a:rPr>
                <a:t>o</a:t>
              </a:r>
            </a:p>
          </p:txBody>
        </p:sp>
      </p:grpSp>
      <p:sp>
        <p:nvSpPr>
          <p:cNvPr id="59402" name="Text Box 10"/>
          <p:cNvSpPr txBox="1">
            <a:spLocks noChangeArrowheads="1"/>
          </p:cNvSpPr>
          <p:nvPr/>
        </p:nvSpPr>
        <p:spPr bwMode="auto">
          <a:xfrm>
            <a:off x="685800" y="1447800"/>
            <a:ext cx="2641600" cy="1006475"/>
          </a:xfrm>
          <a:prstGeom prst="rect">
            <a:avLst/>
          </a:prstGeom>
          <a:noFill/>
          <a:ln w="9525">
            <a:noFill/>
            <a:miter lim="800000"/>
            <a:headEnd/>
            <a:tailEnd/>
          </a:ln>
        </p:spPr>
        <p:txBody>
          <a:bodyPr wrap="none">
            <a:spAutoFit/>
          </a:bodyPr>
          <a:lstStyle/>
          <a:p>
            <a:r>
              <a:rPr lang="en-GB" sz="2400"/>
              <a:t>an atom of carbon</a:t>
            </a:r>
          </a:p>
          <a:p>
            <a:r>
              <a:rPr lang="en-GB" sz="2400"/>
              <a:t>              </a:t>
            </a:r>
            <a:r>
              <a:rPr lang="en-GB" sz="3600"/>
              <a:t>c</a:t>
            </a:r>
            <a:endParaRPr lang="en-US" sz="2400"/>
          </a:p>
        </p:txBody>
      </p:sp>
      <p:sp>
        <p:nvSpPr>
          <p:cNvPr id="59403" name="Text Box 11"/>
          <p:cNvSpPr txBox="1">
            <a:spLocks noChangeArrowheads="1"/>
          </p:cNvSpPr>
          <p:nvPr/>
        </p:nvSpPr>
        <p:spPr bwMode="auto">
          <a:xfrm>
            <a:off x="5638800" y="1447800"/>
            <a:ext cx="3067050" cy="822325"/>
          </a:xfrm>
          <a:prstGeom prst="rect">
            <a:avLst/>
          </a:prstGeom>
          <a:noFill/>
          <a:ln w="9525">
            <a:noFill/>
            <a:miter lim="800000"/>
            <a:headEnd/>
            <a:tailEnd/>
          </a:ln>
        </p:spPr>
        <p:txBody>
          <a:bodyPr wrap="none">
            <a:spAutoFit/>
          </a:bodyPr>
          <a:lstStyle/>
          <a:p>
            <a:r>
              <a:rPr lang="en-GB" sz="2400"/>
              <a:t>a molecule of oxygen</a:t>
            </a:r>
          </a:p>
          <a:p>
            <a:r>
              <a:rPr lang="en-GB" sz="2400"/>
              <a:t>               </a:t>
            </a:r>
            <a:r>
              <a:rPr lang="en-GB" sz="2400" b="1"/>
              <a:t>O</a:t>
            </a:r>
            <a:r>
              <a:rPr lang="en-GB" sz="2400" baseline="-25000"/>
              <a:t>2</a:t>
            </a:r>
            <a:endParaRPr lang="en-US" sz="2400" baseline="-25000"/>
          </a:p>
        </p:txBody>
      </p:sp>
      <p:sp>
        <p:nvSpPr>
          <p:cNvPr id="59404" name="Text Box 12"/>
          <p:cNvSpPr txBox="1">
            <a:spLocks noChangeArrowheads="1"/>
          </p:cNvSpPr>
          <p:nvPr/>
        </p:nvSpPr>
        <p:spPr bwMode="auto">
          <a:xfrm>
            <a:off x="1905000" y="4953000"/>
            <a:ext cx="6338888" cy="822325"/>
          </a:xfrm>
          <a:prstGeom prst="rect">
            <a:avLst/>
          </a:prstGeom>
          <a:noFill/>
          <a:ln w="9525">
            <a:noFill/>
            <a:miter lim="800000"/>
            <a:headEnd/>
            <a:tailEnd/>
          </a:ln>
        </p:spPr>
        <p:txBody>
          <a:bodyPr wrap="none">
            <a:spAutoFit/>
          </a:bodyPr>
          <a:lstStyle/>
          <a:p>
            <a:r>
              <a:rPr lang="en-GB" sz="2400"/>
              <a:t>combine to form a molecule of carbon dioxide</a:t>
            </a:r>
          </a:p>
          <a:p>
            <a:r>
              <a:rPr lang="en-GB" sz="2400"/>
              <a:t>                                  </a:t>
            </a:r>
            <a:r>
              <a:rPr lang="en-GB" sz="2400" b="1"/>
              <a:t>CO</a:t>
            </a:r>
            <a:r>
              <a:rPr lang="en-GB" sz="2400" b="1" baseline="-25000"/>
              <a:t>2</a:t>
            </a:r>
            <a:endParaRPr lang="en-US" sz="2400" b="1" baseline="-25000"/>
          </a:p>
        </p:txBody>
      </p:sp>
      <p:sp>
        <p:nvSpPr>
          <p:cNvPr id="59405" name="Text Box 13"/>
          <p:cNvSpPr txBox="1">
            <a:spLocks noChangeArrowheads="1"/>
          </p:cNvSpPr>
          <p:nvPr/>
        </p:nvSpPr>
        <p:spPr bwMode="auto">
          <a:xfrm>
            <a:off x="4267200" y="1446213"/>
            <a:ext cx="744538" cy="457200"/>
          </a:xfrm>
          <a:prstGeom prst="rect">
            <a:avLst/>
          </a:prstGeom>
          <a:noFill/>
          <a:ln w="9525">
            <a:noFill/>
            <a:miter lim="800000"/>
            <a:headEnd/>
            <a:tailEnd/>
          </a:ln>
        </p:spPr>
        <p:txBody>
          <a:bodyPr wrap="none">
            <a:spAutoFit/>
          </a:bodyPr>
          <a:lstStyle/>
          <a:p>
            <a:r>
              <a:rPr lang="en-GB" sz="2400"/>
              <a:t>plus</a:t>
            </a:r>
            <a:endParaRPr lang="en-US" sz="2400"/>
          </a:p>
        </p:txBody>
      </p:sp>
      <p:grpSp>
        <p:nvGrpSpPr>
          <p:cNvPr id="3" name="Group 24"/>
          <p:cNvGrpSpPr>
            <a:grpSpLocks/>
          </p:cNvGrpSpPr>
          <p:nvPr/>
        </p:nvGrpSpPr>
        <p:grpSpPr bwMode="auto">
          <a:xfrm>
            <a:off x="3124200" y="2286000"/>
            <a:ext cx="2895600" cy="2209800"/>
            <a:chOff x="1968" y="1440"/>
            <a:chExt cx="1824" cy="1392"/>
          </a:xfrm>
        </p:grpSpPr>
        <p:sp>
          <p:nvSpPr>
            <p:cNvPr id="12299" name="Line 14"/>
            <p:cNvSpPr>
              <a:spLocks noChangeShapeType="1"/>
            </p:cNvSpPr>
            <p:nvPr/>
          </p:nvSpPr>
          <p:spPr bwMode="auto">
            <a:xfrm flipV="1">
              <a:off x="2976" y="1440"/>
              <a:ext cx="0" cy="192"/>
            </a:xfrm>
            <a:prstGeom prst="line">
              <a:avLst/>
            </a:prstGeom>
            <a:noFill/>
            <a:ln w="28575">
              <a:solidFill>
                <a:srgbClr val="FF0066"/>
              </a:solidFill>
              <a:round/>
              <a:headEnd/>
              <a:tailEnd/>
            </a:ln>
          </p:spPr>
          <p:txBody>
            <a:bodyPr/>
            <a:lstStyle/>
            <a:p>
              <a:endParaRPr lang="en-IN"/>
            </a:p>
          </p:txBody>
        </p:sp>
        <p:sp>
          <p:nvSpPr>
            <p:cNvPr id="12300" name="Line 15"/>
            <p:cNvSpPr>
              <a:spLocks noChangeShapeType="1"/>
            </p:cNvSpPr>
            <p:nvPr/>
          </p:nvSpPr>
          <p:spPr bwMode="auto">
            <a:xfrm flipV="1">
              <a:off x="3312" y="1584"/>
              <a:ext cx="192" cy="144"/>
            </a:xfrm>
            <a:prstGeom prst="line">
              <a:avLst/>
            </a:prstGeom>
            <a:noFill/>
            <a:ln w="28575">
              <a:solidFill>
                <a:srgbClr val="FF0066"/>
              </a:solidFill>
              <a:round/>
              <a:headEnd/>
              <a:tailEnd/>
            </a:ln>
          </p:spPr>
          <p:txBody>
            <a:bodyPr/>
            <a:lstStyle/>
            <a:p>
              <a:endParaRPr lang="en-IN"/>
            </a:p>
          </p:txBody>
        </p:sp>
        <p:sp>
          <p:nvSpPr>
            <p:cNvPr id="12301" name="Line 16"/>
            <p:cNvSpPr>
              <a:spLocks noChangeShapeType="1"/>
            </p:cNvSpPr>
            <p:nvPr/>
          </p:nvSpPr>
          <p:spPr bwMode="auto">
            <a:xfrm>
              <a:off x="3504" y="2112"/>
              <a:ext cx="288" cy="0"/>
            </a:xfrm>
            <a:prstGeom prst="line">
              <a:avLst/>
            </a:prstGeom>
            <a:noFill/>
            <a:ln w="28575">
              <a:solidFill>
                <a:srgbClr val="FF0066"/>
              </a:solidFill>
              <a:round/>
              <a:headEnd/>
              <a:tailEnd/>
            </a:ln>
          </p:spPr>
          <p:txBody>
            <a:bodyPr/>
            <a:lstStyle/>
            <a:p>
              <a:endParaRPr lang="en-IN"/>
            </a:p>
          </p:txBody>
        </p:sp>
        <p:sp>
          <p:nvSpPr>
            <p:cNvPr id="12302" name="Line 17"/>
            <p:cNvSpPr>
              <a:spLocks noChangeShapeType="1"/>
            </p:cNvSpPr>
            <p:nvPr/>
          </p:nvSpPr>
          <p:spPr bwMode="auto">
            <a:xfrm rot="832871" flipH="1" flipV="1">
              <a:off x="2392" y="1594"/>
              <a:ext cx="192" cy="96"/>
            </a:xfrm>
            <a:prstGeom prst="line">
              <a:avLst/>
            </a:prstGeom>
            <a:noFill/>
            <a:ln w="28575">
              <a:solidFill>
                <a:srgbClr val="FF0066"/>
              </a:solidFill>
              <a:round/>
              <a:headEnd/>
              <a:tailEnd/>
            </a:ln>
          </p:spPr>
          <p:txBody>
            <a:bodyPr/>
            <a:lstStyle/>
            <a:p>
              <a:endParaRPr lang="en-IN"/>
            </a:p>
          </p:txBody>
        </p:sp>
        <p:sp>
          <p:nvSpPr>
            <p:cNvPr id="12303" name="Line 19"/>
            <p:cNvSpPr>
              <a:spLocks noChangeShapeType="1"/>
            </p:cNvSpPr>
            <p:nvPr/>
          </p:nvSpPr>
          <p:spPr bwMode="auto">
            <a:xfrm flipH="1">
              <a:off x="1968" y="2160"/>
              <a:ext cx="288" cy="0"/>
            </a:xfrm>
            <a:prstGeom prst="line">
              <a:avLst/>
            </a:prstGeom>
            <a:noFill/>
            <a:ln w="28575">
              <a:solidFill>
                <a:srgbClr val="FF0066"/>
              </a:solidFill>
              <a:round/>
              <a:headEnd/>
              <a:tailEnd/>
            </a:ln>
          </p:spPr>
          <p:txBody>
            <a:bodyPr/>
            <a:lstStyle/>
            <a:p>
              <a:endParaRPr lang="en-IN"/>
            </a:p>
          </p:txBody>
        </p:sp>
        <p:sp>
          <p:nvSpPr>
            <p:cNvPr id="12304" name="Line 20"/>
            <p:cNvSpPr>
              <a:spLocks noChangeShapeType="1"/>
            </p:cNvSpPr>
            <p:nvPr/>
          </p:nvSpPr>
          <p:spPr bwMode="auto">
            <a:xfrm>
              <a:off x="3072" y="2592"/>
              <a:ext cx="0" cy="240"/>
            </a:xfrm>
            <a:prstGeom prst="line">
              <a:avLst/>
            </a:prstGeom>
            <a:noFill/>
            <a:ln w="28575">
              <a:solidFill>
                <a:srgbClr val="FF0066"/>
              </a:solidFill>
              <a:round/>
              <a:headEnd/>
              <a:tailEnd/>
            </a:ln>
          </p:spPr>
          <p:txBody>
            <a:bodyPr/>
            <a:lstStyle/>
            <a:p>
              <a:endParaRPr lang="en-IN"/>
            </a:p>
          </p:txBody>
        </p:sp>
        <p:sp>
          <p:nvSpPr>
            <p:cNvPr id="12305" name="Line 22"/>
            <p:cNvSpPr>
              <a:spLocks noChangeShapeType="1"/>
            </p:cNvSpPr>
            <p:nvPr/>
          </p:nvSpPr>
          <p:spPr bwMode="auto">
            <a:xfrm flipH="1">
              <a:off x="2400" y="2544"/>
              <a:ext cx="240" cy="240"/>
            </a:xfrm>
            <a:prstGeom prst="line">
              <a:avLst/>
            </a:prstGeom>
            <a:noFill/>
            <a:ln w="28575">
              <a:solidFill>
                <a:srgbClr val="FF0066"/>
              </a:solidFill>
              <a:round/>
              <a:headEnd/>
              <a:tailEnd/>
            </a:ln>
          </p:spPr>
          <p:txBody>
            <a:bodyPr/>
            <a:lstStyle/>
            <a:p>
              <a:endParaRPr lang="en-IN"/>
            </a:p>
          </p:txBody>
        </p:sp>
        <p:sp>
          <p:nvSpPr>
            <p:cNvPr id="12306" name="Line 23"/>
            <p:cNvSpPr>
              <a:spLocks noChangeShapeType="1"/>
            </p:cNvSpPr>
            <p:nvPr/>
          </p:nvSpPr>
          <p:spPr bwMode="auto">
            <a:xfrm>
              <a:off x="3360" y="2448"/>
              <a:ext cx="240" cy="144"/>
            </a:xfrm>
            <a:prstGeom prst="line">
              <a:avLst/>
            </a:prstGeom>
            <a:noFill/>
            <a:ln w="28575">
              <a:solidFill>
                <a:srgbClr val="FF0066"/>
              </a:solidFill>
              <a:round/>
              <a:headEnd/>
              <a:tailEnd/>
            </a:ln>
          </p:spPr>
          <p:txBody>
            <a:bodyPr/>
            <a:lstStyle/>
            <a:p>
              <a:endParaRPr lang="en-IN"/>
            </a:p>
          </p:txBody>
        </p:sp>
      </p:grpSp>
      <p:sp>
        <p:nvSpPr>
          <p:cNvPr id="12298" name="Text Box 25"/>
          <p:cNvSpPr txBox="1">
            <a:spLocks noChangeArrowheads="1"/>
          </p:cNvSpPr>
          <p:nvPr/>
        </p:nvSpPr>
        <p:spPr bwMode="auto">
          <a:xfrm>
            <a:off x="8442325" y="41275"/>
            <a:ext cx="336550" cy="457200"/>
          </a:xfrm>
          <a:prstGeom prst="rect">
            <a:avLst/>
          </a:prstGeom>
          <a:noFill/>
          <a:ln w="9525">
            <a:noFill/>
            <a:miter lim="800000"/>
            <a:headEnd/>
            <a:tailEnd/>
          </a:ln>
        </p:spPr>
        <p:txBody>
          <a:bodyPr wrap="none">
            <a:spAutoFit/>
          </a:bodyPr>
          <a:lstStyle/>
          <a:p>
            <a:r>
              <a:rPr lang="en-US" sz="2400">
                <a:latin typeface="Constantia" pitchFamily="18" charset="0"/>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4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4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4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59398"/>
                                        </p:tgtEl>
                                        <p:attrNameLst>
                                          <p:attrName>style.visibility</p:attrName>
                                        </p:attrNameLst>
                                      </p:cBhvr>
                                      <p:to>
                                        <p:strVal val="visible"/>
                                      </p:to>
                                    </p:set>
                                    <p:anim calcmode="lin" valueType="num">
                                      <p:cBhvr additive="base">
                                        <p:cTn id="19" dur="5000" fill="hold"/>
                                        <p:tgtEl>
                                          <p:spTgt spid="59398"/>
                                        </p:tgtEl>
                                        <p:attrNameLst>
                                          <p:attrName>ppt_x</p:attrName>
                                        </p:attrNameLst>
                                      </p:cBhvr>
                                      <p:tavLst>
                                        <p:tav tm="0">
                                          <p:val>
                                            <p:strVal val="0-#ppt_w/2"/>
                                          </p:val>
                                        </p:tav>
                                        <p:tav tm="100000">
                                          <p:val>
                                            <p:strVal val="#ppt_x"/>
                                          </p:val>
                                        </p:tav>
                                      </p:tavLst>
                                    </p:anim>
                                    <p:anim calcmode="lin" valueType="num">
                                      <p:cBhvr additive="base">
                                        <p:cTn id="20" dur="5000" fill="hold"/>
                                        <p:tgtEl>
                                          <p:spTgt spid="59398"/>
                                        </p:tgtEl>
                                        <p:attrNameLst>
                                          <p:attrName>ppt_y</p:attrName>
                                        </p:attrNameLst>
                                      </p:cBhvr>
                                      <p:tavLst>
                                        <p:tav tm="0">
                                          <p:val>
                                            <p:strVal val="#ppt_y"/>
                                          </p:val>
                                        </p:tav>
                                        <p:tav tm="100000">
                                          <p:val>
                                            <p:strVal val="#ppt_y"/>
                                          </p:val>
                                        </p:tav>
                                      </p:tavLst>
                                    </p:anim>
                                  </p:childTnLst>
                                </p:cTn>
                              </p:par>
                            </p:childTnLst>
                          </p:cTn>
                        </p:par>
                        <p:par>
                          <p:cTn id="21" fill="hold">
                            <p:stCondLst>
                              <p:cond delay="5000"/>
                            </p:stCondLst>
                            <p:childTnLst>
                              <p:par>
                                <p:cTn id="22" presetID="7" presetClass="entr" presetSubtype="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0" fill="hold"/>
                                        <p:tgtEl>
                                          <p:spTgt spid="2"/>
                                        </p:tgtEl>
                                        <p:attrNameLst>
                                          <p:attrName>ppt_x</p:attrName>
                                        </p:attrNameLst>
                                      </p:cBhvr>
                                      <p:tavLst>
                                        <p:tav tm="0">
                                          <p:val>
                                            <p:strVal val="1+#ppt_w/2"/>
                                          </p:val>
                                        </p:tav>
                                        <p:tav tm="100000">
                                          <p:val>
                                            <p:strVal val="#ppt_x"/>
                                          </p:val>
                                        </p:tav>
                                      </p:tavLst>
                                    </p:anim>
                                    <p:anim calcmode="lin" valueType="num">
                                      <p:cBhvr additive="base">
                                        <p:cTn id="25" dur="5000" fill="hold"/>
                                        <p:tgtEl>
                                          <p:spTgt spid="2"/>
                                        </p:tgtEl>
                                        <p:attrNameLst>
                                          <p:attrName>ppt_y</p:attrName>
                                        </p:attrNameLst>
                                      </p:cBhvr>
                                      <p:tavLst>
                                        <p:tav tm="0">
                                          <p:val>
                                            <p:strVal val="#ppt_y"/>
                                          </p:val>
                                        </p:tav>
                                        <p:tav tm="100000">
                                          <p:val>
                                            <p:strVal val="#ppt_y"/>
                                          </p:val>
                                        </p:tav>
                                      </p:tavLst>
                                    </p:anim>
                                  </p:childTnLst>
                                </p:cTn>
                              </p:par>
                            </p:childTnLst>
                          </p:cTn>
                        </p:par>
                        <p:par>
                          <p:cTn id="26" fill="hold">
                            <p:stCondLst>
                              <p:cond delay="10000"/>
                            </p:stCondLst>
                            <p:childTnLst>
                              <p:par>
                                <p:cTn id="27" presetID="1" presetClass="entr" presetSubtype="0" fill="hold" nodeType="afterEffect">
                                  <p:stCondLst>
                                    <p:cond delay="2000"/>
                                  </p:stCondLst>
                                  <p:childTnLst>
                                    <p:set>
                                      <p:cBhvr>
                                        <p:cTn id="28" dur="1" fill="hold">
                                          <p:stCondLst>
                                            <p:cond delay="499"/>
                                          </p:stCondLst>
                                        </p:cTn>
                                        <p:tgtEl>
                                          <p:spTgt spid="3"/>
                                        </p:tgtEl>
                                        <p:attrNameLst>
                                          <p:attrName>style.visibility</p:attrName>
                                        </p:attrNameLst>
                                      </p:cBhvr>
                                      <p:to>
                                        <p:strVal val="visible"/>
                                      </p:to>
                                    </p:set>
                                  </p:childTnLst>
                                </p:cTn>
                              </p:par>
                            </p:childTnLst>
                          </p:cTn>
                        </p:par>
                        <p:par>
                          <p:cTn id="29" fill="hold">
                            <p:stCondLst>
                              <p:cond delay="12500"/>
                            </p:stCondLst>
                            <p:childTnLst>
                              <p:par>
                                <p:cTn id="30" presetID="1" presetClass="entr" presetSubtype="0" fill="hold" grpId="0" nodeType="afterEffect">
                                  <p:stCondLst>
                                    <p:cond delay="0"/>
                                  </p:stCondLst>
                                  <p:childTnLst>
                                    <p:set>
                                      <p:cBhvr>
                                        <p:cTn id="31" dur="1" fill="hold">
                                          <p:stCondLst>
                                            <p:cond delay="499"/>
                                          </p:stCondLst>
                                        </p:cTn>
                                        <p:tgtEl>
                                          <p:spTgt spid="59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animBg="1" autoUpdateAnimBg="0"/>
      <p:bldP spid="59402" grpId="0" autoUpdateAnimBg="0"/>
      <p:bldP spid="59403" grpId="0" autoUpdateAnimBg="0"/>
      <p:bldP spid="59404" grpId="0" autoUpdateAnimBg="0"/>
      <p:bldP spid="5940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228600" y="4495800"/>
            <a:ext cx="2714625" cy="2009775"/>
            <a:chOff x="144" y="2832"/>
            <a:chExt cx="1710" cy="1266"/>
          </a:xfrm>
        </p:grpSpPr>
        <p:sp>
          <p:nvSpPr>
            <p:cNvPr id="13335" name="Text Box 9"/>
            <p:cNvSpPr txBox="1">
              <a:spLocks noChangeArrowheads="1"/>
            </p:cNvSpPr>
            <p:nvPr/>
          </p:nvSpPr>
          <p:spPr bwMode="auto">
            <a:xfrm>
              <a:off x="240" y="3120"/>
              <a:ext cx="1614" cy="978"/>
            </a:xfrm>
            <a:prstGeom prst="rect">
              <a:avLst/>
            </a:prstGeom>
            <a:noFill/>
            <a:ln w="9525">
              <a:noFill/>
              <a:miter lim="800000"/>
              <a:headEnd/>
              <a:tailEnd/>
            </a:ln>
          </p:spPr>
          <p:txBody>
            <a:bodyPr>
              <a:spAutoFit/>
            </a:bodyPr>
            <a:lstStyle/>
            <a:p>
              <a:r>
                <a:rPr lang="en-GB" sz="2400">
                  <a:latin typeface="Constantia" pitchFamily="18" charset="0"/>
                </a:rPr>
                <a:t>Glucose and oxygen react to produce energy for muscle contraction </a:t>
              </a:r>
              <a:endParaRPr lang="en-US" sz="2400">
                <a:latin typeface="Constantia" pitchFamily="18" charset="0"/>
              </a:endParaRPr>
            </a:p>
          </p:txBody>
        </p:sp>
        <p:sp>
          <p:nvSpPr>
            <p:cNvPr id="13336" name="Text Box 10"/>
            <p:cNvSpPr txBox="1">
              <a:spLocks noChangeArrowheads="1"/>
            </p:cNvSpPr>
            <p:nvPr/>
          </p:nvSpPr>
          <p:spPr bwMode="auto">
            <a:xfrm>
              <a:off x="144" y="2832"/>
              <a:ext cx="1680" cy="327"/>
            </a:xfrm>
            <a:prstGeom prst="rect">
              <a:avLst/>
            </a:prstGeom>
            <a:noFill/>
            <a:ln w="9525">
              <a:noFill/>
              <a:miter lim="800000"/>
              <a:headEnd/>
              <a:tailEnd/>
            </a:ln>
          </p:spPr>
          <p:txBody>
            <a:bodyPr>
              <a:spAutoFit/>
            </a:bodyPr>
            <a:lstStyle/>
            <a:p>
              <a:r>
                <a:rPr lang="en-GB" b="1">
                  <a:solidFill>
                    <a:srgbClr val="FF0066"/>
                  </a:solidFill>
                  <a:latin typeface="Constantia" pitchFamily="18" charset="0"/>
                </a:rPr>
                <a:t>4</a:t>
              </a:r>
              <a:r>
                <a:rPr lang="en-GB" sz="2400" b="1">
                  <a:latin typeface="Constantia" pitchFamily="18" charset="0"/>
                </a:rPr>
                <a:t> </a:t>
              </a:r>
              <a:r>
                <a:rPr lang="en-GB" sz="2400">
                  <a:latin typeface="Constantia" pitchFamily="18" charset="0"/>
                </a:rPr>
                <a:t>RESPIRATION</a:t>
              </a:r>
              <a:endParaRPr lang="en-US" sz="2400">
                <a:latin typeface="Constantia" pitchFamily="18" charset="0"/>
              </a:endParaRPr>
            </a:p>
          </p:txBody>
        </p:sp>
      </p:grpSp>
      <p:sp>
        <p:nvSpPr>
          <p:cNvPr id="26635" name="Text Box 11"/>
          <p:cNvSpPr txBox="1">
            <a:spLocks noChangeArrowheads="1"/>
          </p:cNvSpPr>
          <p:nvPr/>
        </p:nvSpPr>
        <p:spPr bwMode="auto">
          <a:xfrm>
            <a:off x="5943600" y="4673600"/>
            <a:ext cx="2805113" cy="1249363"/>
          </a:xfrm>
          <a:prstGeom prst="rect">
            <a:avLst/>
          </a:prstGeom>
          <a:noFill/>
          <a:ln w="9525">
            <a:noFill/>
            <a:miter lim="800000"/>
            <a:headEnd/>
            <a:tailEnd/>
          </a:ln>
        </p:spPr>
        <p:txBody>
          <a:bodyPr wrap="none">
            <a:spAutoFit/>
          </a:bodyPr>
          <a:lstStyle/>
          <a:p>
            <a:r>
              <a:rPr lang="en-GB" b="1">
                <a:solidFill>
                  <a:srgbClr val="FF0066"/>
                </a:solidFill>
                <a:latin typeface="Constantia" pitchFamily="18" charset="0"/>
              </a:rPr>
              <a:t>5</a:t>
            </a:r>
            <a:r>
              <a:rPr lang="en-GB" sz="2400">
                <a:latin typeface="Constantia" pitchFamily="18" charset="0"/>
              </a:rPr>
              <a:t> Carbon dioxide</a:t>
            </a:r>
          </a:p>
          <a:p>
            <a:r>
              <a:rPr lang="en-GB" sz="2400">
                <a:latin typeface="Constantia" pitchFamily="18" charset="0"/>
              </a:rPr>
              <a:t>is carried to the lungs</a:t>
            </a:r>
          </a:p>
          <a:p>
            <a:r>
              <a:rPr lang="en-GB" sz="2400">
                <a:latin typeface="Constantia" pitchFamily="18" charset="0"/>
              </a:rPr>
              <a:t> by the blood </a:t>
            </a:r>
            <a:endParaRPr lang="en-US" sz="2400">
              <a:latin typeface="Constantia" pitchFamily="18" charset="0"/>
            </a:endParaRPr>
          </a:p>
        </p:txBody>
      </p:sp>
      <p:sp>
        <p:nvSpPr>
          <p:cNvPr id="13316" name="Text Box 19"/>
          <p:cNvSpPr txBox="1">
            <a:spLocks noChangeArrowheads="1"/>
          </p:cNvSpPr>
          <p:nvPr/>
        </p:nvSpPr>
        <p:spPr bwMode="auto">
          <a:xfrm>
            <a:off x="8518525" y="41275"/>
            <a:ext cx="488950" cy="457200"/>
          </a:xfrm>
          <a:prstGeom prst="rect">
            <a:avLst/>
          </a:prstGeom>
          <a:noFill/>
          <a:ln w="9525">
            <a:noFill/>
            <a:miter lim="800000"/>
            <a:headEnd/>
            <a:tailEnd/>
          </a:ln>
        </p:spPr>
        <p:txBody>
          <a:bodyPr wrap="none">
            <a:spAutoFit/>
          </a:bodyPr>
          <a:lstStyle/>
          <a:p>
            <a:r>
              <a:rPr lang="en-GB" sz="2400">
                <a:latin typeface="Constantia" pitchFamily="18" charset="0"/>
              </a:rPr>
              <a:t>15</a:t>
            </a:r>
            <a:endParaRPr lang="en-US" sz="2400">
              <a:latin typeface="Constantia" pitchFamily="18" charset="0"/>
            </a:endParaRPr>
          </a:p>
        </p:txBody>
      </p:sp>
      <p:grpSp>
        <p:nvGrpSpPr>
          <p:cNvPr id="3" name="Group 33"/>
          <p:cNvGrpSpPr>
            <a:grpSpLocks/>
          </p:cNvGrpSpPr>
          <p:nvPr/>
        </p:nvGrpSpPr>
        <p:grpSpPr bwMode="auto">
          <a:xfrm>
            <a:off x="457200" y="228600"/>
            <a:ext cx="6677025" cy="5715000"/>
            <a:chOff x="288" y="144"/>
            <a:chExt cx="4206" cy="3600"/>
          </a:xfrm>
        </p:grpSpPr>
        <p:sp>
          <p:nvSpPr>
            <p:cNvPr id="13333" name="Text Box 12"/>
            <p:cNvSpPr txBox="1">
              <a:spLocks noChangeArrowheads="1"/>
            </p:cNvSpPr>
            <p:nvPr/>
          </p:nvSpPr>
          <p:spPr bwMode="auto">
            <a:xfrm>
              <a:off x="288" y="144"/>
              <a:ext cx="4206" cy="365"/>
            </a:xfrm>
            <a:prstGeom prst="rect">
              <a:avLst/>
            </a:prstGeom>
            <a:noFill/>
            <a:ln w="9525">
              <a:noFill/>
              <a:miter lim="800000"/>
              <a:headEnd/>
              <a:tailEnd/>
            </a:ln>
          </p:spPr>
          <p:txBody>
            <a:bodyPr wrap="none">
              <a:spAutoFit/>
            </a:bodyPr>
            <a:lstStyle/>
            <a:p>
              <a:r>
                <a:rPr lang="en-GB" sz="3200">
                  <a:latin typeface="Constantia" pitchFamily="18" charset="0"/>
                </a:rPr>
                <a:t>One example of respiration in ourselves</a:t>
              </a:r>
              <a:endParaRPr lang="en-US" sz="3200">
                <a:latin typeface="Constantia" pitchFamily="18" charset="0"/>
              </a:endParaRPr>
            </a:p>
          </p:txBody>
        </p:sp>
        <p:pic>
          <p:nvPicPr>
            <p:cNvPr id="13334" name="Picture 20" descr="C:\My Documents\My Pictures\Running man.jpg"/>
            <p:cNvPicPr>
              <a:picLocks noChangeAspect="1" noChangeArrowheads="1"/>
            </p:cNvPicPr>
            <p:nvPr/>
          </p:nvPicPr>
          <p:blipFill>
            <a:blip r:embed="rId3">
              <a:lum contrast="22000"/>
            </a:blip>
            <a:srcRect/>
            <a:stretch>
              <a:fillRect/>
            </a:stretch>
          </p:blipFill>
          <p:spPr bwMode="auto">
            <a:xfrm>
              <a:off x="1904" y="1008"/>
              <a:ext cx="1816" cy="2736"/>
            </a:xfrm>
            <a:prstGeom prst="rect">
              <a:avLst/>
            </a:prstGeom>
            <a:noFill/>
            <a:ln w="9525">
              <a:noFill/>
              <a:miter lim="800000"/>
              <a:headEnd/>
              <a:tailEnd/>
            </a:ln>
          </p:spPr>
        </p:pic>
      </p:grpSp>
      <p:grpSp>
        <p:nvGrpSpPr>
          <p:cNvPr id="4" name="Group 29"/>
          <p:cNvGrpSpPr>
            <a:grpSpLocks/>
          </p:cNvGrpSpPr>
          <p:nvPr/>
        </p:nvGrpSpPr>
        <p:grpSpPr bwMode="auto">
          <a:xfrm>
            <a:off x="4800600" y="1371600"/>
            <a:ext cx="3187700" cy="762000"/>
            <a:chOff x="3024" y="864"/>
            <a:chExt cx="2008" cy="480"/>
          </a:xfrm>
        </p:grpSpPr>
        <p:sp>
          <p:nvSpPr>
            <p:cNvPr id="13331" name="Text Box 3"/>
            <p:cNvSpPr txBox="1">
              <a:spLocks noChangeArrowheads="1"/>
            </p:cNvSpPr>
            <p:nvPr/>
          </p:nvSpPr>
          <p:spPr bwMode="auto">
            <a:xfrm>
              <a:off x="3792" y="864"/>
              <a:ext cx="1240" cy="327"/>
            </a:xfrm>
            <a:prstGeom prst="rect">
              <a:avLst/>
            </a:prstGeom>
            <a:noFill/>
            <a:ln w="9525">
              <a:noFill/>
              <a:miter lim="800000"/>
              <a:headEnd/>
              <a:tailEnd/>
            </a:ln>
          </p:spPr>
          <p:txBody>
            <a:bodyPr wrap="none">
              <a:spAutoFit/>
            </a:bodyPr>
            <a:lstStyle/>
            <a:p>
              <a:r>
                <a:rPr lang="en-US" b="1">
                  <a:solidFill>
                    <a:srgbClr val="FF0066"/>
                  </a:solidFill>
                  <a:latin typeface="Constantia" pitchFamily="18" charset="0"/>
                </a:rPr>
                <a:t>1</a:t>
              </a:r>
              <a:r>
                <a:rPr lang="en-US" sz="2400">
                  <a:latin typeface="Constantia" pitchFamily="18" charset="0"/>
                </a:rPr>
                <a:t>. Air taken in</a:t>
              </a:r>
            </a:p>
          </p:txBody>
        </p:sp>
        <p:sp>
          <p:nvSpPr>
            <p:cNvPr id="13332" name="Line 21"/>
            <p:cNvSpPr>
              <a:spLocks noChangeShapeType="1"/>
            </p:cNvSpPr>
            <p:nvPr/>
          </p:nvSpPr>
          <p:spPr bwMode="auto">
            <a:xfrm flipH="1">
              <a:off x="3024" y="1056"/>
              <a:ext cx="768" cy="288"/>
            </a:xfrm>
            <a:prstGeom prst="line">
              <a:avLst/>
            </a:prstGeom>
            <a:noFill/>
            <a:ln w="9525">
              <a:solidFill>
                <a:schemeClr val="tx1"/>
              </a:solidFill>
              <a:round/>
              <a:headEnd/>
              <a:tailEnd/>
            </a:ln>
          </p:spPr>
          <p:txBody>
            <a:bodyPr/>
            <a:lstStyle/>
            <a:p>
              <a:endParaRPr lang="en-IN"/>
            </a:p>
          </p:txBody>
        </p:sp>
      </p:grpSp>
      <p:grpSp>
        <p:nvGrpSpPr>
          <p:cNvPr id="5" name="Group 30"/>
          <p:cNvGrpSpPr>
            <a:grpSpLocks/>
          </p:cNvGrpSpPr>
          <p:nvPr/>
        </p:nvGrpSpPr>
        <p:grpSpPr bwMode="auto">
          <a:xfrm>
            <a:off x="4876800" y="1981200"/>
            <a:ext cx="3332163" cy="519113"/>
            <a:chOff x="3072" y="1248"/>
            <a:chExt cx="2099" cy="327"/>
          </a:xfrm>
        </p:grpSpPr>
        <p:sp>
          <p:nvSpPr>
            <p:cNvPr id="13329" name="Text Box 4"/>
            <p:cNvSpPr txBox="1">
              <a:spLocks noChangeArrowheads="1"/>
            </p:cNvSpPr>
            <p:nvPr/>
          </p:nvSpPr>
          <p:spPr bwMode="auto">
            <a:xfrm>
              <a:off x="3840" y="1248"/>
              <a:ext cx="1331" cy="327"/>
            </a:xfrm>
            <a:prstGeom prst="rect">
              <a:avLst/>
            </a:prstGeom>
            <a:noFill/>
            <a:ln w="9525">
              <a:noFill/>
              <a:miter lim="800000"/>
              <a:headEnd/>
              <a:tailEnd/>
            </a:ln>
          </p:spPr>
          <p:txBody>
            <a:bodyPr wrap="none">
              <a:spAutoFit/>
            </a:bodyPr>
            <a:lstStyle/>
            <a:p>
              <a:r>
                <a:rPr lang="en-GB" b="1">
                  <a:solidFill>
                    <a:srgbClr val="FF0066"/>
                  </a:solidFill>
                  <a:latin typeface="Constantia" pitchFamily="18" charset="0"/>
                </a:rPr>
                <a:t>1</a:t>
              </a:r>
              <a:r>
                <a:rPr lang="en-GB" sz="2400">
                  <a:latin typeface="Constantia" pitchFamily="18" charset="0"/>
                </a:rPr>
                <a:t>.Food taken in</a:t>
              </a:r>
              <a:endParaRPr lang="en-US" sz="2400">
                <a:latin typeface="Constantia" pitchFamily="18" charset="0"/>
              </a:endParaRPr>
            </a:p>
          </p:txBody>
        </p:sp>
        <p:sp>
          <p:nvSpPr>
            <p:cNvPr id="13330" name="Line 22"/>
            <p:cNvSpPr>
              <a:spLocks noChangeShapeType="1"/>
            </p:cNvSpPr>
            <p:nvPr/>
          </p:nvSpPr>
          <p:spPr bwMode="auto">
            <a:xfrm flipH="1">
              <a:off x="3072" y="1440"/>
              <a:ext cx="816" cy="0"/>
            </a:xfrm>
            <a:prstGeom prst="line">
              <a:avLst/>
            </a:prstGeom>
            <a:noFill/>
            <a:ln w="9525">
              <a:solidFill>
                <a:schemeClr val="tx1"/>
              </a:solidFill>
              <a:round/>
              <a:headEnd/>
              <a:tailEnd/>
            </a:ln>
          </p:spPr>
          <p:txBody>
            <a:bodyPr/>
            <a:lstStyle/>
            <a:p>
              <a:endParaRPr lang="en-IN"/>
            </a:p>
          </p:txBody>
        </p:sp>
      </p:grpSp>
      <p:grpSp>
        <p:nvGrpSpPr>
          <p:cNvPr id="6" name="Group 28"/>
          <p:cNvGrpSpPr>
            <a:grpSpLocks/>
          </p:cNvGrpSpPr>
          <p:nvPr/>
        </p:nvGrpSpPr>
        <p:grpSpPr bwMode="auto">
          <a:xfrm>
            <a:off x="304800" y="1066800"/>
            <a:ext cx="4114800" cy="1676400"/>
            <a:chOff x="192" y="672"/>
            <a:chExt cx="2592" cy="1056"/>
          </a:xfrm>
        </p:grpSpPr>
        <p:sp>
          <p:nvSpPr>
            <p:cNvPr id="13327" name="Text Box 5"/>
            <p:cNvSpPr txBox="1">
              <a:spLocks noChangeArrowheads="1"/>
            </p:cNvSpPr>
            <p:nvPr/>
          </p:nvSpPr>
          <p:spPr bwMode="auto">
            <a:xfrm>
              <a:off x="192" y="672"/>
              <a:ext cx="2259" cy="557"/>
            </a:xfrm>
            <a:prstGeom prst="rect">
              <a:avLst/>
            </a:prstGeom>
            <a:noFill/>
            <a:ln w="9525">
              <a:noFill/>
              <a:miter lim="800000"/>
              <a:headEnd/>
              <a:tailEnd/>
            </a:ln>
          </p:spPr>
          <p:txBody>
            <a:bodyPr wrap="none">
              <a:spAutoFit/>
            </a:bodyPr>
            <a:lstStyle/>
            <a:p>
              <a:r>
                <a:rPr lang="en-GB" b="1">
                  <a:solidFill>
                    <a:srgbClr val="FF0066"/>
                  </a:solidFill>
                  <a:latin typeface="Constantia" pitchFamily="18" charset="0"/>
                </a:rPr>
                <a:t>2</a:t>
              </a:r>
              <a:r>
                <a:rPr lang="en-GB" sz="2400" b="1">
                  <a:latin typeface="Constantia" pitchFamily="18" charset="0"/>
                </a:rPr>
                <a:t>.</a:t>
              </a:r>
              <a:r>
                <a:rPr lang="en-GB" sz="2400">
                  <a:latin typeface="Constantia" pitchFamily="18" charset="0"/>
                </a:rPr>
                <a:t> The lungs absorb oxygen</a:t>
              </a:r>
            </a:p>
            <a:p>
              <a:r>
                <a:rPr lang="en-GB" sz="2400">
                  <a:latin typeface="Constantia" pitchFamily="18" charset="0"/>
                </a:rPr>
                <a:t>from the air</a:t>
              </a:r>
              <a:endParaRPr lang="en-US" sz="2400">
                <a:latin typeface="Constantia" pitchFamily="18" charset="0"/>
              </a:endParaRPr>
            </a:p>
          </p:txBody>
        </p:sp>
        <p:sp>
          <p:nvSpPr>
            <p:cNvPr id="13328" name="Line 23"/>
            <p:cNvSpPr>
              <a:spLocks noChangeShapeType="1"/>
            </p:cNvSpPr>
            <p:nvPr/>
          </p:nvSpPr>
          <p:spPr bwMode="auto">
            <a:xfrm>
              <a:off x="1344" y="1056"/>
              <a:ext cx="1440" cy="672"/>
            </a:xfrm>
            <a:prstGeom prst="line">
              <a:avLst/>
            </a:prstGeom>
            <a:noFill/>
            <a:ln w="9525">
              <a:solidFill>
                <a:schemeClr val="tx1"/>
              </a:solidFill>
              <a:round/>
              <a:headEnd/>
              <a:tailEnd/>
            </a:ln>
          </p:spPr>
          <p:txBody>
            <a:bodyPr/>
            <a:lstStyle/>
            <a:p>
              <a:endParaRPr lang="en-IN"/>
            </a:p>
          </p:txBody>
        </p:sp>
      </p:grpSp>
      <p:grpSp>
        <p:nvGrpSpPr>
          <p:cNvPr id="7" name="Group 35"/>
          <p:cNvGrpSpPr>
            <a:grpSpLocks/>
          </p:cNvGrpSpPr>
          <p:nvPr/>
        </p:nvGrpSpPr>
        <p:grpSpPr bwMode="auto">
          <a:xfrm>
            <a:off x="304800" y="2209800"/>
            <a:ext cx="4114800" cy="1614488"/>
            <a:chOff x="192" y="1392"/>
            <a:chExt cx="2592" cy="1017"/>
          </a:xfrm>
        </p:grpSpPr>
        <p:sp>
          <p:nvSpPr>
            <p:cNvPr id="13325" name="Text Box 6"/>
            <p:cNvSpPr txBox="1">
              <a:spLocks noChangeArrowheads="1"/>
            </p:cNvSpPr>
            <p:nvPr/>
          </p:nvSpPr>
          <p:spPr bwMode="auto">
            <a:xfrm>
              <a:off x="192" y="1392"/>
              <a:ext cx="1719" cy="1017"/>
            </a:xfrm>
            <a:prstGeom prst="rect">
              <a:avLst/>
            </a:prstGeom>
            <a:noFill/>
            <a:ln w="9525">
              <a:noFill/>
              <a:miter lim="800000"/>
              <a:headEnd/>
              <a:tailEnd/>
            </a:ln>
          </p:spPr>
          <p:txBody>
            <a:bodyPr wrap="none">
              <a:spAutoFit/>
            </a:bodyPr>
            <a:lstStyle/>
            <a:p>
              <a:r>
                <a:rPr lang="en-GB" b="1">
                  <a:solidFill>
                    <a:srgbClr val="FF0066"/>
                  </a:solidFill>
                  <a:latin typeface="Constantia" pitchFamily="18" charset="0"/>
                </a:rPr>
                <a:t>2</a:t>
              </a:r>
              <a:r>
                <a:rPr lang="en-GB" sz="2400" b="1">
                  <a:latin typeface="Constantia" pitchFamily="18" charset="0"/>
                </a:rPr>
                <a:t>.</a:t>
              </a:r>
              <a:r>
                <a:rPr lang="en-GB" sz="2400">
                  <a:latin typeface="Constantia" pitchFamily="18" charset="0"/>
                </a:rPr>
                <a:t>The stomach and</a:t>
              </a:r>
            </a:p>
            <a:p>
              <a:r>
                <a:rPr lang="en-GB" sz="2400">
                  <a:latin typeface="Constantia" pitchFamily="18" charset="0"/>
                </a:rPr>
                <a:t>intestine digest food.</a:t>
              </a:r>
            </a:p>
            <a:p>
              <a:r>
                <a:rPr lang="en-GB" sz="2400">
                  <a:latin typeface="Constantia" pitchFamily="18" charset="0"/>
                </a:rPr>
                <a:t>One of the products</a:t>
              </a:r>
            </a:p>
            <a:p>
              <a:r>
                <a:rPr lang="en-GB" sz="2400">
                  <a:latin typeface="Constantia" pitchFamily="18" charset="0"/>
                </a:rPr>
                <a:t>is glucose </a:t>
              </a:r>
              <a:endParaRPr lang="en-US" sz="2400">
                <a:latin typeface="Constantia" pitchFamily="18" charset="0"/>
              </a:endParaRPr>
            </a:p>
          </p:txBody>
        </p:sp>
        <p:sp>
          <p:nvSpPr>
            <p:cNvPr id="13326" name="Line 24"/>
            <p:cNvSpPr>
              <a:spLocks noChangeShapeType="1"/>
            </p:cNvSpPr>
            <p:nvPr/>
          </p:nvSpPr>
          <p:spPr bwMode="auto">
            <a:xfrm>
              <a:off x="1824" y="1920"/>
              <a:ext cx="960" cy="0"/>
            </a:xfrm>
            <a:prstGeom prst="line">
              <a:avLst/>
            </a:prstGeom>
            <a:noFill/>
            <a:ln w="9525">
              <a:solidFill>
                <a:schemeClr val="tx1"/>
              </a:solidFill>
              <a:round/>
              <a:headEnd/>
              <a:tailEnd/>
            </a:ln>
          </p:spPr>
          <p:txBody>
            <a:bodyPr/>
            <a:lstStyle/>
            <a:p>
              <a:endParaRPr lang="en-IN"/>
            </a:p>
          </p:txBody>
        </p:sp>
      </p:grpSp>
      <p:grpSp>
        <p:nvGrpSpPr>
          <p:cNvPr id="8" name="Group 34"/>
          <p:cNvGrpSpPr>
            <a:grpSpLocks/>
          </p:cNvGrpSpPr>
          <p:nvPr/>
        </p:nvGrpSpPr>
        <p:grpSpPr bwMode="auto">
          <a:xfrm>
            <a:off x="4572000" y="3124200"/>
            <a:ext cx="4572000" cy="1295400"/>
            <a:chOff x="2880" y="1968"/>
            <a:chExt cx="2880" cy="816"/>
          </a:xfrm>
        </p:grpSpPr>
        <p:sp>
          <p:nvSpPr>
            <p:cNvPr id="13323" name="Text Box 7"/>
            <p:cNvSpPr txBox="1">
              <a:spLocks noChangeArrowheads="1"/>
            </p:cNvSpPr>
            <p:nvPr/>
          </p:nvSpPr>
          <p:spPr bwMode="auto">
            <a:xfrm>
              <a:off x="3840" y="1968"/>
              <a:ext cx="1920" cy="787"/>
            </a:xfrm>
            <a:prstGeom prst="rect">
              <a:avLst/>
            </a:prstGeom>
            <a:noFill/>
            <a:ln w="9525">
              <a:noFill/>
              <a:miter lim="800000"/>
              <a:headEnd/>
              <a:tailEnd/>
            </a:ln>
          </p:spPr>
          <p:txBody>
            <a:bodyPr>
              <a:spAutoFit/>
            </a:bodyPr>
            <a:lstStyle/>
            <a:p>
              <a:r>
                <a:rPr lang="en-US" b="1">
                  <a:solidFill>
                    <a:srgbClr val="FF0066"/>
                  </a:solidFill>
                  <a:latin typeface="Constantia" pitchFamily="18" charset="0"/>
                </a:rPr>
                <a:t>3</a:t>
              </a:r>
              <a:r>
                <a:rPr lang="en-US" sz="2400" b="1">
                  <a:latin typeface="Constantia" pitchFamily="18" charset="0"/>
                </a:rPr>
                <a:t>.</a:t>
              </a:r>
              <a:r>
                <a:rPr lang="en-US" sz="2400">
                  <a:latin typeface="Constantia" pitchFamily="18" charset="0"/>
                </a:rPr>
                <a:t>The blood stream</a:t>
              </a:r>
            </a:p>
            <a:p>
              <a:r>
                <a:rPr lang="en-US" sz="2400">
                  <a:latin typeface="Constantia" pitchFamily="18" charset="0"/>
                </a:rPr>
                <a:t>carries glucose and oxygen to the muscles</a:t>
              </a:r>
            </a:p>
          </p:txBody>
        </p:sp>
        <p:sp>
          <p:nvSpPr>
            <p:cNvPr id="13324" name="Line 25"/>
            <p:cNvSpPr>
              <a:spLocks noChangeShapeType="1"/>
            </p:cNvSpPr>
            <p:nvPr/>
          </p:nvSpPr>
          <p:spPr bwMode="auto">
            <a:xfrm flipH="1">
              <a:off x="2880" y="2160"/>
              <a:ext cx="960" cy="624"/>
            </a:xfrm>
            <a:prstGeom prst="line">
              <a:avLst/>
            </a:prstGeom>
            <a:noFill/>
            <a:ln w="9525">
              <a:solidFill>
                <a:schemeClr val="tx1"/>
              </a:solidFill>
              <a:round/>
              <a:headEnd/>
              <a:tailEnd/>
            </a:ln>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6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653</Words>
  <Application>Microsoft Office PowerPoint</Application>
  <PresentationFormat>On-screen Show (4:3)</PresentationFormat>
  <Paragraphs>113</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 4: Human Respiration and Transport</vt:lpstr>
      <vt:lpstr>Respiration</vt:lpstr>
      <vt:lpstr>Cool so we got heaps of energy…now what?</vt:lpstr>
      <vt:lpstr>Burning our Food</vt:lpstr>
      <vt:lpstr>Breathing for Respiration</vt:lpstr>
      <vt:lpstr>Slide 6</vt:lpstr>
      <vt:lpstr>Slide 7</vt:lpstr>
      <vt:lpstr>Slide 8</vt:lpstr>
      <vt:lpstr>Slide 9</vt:lpstr>
      <vt:lpstr>Slide 10</vt:lpstr>
      <vt:lpstr>Slide 11</vt:lpstr>
      <vt:lpstr>Slide 12</vt:lpstr>
      <vt:lpstr>Slide 13</vt:lpstr>
      <vt:lpstr>Do Now Questions – 4 min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Human Respiration and Transport</dc:title>
  <dc:creator>shruthi binish</dc:creator>
  <cp:lastModifiedBy>appukuttan</cp:lastModifiedBy>
  <cp:revision>2</cp:revision>
  <dcterms:created xsi:type="dcterms:W3CDTF">2006-08-16T00:00:00Z</dcterms:created>
  <dcterms:modified xsi:type="dcterms:W3CDTF">2012-01-23T04:30:41Z</dcterms:modified>
</cp:coreProperties>
</file>