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E5732-4E28-4642-98E7-24C458301C7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DAF9C-DA81-495D-BBAD-948A352FD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DAF9C-DA81-495D-BBAD-948A352FD2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7BC3B9C-2BE4-46D5-90F1-90B63F5B291C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3ACA379-AE70-4D1E-ACC6-79AFBC7C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3B9C-2BE4-46D5-90F1-90B63F5B291C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379-AE70-4D1E-ACC6-79AFBC7C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3B9C-2BE4-46D5-90F1-90B63F5B291C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379-AE70-4D1E-ACC6-79AFBC7C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3B9C-2BE4-46D5-90F1-90B63F5B291C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379-AE70-4D1E-ACC6-79AFBC7C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3B9C-2BE4-46D5-90F1-90B63F5B291C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379-AE70-4D1E-ACC6-79AFBC7C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3B9C-2BE4-46D5-90F1-90B63F5B291C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379-AE70-4D1E-ACC6-79AFBC7C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BC3B9C-2BE4-46D5-90F1-90B63F5B291C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ACA379-AE70-4D1E-ACC6-79AFBC7CD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7BC3B9C-2BE4-46D5-90F1-90B63F5B291C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3ACA379-AE70-4D1E-ACC6-79AFBC7C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3B9C-2BE4-46D5-90F1-90B63F5B291C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379-AE70-4D1E-ACC6-79AFBC7C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3B9C-2BE4-46D5-90F1-90B63F5B291C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379-AE70-4D1E-ACC6-79AFBC7C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3B9C-2BE4-46D5-90F1-90B63F5B291C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379-AE70-4D1E-ACC6-79AFBC7C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7BC3B9C-2BE4-46D5-90F1-90B63F5B291C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3ACA379-AE70-4D1E-ACC6-79AFBC7C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web.edteched.uottawa.ca/medicine-histology/english/reproduction/Placenta/Default.htm" TargetMode="External"/><Relationship Id="rId2" Type="http://schemas.openxmlformats.org/officeDocument/2006/relationships/hyperlink" Target="http://en.wikipedia.org/wiki/Placen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how.com/about_4576411_what-function-amniotic-sac.html" TargetMode="External"/><Relationship Id="rId5" Type="http://schemas.openxmlformats.org/officeDocument/2006/relationships/hyperlink" Target="http://en.wikipedia.org/wiki/Amnion" TargetMode="External"/><Relationship Id="rId4" Type="http://schemas.openxmlformats.org/officeDocument/2006/relationships/hyperlink" Target="http://www.pregnancy-calendars.net/placenta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Placenta, Umbilical Cord, Amniotic Sac and Amniotic Fluid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Anokhi</a:t>
            </a:r>
            <a:r>
              <a:rPr lang="en-US" dirty="0" smtClean="0"/>
              <a:t> and </a:t>
            </a:r>
            <a:r>
              <a:rPr lang="en-US" dirty="0" err="1" smtClean="0"/>
              <a:t>Shreya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Placenta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57912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Soon after the embryo implants in the lining, some cells grow into a disc-like structure called the placenta.</a:t>
            </a:r>
          </a:p>
          <a:p>
            <a:endParaRPr lang="en-US" dirty="0" smtClean="0"/>
          </a:p>
          <a:p>
            <a:r>
              <a:rPr lang="en-US" dirty="0" smtClean="0"/>
              <a:t>The placenta becomes closely attached to the lining of the uterus and is connected to the embryo by a tube called the umbilical cord.</a:t>
            </a:r>
          </a:p>
          <a:p>
            <a:endParaRPr lang="en-US" dirty="0" smtClean="0"/>
          </a:p>
          <a:p>
            <a:r>
              <a:rPr lang="en-US" dirty="0" smtClean="0"/>
              <a:t>At the end of pregnancy, the placenta weighs about 1.5 pounds.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8" name="Picture 4" descr="Plac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819400"/>
            <a:ext cx="2725152" cy="287655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Placenta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This organ has many functions:</a:t>
            </a:r>
          </a:p>
          <a:p>
            <a:r>
              <a:rPr lang="en-US" b="1" dirty="0" smtClean="0"/>
              <a:t>Nutrition</a:t>
            </a:r>
          </a:p>
          <a:p>
            <a:r>
              <a:rPr lang="en-US" b="1" dirty="0" smtClean="0"/>
              <a:t>Excretion</a:t>
            </a:r>
          </a:p>
          <a:p>
            <a:r>
              <a:rPr lang="en-US" b="1" dirty="0" smtClean="0"/>
              <a:t>Protection </a:t>
            </a:r>
            <a:r>
              <a:rPr lang="en-US" dirty="0" smtClean="0"/>
              <a:t>-</a:t>
            </a:r>
            <a:r>
              <a:rPr lang="en-US" b="1" dirty="0" smtClean="0"/>
              <a:t> </a:t>
            </a:r>
            <a:r>
              <a:rPr lang="en-US" dirty="0" smtClean="0"/>
              <a:t>of fetus from mother’s immune system and against mother’s blood pressure</a:t>
            </a:r>
          </a:p>
          <a:p>
            <a:r>
              <a:rPr lang="en-US" b="1" dirty="0" smtClean="0"/>
              <a:t>Secretion of hormones </a:t>
            </a:r>
            <a:r>
              <a:rPr lang="en-US" dirty="0" smtClean="0"/>
              <a:t>- such as </a:t>
            </a:r>
            <a:r>
              <a:rPr lang="en-US" dirty="0" err="1" smtClean="0"/>
              <a:t>hCG</a:t>
            </a:r>
            <a:r>
              <a:rPr lang="en-US" dirty="0" smtClean="0"/>
              <a:t> (human chorionic </a:t>
            </a:r>
            <a:r>
              <a:rPr lang="en-US" dirty="0" err="1" smtClean="0"/>
              <a:t>gonadotropin</a:t>
            </a:r>
            <a:r>
              <a:rPr lang="en-US" dirty="0" smtClean="0"/>
              <a:t>) and </a:t>
            </a:r>
            <a:r>
              <a:rPr lang="en-US" dirty="0" err="1" smtClean="0"/>
              <a:t>hPL</a:t>
            </a:r>
            <a:r>
              <a:rPr lang="en-US" dirty="0" smtClean="0"/>
              <a:t> (human placental </a:t>
            </a:r>
            <a:r>
              <a:rPr lang="en-US" dirty="0" err="1" smtClean="0"/>
              <a:t>lactogen</a:t>
            </a:r>
            <a:r>
              <a:rPr lang="en-US" dirty="0" smtClean="0"/>
              <a:t>) hormones</a:t>
            </a:r>
          </a:p>
          <a:p>
            <a:r>
              <a:rPr lang="en-US" b="1" dirty="0" smtClean="0"/>
              <a:t>Immunity </a:t>
            </a:r>
            <a:r>
              <a:rPr lang="en-US" dirty="0" smtClean="0"/>
              <a:t>– provides fetus with antibodies from mother (provides immunity for several months after birth)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Exchange of Substances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0177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Oxygen, glucose, amino acids and salts pass from mother’s blood to embryo’s blood  through the umbilical cord.</a:t>
            </a:r>
          </a:p>
          <a:p>
            <a:r>
              <a:rPr lang="en-US" dirty="0" smtClean="0"/>
              <a:t>Carbon dioxide and urea pass from embryo’s blood to mother’s blood.</a:t>
            </a:r>
          </a:p>
        </p:txBody>
      </p:sp>
      <p:pic>
        <p:nvPicPr>
          <p:cNvPr id="16390" name="Picture 6" descr="http://greatneck.k12.ny.us/gnps/shs/dept/science/krauz/regents_bio_lecture_notes/notes%20as%20webpage/Notes_on_Reproduction_and_Development_files/image046.jpg"/>
          <p:cNvPicPr>
            <a:picLocks noChangeAspect="1" noChangeArrowheads="1"/>
          </p:cNvPicPr>
          <p:nvPr/>
        </p:nvPicPr>
        <p:blipFill>
          <a:blip r:embed="rId2" cstate="print"/>
          <a:srcRect t="22564" r="953"/>
          <a:stretch>
            <a:fillRect/>
          </a:stretch>
        </p:blipFill>
        <p:spPr bwMode="auto">
          <a:xfrm>
            <a:off x="3657600" y="3810000"/>
            <a:ext cx="5334000" cy="28765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200" y="4191000"/>
            <a:ext cx="2667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There is no direct contact between maternal blood and fetal blood.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Amnion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5562600" cy="43251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thin tough membrane in the forms of a sac that encloses and protects the growing embryo in the uterus.</a:t>
            </a:r>
          </a:p>
          <a:p>
            <a:r>
              <a:rPr lang="en-US" dirty="0" smtClean="0"/>
              <a:t>When first formed: in contact with the embryo </a:t>
            </a:r>
          </a:p>
          <a:p>
            <a:r>
              <a:rPr lang="en-US" dirty="0" smtClean="0"/>
              <a:t>Within 4-5 weeks, a fluid known as the amniotic fluid or liquor </a:t>
            </a:r>
            <a:r>
              <a:rPr lang="en-US" dirty="0" err="1" smtClean="0"/>
              <a:t>amnii</a:t>
            </a:r>
            <a:r>
              <a:rPr lang="en-US" dirty="0" smtClean="0"/>
              <a:t> begins to accumulate in it. </a:t>
            </a:r>
          </a:p>
          <a:p>
            <a:pPr>
              <a:buNone/>
            </a:pPr>
            <a:r>
              <a:rPr lang="en-US" dirty="0" smtClean="0"/>
              <a:t>   -causes the amnion to expand.</a:t>
            </a:r>
          </a:p>
          <a:p>
            <a:pPr>
              <a:buNone/>
            </a:pPr>
            <a:r>
              <a:rPr lang="en-US" dirty="0" smtClean="0"/>
              <a:t>   -increases in quantity </a:t>
            </a:r>
            <a:r>
              <a:rPr lang="en-US" dirty="0" err="1" smtClean="0"/>
              <a:t>upto</a:t>
            </a:r>
            <a:r>
              <a:rPr lang="en-US" dirty="0" smtClean="0"/>
              <a:t> 6-7 months of pregnancy, after which it reduces amounting to about 1 </a:t>
            </a:r>
            <a:r>
              <a:rPr lang="en-US" dirty="0" err="1" smtClean="0"/>
              <a:t>litre</a:t>
            </a:r>
            <a:r>
              <a:rPr lang="en-US" dirty="0" smtClean="0"/>
              <a:t> at the end of the pregnancy.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http://upload.wikimedia.org/wikipedia/commons/thumb/8/8c/Gray30.png/250px-Gray3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1721" y="2133600"/>
            <a:ext cx="328797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Amniotic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Amniotic fluid: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pale yellow fluid.</a:t>
            </a: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-Serves to cushion unborn baby from jolts and bumps, protecting from mechanical shock.</a:t>
            </a:r>
          </a:p>
          <a:p>
            <a:pPr marL="681228" indent="-571500">
              <a:buNone/>
            </a:pPr>
            <a:r>
              <a:rPr lang="en-US" dirty="0" smtClean="0"/>
              <a:t>-Protects embryo from unequal pressures acting on it.</a:t>
            </a:r>
          </a:p>
          <a:p>
            <a:pPr marL="681228" indent="-571500">
              <a:buNone/>
            </a:pPr>
            <a:r>
              <a:rPr lang="en-US" dirty="0" smtClean="0"/>
              <a:t>-Keeps the embryo from drying out.</a:t>
            </a:r>
          </a:p>
          <a:p>
            <a:pPr marL="681228" indent="-571500">
              <a:buNone/>
            </a:pPr>
            <a:r>
              <a:rPr lang="en-US" dirty="0" smtClean="0"/>
              <a:t>-Provides stable temperature therefore maintaining a stable body temperature for the unborn child.</a:t>
            </a:r>
          </a:p>
          <a:p>
            <a:pPr marL="681228" indent="-571500">
              <a:buNone/>
            </a:pPr>
            <a:r>
              <a:rPr lang="en-US" dirty="0" smtClean="0"/>
              <a:t>-Allows baby to move freely and exercise growing muscles to develop a symmetrical muscular system.</a:t>
            </a:r>
          </a:p>
          <a:p>
            <a:pPr marL="681228" indent="-571500">
              <a:buFont typeface="+mj-lt"/>
              <a:buAutoNum type="roman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Amniotic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800600" cy="4593336"/>
          </a:xfrm>
        </p:spPr>
        <p:txBody>
          <a:bodyPr>
            <a:normAutofit fontScale="85000" lnSpcReduction="10000"/>
          </a:bodyPr>
          <a:lstStyle/>
          <a:p>
            <a:pPr marL="681228" indent="-571500">
              <a:buFontTx/>
              <a:buChar char="-"/>
            </a:pPr>
            <a:r>
              <a:rPr lang="en-US" dirty="0" smtClean="0"/>
              <a:t>Allows for lung development as the baby begins to breathe amniotic fluid to strengthen his lungs and swallow fluid to develop the gastrointestinal tract.</a:t>
            </a:r>
          </a:p>
          <a:p>
            <a:pPr marL="681228" indent="-571500">
              <a:buFontTx/>
              <a:buChar char="-"/>
            </a:pPr>
            <a:r>
              <a:rPr lang="en-US" dirty="0" smtClean="0"/>
              <a:t>The kidneys develop as the baby urinates in the fluid.</a:t>
            </a:r>
          </a:p>
          <a:p>
            <a:pPr marL="681228" indent="-571500">
              <a:buFontTx/>
              <a:buChar char="-"/>
            </a:pPr>
            <a:r>
              <a:rPr lang="en-US" dirty="0" smtClean="0"/>
              <a:t>Contains less than 2 percent solids consisting of urea and other extractives, inorganic salts, a small amount of protein and sugar.</a:t>
            </a:r>
          </a:p>
          <a:p>
            <a:pPr marL="681228" indent="-571500">
              <a:buFontTx/>
              <a:buChar char="-"/>
            </a:pPr>
            <a:endParaRPr lang="en-US" dirty="0" smtClean="0"/>
          </a:p>
          <a:p>
            <a:pPr marL="681228" indent="-571500">
              <a:buFontTx/>
              <a:buChar char="-"/>
            </a:pPr>
            <a:endParaRPr lang="en-US" dirty="0" smtClean="0"/>
          </a:p>
          <a:p>
            <a:pPr marL="681228" indent="-571500">
              <a:buFontTx/>
              <a:buChar char="-"/>
            </a:pPr>
            <a:endParaRPr lang="en-US" dirty="0"/>
          </a:p>
        </p:txBody>
      </p:sp>
      <p:pic>
        <p:nvPicPr>
          <p:cNvPr id="2050" name="Picture 2" descr="https://encrypted-tbn3.google.com/images?q=tbn:ANd9GcQqHKqG7fvANmBCJMFSkila_KeE5LRYvhl9hQ2SiUyocTrUS83wXe3VBcQ0"/>
          <p:cNvPicPr>
            <a:picLocks noChangeAspect="1" noChangeArrowheads="1"/>
          </p:cNvPicPr>
          <p:nvPr/>
        </p:nvPicPr>
        <p:blipFill>
          <a:blip r:embed="rId2" cstate="print"/>
          <a:srcRect b="15217"/>
          <a:stretch>
            <a:fillRect/>
          </a:stretch>
        </p:blipFill>
        <p:spPr bwMode="auto">
          <a:xfrm>
            <a:off x="5372102" y="2590800"/>
            <a:ext cx="3524248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IGCSE Biology – By D.G. </a:t>
            </a:r>
            <a:r>
              <a:rPr lang="en-US" dirty="0" err="1" smtClean="0"/>
              <a:t>Mackean</a:t>
            </a:r>
            <a:endParaRPr lang="en-US" dirty="0" smtClean="0"/>
          </a:p>
          <a:p>
            <a:r>
              <a:rPr lang="en-US" u="sng" dirty="0" smtClean="0"/>
              <a:t>Worksheets received in class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http://en.wikipedia.org/wiki/Placenta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http://courseweb.edteched.uottawa.ca/medicine-histology/english/reproduction/Placenta/ Default.htm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http://www.pregnancy-calendars.net/placenta.aspx#.UExwfY0gegY</a:t>
            </a:r>
            <a:endParaRPr lang="en-US" dirty="0" smtClean="0"/>
          </a:p>
          <a:p>
            <a:r>
              <a:rPr lang="en-US" u="sng" dirty="0" smtClean="0">
                <a:hlinkClick r:id="rId5"/>
              </a:rPr>
              <a:t>http://en.wikipedia.org/wiki/Amnion</a:t>
            </a:r>
            <a:endParaRPr lang="en-US" dirty="0" smtClean="0"/>
          </a:p>
          <a:p>
            <a:r>
              <a:rPr lang="en-US" u="sng" dirty="0" smtClean="0">
                <a:hlinkClick r:id="rId6"/>
              </a:rPr>
              <a:t>http://www.ehow.com/about_4576411_what-function-amniotic-sac.html</a:t>
            </a:r>
            <a:endParaRPr lang="en-US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251</TotalTime>
  <Words>441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Role of Placenta, Umbilical Cord, Amniotic Sac and Amniotic Fluid</vt:lpstr>
      <vt:lpstr>Development of Placenta </vt:lpstr>
      <vt:lpstr>Role of Placenta</vt:lpstr>
      <vt:lpstr>Exchange of Substances</vt:lpstr>
      <vt:lpstr>The Amnion</vt:lpstr>
      <vt:lpstr>Amniotic fluid</vt:lpstr>
      <vt:lpstr>Amniotic fluid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Placenta, Umbilical Cord, Amniotic Sac and Amniotic Fluid</dc:title>
  <dc:creator>Chandru</dc:creator>
  <cp:lastModifiedBy>appukuttan</cp:lastModifiedBy>
  <cp:revision>15</cp:revision>
  <dcterms:created xsi:type="dcterms:W3CDTF">2012-09-09T10:25:03Z</dcterms:created>
  <dcterms:modified xsi:type="dcterms:W3CDTF">2012-09-28T13:07:16Z</dcterms:modified>
</cp:coreProperties>
</file>