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99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95B80-5141-49CE-80CF-87CC5891AB9B}" type="datetimeFigureOut">
              <a:rPr lang="en-IN" smtClean="0"/>
              <a:pPr/>
              <a:t>20-11-2012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652A3-FCAF-4AAB-BFA7-9A78E21780D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652A3-FCAF-4AAB-BFA7-9A78E21780DB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0BE-59DF-4B34-8BAB-8E8FEB9EEBE8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B5F8-56BF-4B2E-8655-70A729942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814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0BE-59DF-4B34-8BAB-8E8FEB9EEBE8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B5F8-56BF-4B2E-8655-70A729942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119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0BE-59DF-4B34-8BAB-8E8FEB9EEBE8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B5F8-56BF-4B2E-8655-70A729942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472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0BE-59DF-4B34-8BAB-8E8FEB9EEBE8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B5F8-56BF-4B2E-8655-70A729942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94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0BE-59DF-4B34-8BAB-8E8FEB9EEBE8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B5F8-56BF-4B2E-8655-70A729942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820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0BE-59DF-4B34-8BAB-8E8FEB9EEBE8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B5F8-56BF-4B2E-8655-70A729942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328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0BE-59DF-4B34-8BAB-8E8FEB9EEBE8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B5F8-56BF-4B2E-8655-70A729942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363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0BE-59DF-4B34-8BAB-8E8FEB9EEBE8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B5F8-56BF-4B2E-8655-70A729942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203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0BE-59DF-4B34-8BAB-8E8FEB9EEBE8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B5F8-56BF-4B2E-8655-70A729942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512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0BE-59DF-4B34-8BAB-8E8FEB9EEBE8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B5F8-56BF-4B2E-8655-70A729942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67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50BE-59DF-4B34-8BAB-8E8FEB9EEBE8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B5F8-56BF-4B2E-8655-70A729942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734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950BE-59DF-4B34-8BAB-8E8FEB9EEBE8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FB5F8-56BF-4B2E-8655-70A729942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750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hiller" pitchFamily="82" charset="0"/>
              </a:rPr>
              <a:t>Malnutrition</a:t>
            </a:r>
            <a:endParaRPr lang="en-US" sz="9600" dirty="0">
              <a:solidFill>
                <a:schemeClr val="tx2">
                  <a:lumMod val="20000"/>
                  <a:lumOff val="80000"/>
                </a:schemeClr>
              </a:solidFill>
              <a:latin typeface="Chiller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>
                <a:solidFill>
                  <a:srgbClr val="92D050"/>
                </a:solidFill>
                <a:latin typeface="Algerian" pitchFamily="82" charset="0"/>
              </a:rPr>
              <a:t>Shivalika Keni, Manasa Prahlad and Annika Vahalia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22860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 relation to starvation, coronary heart disorder, constipation and obesity</a:t>
            </a:r>
            <a:endParaRPr lang="en-I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948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Bauhaus 93" pitchFamily="82" charset="0"/>
              </a:rPr>
              <a:t>Malnutrition</a:t>
            </a:r>
            <a:endParaRPr lang="en-US" sz="6000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chemeClr val="bg1"/>
                </a:solidFill>
                <a:latin typeface="Bernard MT Condensed" pitchFamily="18" charset="0"/>
              </a:rPr>
              <a:t>The World Health Organization defines malnutrition as “the cellular imbalance between supply of nutrients and energy and the body's demand for them to ensure growth, maintenance, and specific functions.” </a:t>
            </a:r>
          </a:p>
          <a:p>
            <a:r>
              <a:rPr lang="en-IN" dirty="0">
                <a:solidFill>
                  <a:schemeClr val="bg1"/>
                </a:solidFill>
                <a:latin typeface="Bernard MT Condensed" pitchFamily="18" charset="0"/>
              </a:rPr>
              <a:t>In 2010, 975 million people going to bed without a proper meal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8037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2"/>
                </a:solidFill>
                <a:latin typeface="Britannic Bold" pitchFamily="34" charset="0"/>
                <a:ea typeface="Batang" pitchFamily="18" charset="-127"/>
              </a:rPr>
              <a:t>Coronary Heart Disease</a:t>
            </a:r>
            <a:endParaRPr lang="en-US" dirty="0">
              <a:solidFill>
                <a:schemeClr val="tx2"/>
              </a:solidFill>
              <a:latin typeface="Britannic Bold" pitchFamily="34" charset="0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>
                <a:solidFill>
                  <a:srgbClr val="7030A0"/>
                </a:solidFill>
                <a:latin typeface="Bradley Hand ITC" pitchFamily="66" charset="0"/>
              </a:rPr>
              <a:t>While malnutrition may not directly cause heart disease, it can cause other complications that can lead to heart disease</a:t>
            </a:r>
          </a:p>
          <a:p>
            <a:r>
              <a:rPr lang="en-IN" b="1" dirty="0">
                <a:solidFill>
                  <a:srgbClr val="7030A0"/>
                </a:solidFill>
                <a:latin typeface="Bradley Hand ITC" pitchFamily="66" charset="0"/>
              </a:rPr>
              <a:t>Problems such as high blood pressure, obesity, diabetes and </a:t>
            </a:r>
            <a:r>
              <a:rPr lang="en-IN" b="1" dirty="0" smtClean="0">
                <a:solidFill>
                  <a:srgbClr val="7030A0"/>
                </a:solidFill>
                <a:latin typeface="Bradley Hand ITC" pitchFamily="66" charset="0"/>
              </a:rPr>
              <a:t>changes in cholesterol </a:t>
            </a:r>
            <a:r>
              <a:rPr lang="en-IN" b="1" dirty="0">
                <a:solidFill>
                  <a:srgbClr val="7030A0"/>
                </a:solidFill>
                <a:latin typeface="Bradley Hand ITC" pitchFamily="66" charset="0"/>
              </a:rPr>
              <a:t>can cause heart problems</a:t>
            </a:r>
          </a:p>
          <a:p>
            <a:r>
              <a:rPr lang="en-IN" b="1" dirty="0" smtClean="0">
                <a:solidFill>
                  <a:srgbClr val="7030A0"/>
                </a:solidFill>
                <a:latin typeface="Bradley Hand ITC" pitchFamily="66" charset="0"/>
              </a:rPr>
              <a:t>Abnormal cholesterol </a:t>
            </a:r>
            <a:r>
              <a:rPr lang="en-IN" b="1" dirty="0">
                <a:solidFill>
                  <a:srgbClr val="7030A0"/>
                </a:solidFill>
                <a:latin typeface="Bradley Hand ITC" pitchFamily="66" charset="0"/>
              </a:rPr>
              <a:t>changes include increases in LDL </a:t>
            </a:r>
            <a:r>
              <a:rPr lang="en-IN" b="1" dirty="0" smtClean="0">
                <a:solidFill>
                  <a:srgbClr val="7030A0"/>
                </a:solidFill>
                <a:latin typeface="Bradley Hand ITC" pitchFamily="66" charset="0"/>
              </a:rPr>
              <a:t>(bad cholesterol) </a:t>
            </a:r>
            <a:r>
              <a:rPr lang="en-IN" b="1" dirty="0">
                <a:solidFill>
                  <a:srgbClr val="7030A0"/>
                </a:solidFill>
                <a:latin typeface="Bradley Hand ITC" pitchFamily="66" charset="0"/>
              </a:rPr>
              <a:t>and decreases in HDL </a:t>
            </a:r>
            <a:r>
              <a:rPr lang="en-IN" b="1" dirty="0" smtClean="0">
                <a:solidFill>
                  <a:srgbClr val="7030A0"/>
                </a:solidFill>
                <a:latin typeface="Bradley Hand ITC" pitchFamily="66" charset="0"/>
              </a:rPr>
              <a:t>(good cholesterol) </a:t>
            </a:r>
            <a:endParaRPr lang="en-IN" b="1" dirty="0">
              <a:solidFill>
                <a:srgbClr val="7030A0"/>
              </a:solidFill>
              <a:latin typeface="Bradley Hand ITC" pitchFamily="66" charset="0"/>
            </a:endParaRPr>
          </a:p>
          <a:p>
            <a:r>
              <a:rPr lang="en-IN" b="1" dirty="0">
                <a:solidFill>
                  <a:srgbClr val="7030A0"/>
                </a:solidFill>
                <a:latin typeface="Bradley Hand ITC" pitchFamily="66" charset="0"/>
              </a:rPr>
              <a:t>Symptoms – chest pain, heavy breathing, fatigue, weakness and shortness of breath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68339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6000" dirty="0">
                <a:solidFill>
                  <a:srgbClr val="FF0000"/>
                </a:solidFill>
                <a:latin typeface="Brush Script MT" pitchFamily="66" charset="0"/>
              </a:rPr>
              <a:t>Starvation</a:t>
            </a:r>
            <a:endParaRPr lang="en-US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marL="0" indent="0"/>
            <a:r>
              <a:rPr lang="en-US" sz="2100" dirty="0" smtClean="0">
                <a:solidFill>
                  <a:schemeClr val="accent3"/>
                </a:solidFill>
                <a:latin typeface="Broadway" pitchFamily="82" charset="0"/>
              </a:rPr>
              <a:t>Starvation is the most severe way in which malnutrition may manifest itself. Starvation is a case of extreme deficiency in vitamins, nutrients, and caloric energy. If </a:t>
            </a:r>
            <a:r>
              <a:rPr lang="en-US" sz="2100" dirty="0">
                <a:solidFill>
                  <a:schemeClr val="accent3"/>
                </a:solidFill>
                <a:latin typeface="Broadway" pitchFamily="82" charset="0"/>
              </a:rPr>
              <a:t>left untreated, in humans, starvation may cause permanent organ damage which may result in death.</a:t>
            </a:r>
          </a:p>
          <a:p>
            <a:pPr marL="0" indent="0"/>
            <a:r>
              <a:rPr lang="en-US" sz="2100" dirty="0">
                <a:solidFill>
                  <a:schemeClr val="accent3"/>
                </a:solidFill>
                <a:latin typeface="Broadway" pitchFamily="82" charset="0"/>
              </a:rPr>
              <a:t>Some medical causes of starvation may be a coma, constant vomiting, anorexia, MDD (major depressive disorder), or Bulimia – or binge-eating. There may also be some circumstantial causes such as poverty, fasting, or famine.</a:t>
            </a:r>
          </a:p>
          <a:p>
            <a:pPr marL="0" indent="0"/>
            <a:r>
              <a:rPr lang="en-US" sz="2100" dirty="0">
                <a:solidFill>
                  <a:schemeClr val="accent3"/>
                </a:solidFill>
                <a:latin typeface="Broadway" pitchFamily="82" charset="0"/>
              </a:rPr>
              <a:t>Symptoms of starvation – loss of adipose and muscle tissue (which may lead to heart failure), atrophy, fatigue, and dehydration.</a:t>
            </a:r>
          </a:p>
          <a:p>
            <a:pPr marL="0" indent="0"/>
            <a:r>
              <a:rPr lang="en-US" sz="2100" dirty="0">
                <a:solidFill>
                  <a:schemeClr val="accent3"/>
                </a:solidFill>
                <a:latin typeface="Broadway" pitchFamily="82" charset="0"/>
              </a:rPr>
              <a:t>Other symptoms are also hyperactivity, irritability, and apathy</a:t>
            </a:r>
          </a:p>
          <a:p>
            <a:endParaRPr lang="en-US" sz="2100" dirty="0">
              <a:solidFill>
                <a:schemeClr val="accent3"/>
              </a:solidFill>
              <a:latin typeface="Broadway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9977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  <a:latin typeface="Castellar" pitchFamily="18" charset="0"/>
              </a:rPr>
              <a:t>Obesity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/>
            <a:r>
              <a:rPr lang="en-US" dirty="0">
                <a:solidFill>
                  <a:srgbClr val="00B0F0"/>
                </a:solidFill>
                <a:latin typeface="Colonna MT" pitchFamily="82" charset="0"/>
              </a:rPr>
              <a:t>Obesity is a state in which body fat accumulation begins to have a bad effect on health.</a:t>
            </a:r>
          </a:p>
          <a:p>
            <a:pPr marL="0" indent="0"/>
            <a:r>
              <a:rPr lang="en-US" dirty="0">
                <a:solidFill>
                  <a:srgbClr val="00B0F0"/>
                </a:solidFill>
                <a:latin typeface="Colonna MT" pitchFamily="82" charset="0"/>
              </a:rPr>
              <a:t>This is because it can increase the likelihood of one contracting various diseases such as heart disease, diabetes, cancer, and asthma.</a:t>
            </a:r>
          </a:p>
          <a:p>
            <a:pPr marL="0" indent="0"/>
            <a:r>
              <a:rPr lang="en-US" dirty="0">
                <a:solidFill>
                  <a:srgbClr val="00B0F0"/>
                </a:solidFill>
                <a:latin typeface="Colonna MT" pitchFamily="82" charset="0"/>
              </a:rPr>
              <a:t>It is most commonly caused by excessive food intake, lack of activity, and genetic susceptibility to the condition.</a:t>
            </a:r>
          </a:p>
          <a:p>
            <a:pPr marL="0" indent="0"/>
            <a:r>
              <a:rPr lang="en-US" dirty="0">
                <a:solidFill>
                  <a:srgbClr val="00B0F0"/>
                </a:solidFill>
                <a:latin typeface="Colonna MT" pitchFamily="82" charset="0"/>
              </a:rPr>
              <a:t>Obesity is a leading preventable cause of death.</a:t>
            </a:r>
          </a:p>
          <a:p>
            <a:endParaRPr lang="en-US" dirty="0">
              <a:solidFill>
                <a:srgbClr val="00B0F0"/>
              </a:solidFill>
              <a:latin typeface="Colonna MT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1505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Brush Script MT" pitchFamily="66" charset="0"/>
              </a:rPr>
              <a:t>Constipation</a:t>
            </a:r>
            <a:endParaRPr lang="en-US" sz="6000" dirty="0">
              <a:solidFill>
                <a:schemeClr val="accent6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latin typeface="Blackadder ITC" pitchFamily="82" charset="0"/>
              </a:rPr>
              <a:t>Constipation is when stools pass infrequently of difficultly. </a:t>
            </a:r>
          </a:p>
          <a:p>
            <a:r>
              <a:rPr lang="en-US" sz="3000" dirty="0" smtClean="0">
                <a:solidFill>
                  <a:srgbClr val="FFFF00"/>
                </a:solidFill>
                <a:latin typeface="Blackadder ITC" pitchFamily="82" charset="0"/>
              </a:rPr>
              <a:t>Lack </a:t>
            </a:r>
            <a:r>
              <a:rPr lang="en-US" sz="3000" dirty="0">
                <a:solidFill>
                  <a:srgbClr val="FFFF00"/>
                </a:solidFill>
                <a:latin typeface="Blackadder ITC" pitchFamily="82" charset="0"/>
              </a:rPr>
              <a:t>of water in the body causes the large intestine to reabsorb more </a:t>
            </a:r>
            <a:r>
              <a:rPr lang="en-US" sz="3000" dirty="0" smtClean="0">
                <a:solidFill>
                  <a:srgbClr val="FFFF00"/>
                </a:solidFill>
                <a:latin typeface="Blackadder ITC" pitchFamily="82" charset="0"/>
              </a:rPr>
              <a:t>water </a:t>
            </a:r>
            <a:r>
              <a:rPr lang="en-US" sz="3000" dirty="0">
                <a:solidFill>
                  <a:srgbClr val="FFFF00"/>
                </a:solidFill>
                <a:latin typeface="Blackadder ITC" pitchFamily="82" charset="0"/>
              </a:rPr>
              <a:t>from the waste, causing the feces to become hard, solid masses that become painful to egest. </a:t>
            </a:r>
          </a:p>
          <a:p>
            <a:r>
              <a:rPr lang="en-US" sz="3000" dirty="0">
                <a:solidFill>
                  <a:srgbClr val="FFFF00"/>
                </a:solidFill>
                <a:latin typeface="Blackadder ITC" pitchFamily="82" charset="0"/>
              </a:rPr>
              <a:t>Lack of dietary fiber causes the feces to not solidify properly and become a mush that will become difficult to egest.</a:t>
            </a:r>
          </a:p>
          <a:p>
            <a:r>
              <a:rPr lang="en-US" sz="3000" dirty="0">
                <a:solidFill>
                  <a:srgbClr val="FFFF00"/>
                </a:solidFill>
                <a:latin typeface="Blackadder ITC" pitchFamily="82" charset="0"/>
              </a:rPr>
              <a:t>Dehydrating foods in excess (such as dried fruits) cause the body to need more water and the large intestine to reabsorb more water.</a:t>
            </a:r>
          </a:p>
          <a:p>
            <a:r>
              <a:rPr lang="en-US" sz="3000" dirty="0">
                <a:solidFill>
                  <a:srgbClr val="FFFF00"/>
                </a:solidFill>
                <a:latin typeface="Blackadder ITC" pitchFamily="82" charset="0"/>
              </a:rPr>
              <a:t>Lack of mucus in the large intestines causes a lack of lubricant that would help the feces pass smoothly out the body</a:t>
            </a:r>
            <a:r>
              <a:rPr lang="en-US" sz="3000" dirty="0" smtClean="0">
                <a:solidFill>
                  <a:srgbClr val="FFFF00"/>
                </a:solidFill>
                <a:latin typeface="Blackadder ITC" pitchFamily="82" charset="0"/>
              </a:rPr>
              <a:t>.</a:t>
            </a:r>
          </a:p>
          <a:p>
            <a:endParaRPr lang="en-US" sz="3000" dirty="0">
              <a:solidFill>
                <a:srgbClr val="FFFF00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5068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8000" dirty="0">
                <a:solidFill>
                  <a:srgbClr val="002060"/>
                </a:solidFill>
                <a:latin typeface="French Script MT" pitchFamily="66" charset="0"/>
              </a:rPr>
              <a:t>Bibliography</a:t>
            </a:r>
            <a:endParaRPr lang="en-US" sz="8000" dirty="0">
              <a:solidFill>
                <a:srgbClr val="002060"/>
              </a:solidFill>
              <a:latin typeface="Frenc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1800" dirty="0">
                <a:solidFill>
                  <a:schemeClr val="accent1"/>
                </a:solidFill>
                <a:latin typeface="Comic Sans MS" pitchFamily="66" charset="0"/>
              </a:rPr>
              <a:t>http://www.blurtit.com/q1250980.html</a:t>
            </a:r>
          </a:p>
          <a:p>
            <a:r>
              <a:rPr lang="en-IN" sz="1800" dirty="0">
                <a:solidFill>
                  <a:schemeClr val="accent1"/>
                </a:solidFill>
                <a:latin typeface="Comic Sans MS" pitchFamily="66" charset="0"/>
              </a:rPr>
              <a:t>http://answers.yahoo.com/question/index?qid=20100818092246AAjmVdC</a:t>
            </a:r>
          </a:p>
          <a:p>
            <a:r>
              <a:rPr lang="en-IN" sz="1800" dirty="0">
                <a:solidFill>
                  <a:schemeClr val="accent1"/>
                </a:solidFill>
                <a:latin typeface="Comic Sans MS" pitchFamily="66" charset="0"/>
              </a:rPr>
              <a:t>http://health.nytimes.com/health/guides/disease/coronary-heart-disease/overview.html</a:t>
            </a:r>
          </a:p>
          <a:p>
            <a:r>
              <a:rPr lang="en-IN" sz="1800" dirty="0">
                <a:solidFill>
                  <a:schemeClr val="accent1"/>
                </a:solidFill>
                <a:latin typeface="Comic Sans MS" pitchFamily="66" charset="0"/>
              </a:rPr>
              <a:t>World Health Organization website</a:t>
            </a:r>
          </a:p>
          <a:p>
            <a:r>
              <a:rPr lang="en-IN" sz="1800" dirty="0">
                <a:solidFill>
                  <a:schemeClr val="accent1"/>
                </a:solidFill>
                <a:latin typeface="Comic Sans MS" pitchFamily="66" charset="0"/>
              </a:rPr>
              <a:t>Worldhunger.org</a:t>
            </a:r>
          </a:p>
          <a:p>
            <a:r>
              <a:rPr lang="en-IN" sz="1800" dirty="0">
                <a:solidFill>
                  <a:schemeClr val="accent1"/>
                </a:solidFill>
                <a:latin typeface="Comic Sans MS" pitchFamily="66" charset="0"/>
              </a:rPr>
              <a:t>IGCSE Biology textbook</a:t>
            </a:r>
          </a:p>
          <a:p>
            <a:r>
              <a:rPr lang="en-US" sz="1800" dirty="0">
                <a:solidFill>
                  <a:schemeClr val="accent1"/>
                </a:solidFill>
                <a:latin typeface="Comic Sans MS" pitchFamily="66" charset="0"/>
              </a:rPr>
              <a:t>http://www.nhlbi.nih.gov/health/health-topics/topics/obe/causes.html</a:t>
            </a:r>
            <a:br>
              <a:rPr lang="en-US" sz="1800" dirty="0">
                <a:solidFill>
                  <a:schemeClr val="accent1"/>
                </a:solidFill>
                <a:latin typeface="Comic Sans MS" pitchFamily="66" charset="0"/>
              </a:rPr>
            </a:br>
            <a:endParaRPr lang="en-US" sz="1800" dirty="0">
              <a:solidFill>
                <a:schemeClr val="accent1"/>
              </a:solidFill>
              <a:latin typeface="Comic Sans MS" pitchFamily="66" charset="0"/>
            </a:endParaRPr>
          </a:p>
          <a:p>
            <a:r>
              <a:rPr lang="en-US" sz="1800" dirty="0">
                <a:solidFill>
                  <a:schemeClr val="accent1"/>
                </a:solidFill>
                <a:latin typeface="Comic Sans MS" pitchFamily="66" charset="0"/>
              </a:rPr>
              <a:t>http://www.nhs.uk/Conditions/Obesity/Pages/Obesitysymptoms.aspx</a:t>
            </a:r>
          </a:p>
          <a:p>
            <a:r>
              <a:rPr lang="en-US" sz="1800" dirty="0">
                <a:solidFill>
                  <a:schemeClr val="accent1"/>
                </a:solidFill>
                <a:latin typeface="Comic Sans MS" pitchFamily="66" charset="0"/>
              </a:rPr>
              <a:t>http://www.wisegeek.com/what-are-the-symptoms-of-starvation.htm</a:t>
            </a:r>
          </a:p>
          <a:p>
            <a:r>
              <a:rPr lang="en-US" sz="1800" dirty="0">
                <a:solidFill>
                  <a:schemeClr val="accent1"/>
                </a:solidFill>
                <a:latin typeface="Comic Sans MS" pitchFamily="66" charset="0"/>
              </a:rPr>
              <a:t>http://www.livestrong.com/article/282136-causes-of-starvation</a:t>
            </a:r>
            <a:r>
              <a:rPr lang="en-US" sz="1800" dirty="0" smtClean="0">
                <a:solidFill>
                  <a:schemeClr val="accent1"/>
                </a:solidFill>
                <a:latin typeface="Comic Sans MS" pitchFamily="66" charset="0"/>
              </a:rPr>
              <a:t>/</a:t>
            </a:r>
          </a:p>
          <a:p>
            <a:r>
              <a:rPr lang="en-US" sz="1800" dirty="0">
                <a:solidFill>
                  <a:schemeClr val="accent1"/>
                </a:solidFill>
                <a:latin typeface="Comic Sans MS" pitchFamily="66" charset="0"/>
              </a:rPr>
              <a:t>http://</a:t>
            </a:r>
            <a:r>
              <a:rPr lang="en-US" sz="1800" dirty="0" smtClean="0">
                <a:solidFill>
                  <a:schemeClr val="accent1"/>
                </a:solidFill>
                <a:latin typeface="Comic Sans MS" pitchFamily="66" charset="0"/>
              </a:rPr>
              <a:t>www.medicinenet.com/constipation/article.htm</a:t>
            </a:r>
          </a:p>
          <a:p>
            <a:endParaRPr lang="en-US" sz="1800" dirty="0">
              <a:solidFill>
                <a:schemeClr val="accent1"/>
              </a:solidFill>
              <a:latin typeface="Comic Sans MS" pitchFamily="66" charset="0"/>
            </a:endParaRPr>
          </a:p>
          <a:p>
            <a:endParaRPr lang="en-US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918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480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Malnutrition</vt:lpstr>
      <vt:lpstr>Malnutrition</vt:lpstr>
      <vt:lpstr>Coronary Heart Disease</vt:lpstr>
      <vt:lpstr>Starvation</vt:lpstr>
      <vt:lpstr>Obesity</vt:lpstr>
      <vt:lpstr>Constipation</vt:lpstr>
      <vt:lpstr>Bibliography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Malnutrition</dc:title>
  <dc:creator>Annika</dc:creator>
  <cp:lastModifiedBy>Shivalika Keni</cp:lastModifiedBy>
  <cp:revision>24</cp:revision>
  <dcterms:created xsi:type="dcterms:W3CDTF">2012-11-15T02:11:48Z</dcterms:created>
  <dcterms:modified xsi:type="dcterms:W3CDTF">2012-11-20T05:26:51Z</dcterms:modified>
</cp:coreProperties>
</file>