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7921" autoAdjust="0"/>
  </p:normalViewPr>
  <p:slideViewPr>
    <p:cSldViewPr>
      <p:cViewPr varScale="1">
        <p:scale>
          <a:sx n="48" d="100"/>
          <a:sy n="48" d="100"/>
        </p:scale>
        <p:origin x="-20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2D4BF6-102E-4EE9-B032-583C28EB6337}" type="datetimeFigureOut">
              <a:rPr lang="en-IN" smtClean="0"/>
              <a:pPr/>
              <a:t>24-11-2012</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7ABE3F-84DF-46CD-A91F-C03799EC7BC6}"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a Famine?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Famine is caused when people lose their ability to obtain foods by growing or buying foods</a:t>
            </a:r>
          </a:p>
          <a:p>
            <a:endParaRPr lang="en-IN" dirty="0"/>
          </a:p>
        </p:txBody>
      </p:sp>
      <p:sp>
        <p:nvSpPr>
          <p:cNvPr id="4" name="Slide Number Placeholder 3"/>
          <p:cNvSpPr>
            <a:spLocks noGrp="1"/>
          </p:cNvSpPr>
          <p:nvPr>
            <p:ph type="sldNum" sz="quarter" idx="10"/>
          </p:nvPr>
        </p:nvSpPr>
        <p:spPr/>
        <p:txBody>
          <a:bodyPr/>
          <a:lstStyle/>
          <a:p>
            <a:fld id="{777ABE3F-84DF-46CD-A91F-C03799EC7BC6}" type="slidenum">
              <a:rPr lang="en-IN" smtClean="0"/>
              <a:pPr/>
              <a:t>1</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t>
            </a:r>
            <a:r>
              <a:rPr lang="en-IN" sz="1200" b="0" i="0" kern="1200" dirty="0" smtClean="0">
                <a:solidFill>
                  <a:schemeClr val="tx1"/>
                </a:solidFill>
                <a:latin typeface="+mn-lt"/>
                <a:ea typeface="+mn-ea"/>
                <a:cs typeface="+mn-cs"/>
              </a:rPr>
              <a:t>amine is a problem of distribution as well as production. Environmental, economic, and political factors together determine the supply and </a:t>
            </a:r>
            <a:r>
              <a:rPr lang="en-IN" sz="1200" b="0" i="0" u="sng" kern="1200" dirty="0" smtClean="0">
                <a:solidFill>
                  <a:schemeClr val="tx1"/>
                </a:solidFill>
                <a:latin typeface="+mn-lt"/>
                <a:ea typeface="+mn-ea"/>
                <a:cs typeface="+mn-cs"/>
              </a:rPr>
              <a:t>distribution of food</a:t>
            </a:r>
            <a:r>
              <a:rPr lang="en-IN" sz="1200" b="0" i="0" kern="1200" dirty="0" smtClean="0">
                <a:solidFill>
                  <a:schemeClr val="tx1"/>
                </a:solidFill>
                <a:latin typeface="+mn-lt"/>
                <a:ea typeface="+mn-ea"/>
                <a:cs typeface="+mn-cs"/>
              </a:rPr>
              <a:t> in a country. Starvation occurs when people lose their ability to obtain food by growing it or by buying it. Often, poor decisions and organizations aggravate environmental factors to cause human suffering. In Bangladesh, floods during the summer of 1974 interfered with rice transplantation, the planting of small rice seedlings in their rice patties. Although the crop was only partly damaged, speculators hoarded rice, and fears of a shortage drove prices beyond the reach of the poorest in Bangladesh. At the same time, disruption of the planting meant lost work for the same people. Even though there was plenty of rice from the previous year's harvest, deaths from starvation rose as the price of rice went up. In December of 1974, when the damaged rice crop was harvested, the country found that its crop had been only partly ruined. Starvation resulted not from a shortage of rice, but from price speculation. The famine could have been avoided completely if the government had responded more quickly, acting to stabilize the rice market and to provide relief for famine victims.</a:t>
            </a:r>
            <a:endParaRPr lang="en-IN" dirty="0"/>
          </a:p>
        </p:txBody>
      </p:sp>
      <p:sp>
        <p:nvSpPr>
          <p:cNvPr id="4" name="Slide Number Placeholder 3"/>
          <p:cNvSpPr>
            <a:spLocks noGrp="1"/>
          </p:cNvSpPr>
          <p:nvPr>
            <p:ph type="sldNum" sz="quarter" idx="10"/>
          </p:nvPr>
        </p:nvSpPr>
        <p:spPr/>
        <p:txBody>
          <a:bodyPr/>
          <a:lstStyle/>
          <a:p>
            <a:fld id="{777ABE3F-84DF-46CD-A91F-C03799EC7BC6}" type="slidenum">
              <a:rPr lang="en-IN" smtClean="0"/>
              <a:pPr/>
              <a:t>2</a:t>
            </a:fld>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kern="1200" dirty="0" smtClean="0">
                <a:solidFill>
                  <a:schemeClr val="tx1"/>
                </a:solidFill>
                <a:latin typeface="+mn-lt"/>
                <a:ea typeface="+mn-ea"/>
                <a:cs typeface="+mn-cs"/>
              </a:rPr>
              <a:t>Many famines occur in the aftermath of natural disasters like floods and droughts. In times of </a:t>
            </a:r>
            <a:r>
              <a:rPr lang="en-IN" sz="1200" b="1" i="0" kern="1200" dirty="0" smtClean="0">
                <a:solidFill>
                  <a:schemeClr val="tx1"/>
                </a:solidFill>
                <a:latin typeface="+mn-lt"/>
                <a:ea typeface="+mn-ea"/>
                <a:cs typeface="+mn-cs"/>
              </a:rPr>
              <a:t>drought</a:t>
            </a:r>
            <a:r>
              <a:rPr lang="en-IN" sz="1200" b="0" i="0" kern="1200" dirty="0" smtClean="0">
                <a:solidFill>
                  <a:schemeClr val="tx1"/>
                </a:solidFill>
                <a:latin typeface="+mn-lt"/>
                <a:ea typeface="+mn-ea"/>
                <a:cs typeface="+mn-cs"/>
              </a:rPr>
              <a:t>, crops cannot grow because they do not have enough water. In times of flood, excess water washes out fields, destroying crops and disrupting farm activity. These disasters have several effects. First, damaged crops cause food shortages, making nutrients difficult to find and making any food available too expensive for many people. Second, reduced food production means less work for those who rely on temporary farm work for their income. Famines usually affect only the poorest five to ten percent of a country's population. They are most vulnerable because during a crisis wages for the poorest workers go down as food prices go up.</a:t>
            </a:r>
            <a:endParaRPr lang="en-IN" dirty="0"/>
          </a:p>
        </p:txBody>
      </p:sp>
      <p:sp>
        <p:nvSpPr>
          <p:cNvPr id="4" name="Slide Number Placeholder 3"/>
          <p:cNvSpPr>
            <a:spLocks noGrp="1"/>
          </p:cNvSpPr>
          <p:nvPr>
            <p:ph type="sldNum" sz="quarter" idx="10"/>
          </p:nvPr>
        </p:nvSpPr>
        <p:spPr/>
        <p:txBody>
          <a:bodyPr/>
          <a:lstStyle/>
          <a:p>
            <a:fld id="{777ABE3F-84DF-46CD-A91F-C03799EC7BC6}" type="slidenum">
              <a:rPr lang="en-IN" smtClean="0"/>
              <a:pPr/>
              <a:t>3</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6DD36-A118-486C-81B8-AA7839354410}" type="datetimeFigureOut">
              <a:rPr lang="en-IN" smtClean="0"/>
              <a:pPr/>
              <a:t>24-11-2012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DE44339-B9B5-4318-97E8-2438C6E4EB5C}" type="slidenum">
              <a:rPr lang="en-IN" smtClean="0"/>
              <a:pPr/>
              <a:t>‹#›</a:t>
            </a:fld>
            <a:endParaRPr lang="en-IN" dirty="0"/>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6DD36-A118-486C-81B8-AA7839354410}" type="datetimeFigureOut">
              <a:rPr lang="en-IN" smtClean="0"/>
              <a:pPr/>
              <a:t>24-11-2012</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44339-B9B5-4318-97E8-2438C6E4EB5C}"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ikepedi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video.nationalgeographic.com/video/environment/environment-natural-disasters/landslides-and-more/drought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hyperlink" Target="http://www.jumpingmonkeys.com/famines_droughts" TargetMode="External"/><Relationship Id="rId2" Type="http://schemas.openxmlformats.org/officeDocument/2006/relationships/hyperlink" Target="https://www.youtub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loods" TargetMode="External"/><Relationship Id="rId2" Type="http://schemas.openxmlformats.org/officeDocument/2006/relationships/hyperlink" Target="http://www.sciencepub.net/nature/0202/05xie.pdf" TargetMode="External"/><Relationship Id="rId1" Type="http://schemas.openxmlformats.org/officeDocument/2006/relationships/slideLayout" Target="../slideLayouts/slideLayout2.xml"/><Relationship Id="rId4" Type="http://schemas.openxmlformats.org/officeDocument/2006/relationships/hyperlink" Target="http://library.thinkquest.org/10136/famine/famitq.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988504">
            <a:off x="308387" y="2945199"/>
            <a:ext cx="7772400" cy="1470025"/>
          </a:xfrm>
        </p:spPr>
        <p:txBody>
          <a:bodyPr/>
          <a:lstStyle/>
          <a:p>
            <a:endParaRPr lang="en-IN" dirty="0">
              <a:latin typeface="Adobe Ming Std L" pitchFamily="18" charset="-128"/>
              <a:ea typeface="Adobe Ming Std L" pitchFamily="18" charset="-128"/>
            </a:endParaRPr>
          </a:p>
        </p:txBody>
      </p:sp>
      <p:sp>
        <p:nvSpPr>
          <p:cNvPr id="3" name="Subtitle 2"/>
          <p:cNvSpPr>
            <a:spLocks noGrp="1"/>
          </p:cNvSpPr>
          <p:nvPr>
            <p:ph type="subTitle" idx="1"/>
          </p:nvPr>
        </p:nvSpPr>
        <p:spPr>
          <a:xfrm>
            <a:off x="2339752" y="0"/>
            <a:ext cx="6400800" cy="1752600"/>
          </a:xfrm>
        </p:spPr>
        <p:txBody>
          <a:bodyPr/>
          <a:lstStyle/>
          <a:p>
            <a:r>
              <a:rPr lang="en-US" dirty="0" smtClean="0"/>
              <a:t>By Manisha and Neha</a:t>
            </a:r>
            <a:endParaRPr lang="en-IN" dirty="0"/>
          </a:p>
        </p:txBody>
      </p:sp>
      <p:pic>
        <p:nvPicPr>
          <p:cNvPr id="12290" name="Picture 2" descr="http://publications.mcgill.ca/headway/files/2012/02/FoodWorld1.png"/>
          <p:cNvPicPr>
            <a:picLocks noChangeAspect="1" noChangeArrowheads="1"/>
          </p:cNvPicPr>
          <p:nvPr/>
        </p:nvPicPr>
        <p:blipFill>
          <a:blip r:embed="rId3" cstate="print"/>
          <a:srcRect/>
          <a:stretch>
            <a:fillRect/>
          </a:stretch>
        </p:blipFill>
        <p:spPr bwMode="auto">
          <a:xfrm>
            <a:off x="0" y="0"/>
            <a:ext cx="3600400" cy="3050063"/>
          </a:xfrm>
          <a:prstGeom prst="rect">
            <a:avLst/>
          </a:prstGeom>
          <a:noFill/>
        </p:spPr>
      </p:pic>
      <p:sp>
        <p:nvSpPr>
          <p:cNvPr id="7" name="Rectangle 6"/>
          <p:cNvSpPr/>
          <p:nvPr/>
        </p:nvSpPr>
        <p:spPr>
          <a:xfrm rot="19989938">
            <a:off x="336084" y="2939615"/>
            <a:ext cx="7745515" cy="1754326"/>
          </a:xfrm>
          <a:prstGeom prst="rect">
            <a:avLst/>
          </a:prstGeom>
          <a:noFill/>
          <a:effectLst>
            <a:glow rad="228600">
              <a:schemeClr val="accent1">
                <a:satMod val="175000"/>
                <a:alpha val="40000"/>
              </a:schemeClr>
            </a:glow>
          </a:effectLst>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blipFill>
                  <a:blip r:embed="rId4"/>
                  <a:stretch>
                    <a:fillRect/>
                  </a:stretch>
                </a:blipFill>
                <a:effectLst>
                  <a:glow rad="101600">
                    <a:schemeClr val="accent1">
                      <a:satMod val="175000"/>
                      <a:alpha val="40000"/>
                    </a:schemeClr>
                  </a:glow>
                  <a:reflection blurRad="12700" stA="50000" endPos="50000" dist="5000" dir="5400000" sy="-100000" rotWithShape="0"/>
                </a:effectLst>
              </a:rPr>
              <a:t>Problems of World Food Supplies</a:t>
            </a:r>
            <a:endParaRPr lang="en-US" sz="5400" b="1" cap="all" dirty="0">
              <a:ln w="0"/>
              <a:blipFill>
                <a:blip r:embed="rId4"/>
                <a:stretch>
                  <a:fillRect/>
                </a:stretch>
              </a:blipFill>
              <a:effectLst>
                <a:glow rad="101600">
                  <a:schemeClr val="accent1">
                    <a:satMod val="175000"/>
                    <a:alpha val="40000"/>
                  </a:schemeClr>
                </a:glow>
                <a:reflection blurRad="12700" stA="50000" endPos="50000" dist="5000" dir="5400000" sy="-100000" rotWithShape="0"/>
              </a:effectLst>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82340"/>
          </a:xfrm>
        </p:spPr>
        <p:txBody>
          <a:bodyPr>
            <a:normAutofit fontScale="90000"/>
          </a:bodyPr>
          <a:lstStyle/>
          <a:p>
            <a:r>
              <a:rPr lang="en-US" dirty="0" smtClean="0"/>
              <a:t>Organizations</a:t>
            </a:r>
            <a:endParaRPr lang="en-US" dirty="0"/>
          </a:p>
        </p:txBody>
      </p:sp>
      <p:sp>
        <p:nvSpPr>
          <p:cNvPr id="5" name="Rectangle 4"/>
          <p:cNvSpPr/>
          <p:nvPr/>
        </p:nvSpPr>
        <p:spPr>
          <a:xfrm>
            <a:off x="894183" y="976180"/>
            <a:ext cx="7324411" cy="5632310"/>
          </a:xfrm>
          <a:prstGeom prst="rect">
            <a:avLst/>
          </a:prstGeom>
        </p:spPr>
        <p:txBody>
          <a:bodyPr wrap="square">
            <a:spAutoFit/>
          </a:bodyPr>
          <a:lstStyle/>
          <a:p>
            <a:pPr marL="285750" indent="-285750">
              <a:buFont typeface="Arial"/>
              <a:buChar char="•"/>
            </a:pPr>
            <a:r>
              <a:rPr lang="en-US" sz="2400" dirty="0" smtClean="0">
                <a:solidFill>
                  <a:schemeClr val="tx1">
                    <a:lumMod val="65000"/>
                    <a:lumOff val="35000"/>
                  </a:schemeClr>
                </a:solidFill>
              </a:rPr>
              <a:t>According </a:t>
            </a:r>
            <a:r>
              <a:rPr lang="en-US" sz="2400" dirty="0">
                <a:solidFill>
                  <a:schemeClr val="tx1">
                    <a:lumMod val="65000"/>
                    <a:lumOff val="35000"/>
                  </a:schemeClr>
                </a:solidFill>
              </a:rPr>
              <a:t>to the World Health Organization, hunger is the single gravest threat to the world's public </a:t>
            </a:r>
            <a:r>
              <a:rPr lang="en-US" sz="2400" dirty="0" smtClean="0">
                <a:solidFill>
                  <a:schemeClr val="tx1">
                    <a:lumMod val="65000"/>
                    <a:lumOff val="35000"/>
                  </a:schemeClr>
                </a:solidFill>
              </a:rPr>
              <a:t>health.</a:t>
            </a:r>
          </a:p>
          <a:p>
            <a:pPr marL="285750" indent="-285750">
              <a:buFont typeface="Arial"/>
              <a:buChar char="•"/>
            </a:pPr>
            <a:r>
              <a:rPr lang="en-US" sz="2400" dirty="0" smtClean="0">
                <a:solidFill>
                  <a:schemeClr val="tx1">
                    <a:lumMod val="65000"/>
                    <a:lumOff val="35000"/>
                  </a:schemeClr>
                </a:solidFill>
              </a:rPr>
              <a:t> The WHO </a:t>
            </a:r>
            <a:r>
              <a:rPr lang="en-US" sz="2400" dirty="0">
                <a:solidFill>
                  <a:schemeClr val="tx1">
                    <a:lumMod val="65000"/>
                    <a:lumOff val="35000"/>
                  </a:schemeClr>
                </a:solidFill>
              </a:rPr>
              <a:t>also states that malnutrition is by far the biggest contributor to child mortality, present in half of all </a:t>
            </a:r>
            <a:r>
              <a:rPr lang="en-US" sz="2400" dirty="0" smtClean="0">
                <a:solidFill>
                  <a:schemeClr val="tx1">
                    <a:lumMod val="65000"/>
                    <a:lumOff val="35000"/>
                  </a:schemeClr>
                </a:solidFill>
              </a:rPr>
              <a:t>cases. Six </a:t>
            </a:r>
            <a:r>
              <a:rPr lang="en-US" sz="2400" dirty="0">
                <a:solidFill>
                  <a:schemeClr val="tx1">
                    <a:lumMod val="65000"/>
                    <a:lumOff val="35000"/>
                  </a:schemeClr>
                </a:solidFill>
              </a:rPr>
              <a:t>million children die of hunger every </a:t>
            </a:r>
            <a:r>
              <a:rPr lang="en-US" sz="2400" dirty="0" smtClean="0">
                <a:solidFill>
                  <a:schemeClr val="tx1">
                    <a:lumMod val="65000"/>
                    <a:lumOff val="35000"/>
                  </a:schemeClr>
                </a:solidFill>
              </a:rPr>
              <a:t>year.</a:t>
            </a:r>
            <a:r>
              <a:rPr lang="en-US" sz="2400" dirty="0">
                <a:solidFill>
                  <a:schemeClr val="tx1">
                    <a:lumMod val="65000"/>
                    <a:lumOff val="35000"/>
                  </a:schemeClr>
                </a:solidFill>
              </a:rPr>
              <a:t> </a:t>
            </a:r>
            <a:endParaRPr lang="en-US" sz="2400" dirty="0" smtClean="0">
              <a:solidFill>
                <a:schemeClr val="tx1">
                  <a:lumMod val="65000"/>
                  <a:lumOff val="35000"/>
                </a:schemeClr>
              </a:solidFill>
            </a:endParaRPr>
          </a:p>
          <a:p>
            <a:pPr marL="285750" indent="-285750">
              <a:buFont typeface="Arial"/>
              <a:buChar char="•"/>
            </a:pPr>
            <a:r>
              <a:rPr lang="en-US" sz="2400" dirty="0" smtClean="0">
                <a:solidFill>
                  <a:schemeClr val="tx1">
                    <a:lumMod val="65000"/>
                    <a:lumOff val="35000"/>
                  </a:schemeClr>
                </a:solidFill>
              </a:rPr>
              <a:t>Figures </a:t>
            </a:r>
            <a:r>
              <a:rPr lang="en-US" sz="2400" dirty="0">
                <a:solidFill>
                  <a:schemeClr val="tx1">
                    <a:lumMod val="65000"/>
                    <a:lumOff val="35000"/>
                  </a:schemeClr>
                </a:solidFill>
              </a:rPr>
              <a:t>on actual starvation are difficult to come by, but according to the FAO, the less severe condition of undernourishment currently affects about 925 million people, or about 14% of the world population</a:t>
            </a:r>
            <a:r>
              <a:rPr lang="en-US" sz="2400" dirty="0" smtClean="0">
                <a:solidFill>
                  <a:schemeClr val="tx1">
                    <a:lumMod val="65000"/>
                    <a:lumOff val="35000"/>
                  </a:schemeClr>
                </a:solidFill>
              </a:rPr>
              <a:t>. </a:t>
            </a:r>
          </a:p>
          <a:p>
            <a:pPr marL="285750" indent="-285750">
              <a:buFont typeface="Arial"/>
              <a:buChar char="•"/>
            </a:pPr>
            <a:r>
              <a:rPr lang="en-US" sz="2400" dirty="0" smtClean="0">
                <a:solidFill>
                  <a:schemeClr val="tx1">
                    <a:lumMod val="65000"/>
                    <a:lumOff val="35000"/>
                  </a:schemeClr>
                </a:solidFill>
              </a:rPr>
              <a:t>It is </a:t>
            </a:r>
            <a:r>
              <a:rPr lang="en-US" sz="2400" dirty="0">
                <a:solidFill>
                  <a:schemeClr val="tx1">
                    <a:lumMod val="65000"/>
                    <a:lumOff val="35000"/>
                  </a:schemeClr>
                </a:solidFill>
              </a:rPr>
              <a:t>quite common to depict a thin child with a bloated stomach as starving, but in reality, such child is malnourished.</a:t>
            </a:r>
          </a:p>
        </p:txBody>
      </p:sp>
    </p:spTree>
    <p:extLst>
      <p:ext uri="{BB962C8B-B14F-4D97-AF65-F5344CB8AC3E}">
        <p14:creationId xmlns:p14="http://schemas.microsoft.com/office/powerpoint/2010/main" xmlns="" val="1906494232"/>
      </p:ext>
    </p:ext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need our food</a:t>
            </a:r>
            <a:endParaRPr lang="en-US" dirty="0"/>
          </a:p>
        </p:txBody>
      </p:sp>
      <p:sp>
        <p:nvSpPr>
          <p:cNvPr id="3" name="Content Placeholder 2"/>
          <p:cNvSpPr>
            <a:spLocks noGrp="1"/>
          </p:cNvSpPr>
          <p:nvPr>
            <p:ph idx="1"/>
          </p:nvPr>
        </p:nvSpPr>
        <p:spPr/>
        <p:txBody>
          <a:bodyPr/>
          <a:lstStyle/>
          <a:p>
            <a:r>
              <a:rPr lang="en-US" dirty="0" smtClean="0"/>
              <a:t>We need our food the same way how cars and other engines need fuel. </a:t>
            </a:r>
          </a:p>
          <a:p>
            <a:r>
              <a:rPr lang="en-US" dirty="0" smtClean="0"/>
              <a:t>Our body uses up energy everyday, not only to exercise but for our organs and it still uses up the energy when were asleep.</a:t>
            </a:r>
          </a:p>
          <a:p>
            <a:r>
              <a:rPr lang="en-US" dirty="0" smtClean="0"/>
              <a:t>Food contains other nutrients to keep our bones, hair , skin strong and helps us build up our immune system.</a:t>
            </a:r>
          </a:p>
          <a:p>
            <a:endParaRPr lang="en-US" dirty="0"/>
          </a:p>
        </p:txBody>
      </p:sp>
    </p:spTree>
    <p:extLst>
      <p:ext uri="{BB962C8B-B14F-4D97-AF65-F5344CB8AC3E}">
        <p14:creationId xmlns:p14="http://schemas.microsoft.com/office/powerpoint/2010/main" xmlns="" val="751736729"/>
      </p:ext>
    </p:extLst>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people hungry</a:t>
            </a:r>
            <a:endParaRPr lang="en-US" dirty="0"/>
          </a:p>
        </p:txBody>
      </p:sp>
      <p:sp>
        <p:nvSpPr>
          <p:cNvPr id="3" name="Content Placeholder 2"/>
          <p:cNvSpPr>
            <a:spLocks noGrp="1"/>
          </p:cNvSpPr>
          <p:nvPr>
            <p:ph idx="1"/>
          </p:nvPr>
        </p:nvSpPr>
        <p:spPr/>
        <p:txBody>
          <a:bodyPr/>
          <a:lstStyle/>
          <a:p>
            <a:r>
              <a:rPr lang="en-US" dirty="0" smtClean="0"/>
              <a:t>Hunger </a:t>
            </a:r>
            <a:r>
              <a:rPr lang="en-US" dirty="0"/>
              <a:t>and food insecurity have many contributing </a:t>
            </a:r>
            <a:r>
              <a:rPr lang="en-US" dirty="0" smtClean="0"/>
              <a:t>factors:</a:t>
            </a:r>
          </a:p>
          <a:p>
            <a:r>
              <a:rPr lang="en-US" dirty="0" smtClean="0"/>
              <a:t> </a:t>
            </a:r>
            <a:r>
              <a:rPr lang="en-US" dirty="0"/>
              <a:t>including poverty, natural disasters, drought, war, lack of infrastructure, and exploitation of the environment</a:t>
            </a:r>
            <a:r>
              <a:rPr lang="en-US" dirty="0" smtClean="0"/>
              <a:t>.</a:t>
            </a:r>
            <a:endParaRPr lang="en-US" dirty="0"/>
          </a:p>
        </p:txBody>
      </p:sp>
      <p:pic>
        <p:nvPicPr>
          <p:cNvPr id="4" name="Content Placeholder 3"/>
          <p:cNvPicPr>
            <a:picLocks noChangeAspect="1"/>
          </p:cNvPicPr>
          <p:nvPr/>
        </p:nvPicPr>
        <p:blipFill>
          <a:blip r:embed="rId2"/>
          <a:srcRect t="15399" b="15399"/>
          <a:stretch>
            <a:fillRect/>
          </a:stretch>
        </p:blipFill>
        <p:spPr>
          <a:xfrm>
            <a:off x="3793996" y="3513150"/>
            <a:ext cx="4797555" cy="2978332"/>
          </a:xfrm>
          <a:prstGeom prst="rect">
            <a:avLst/>
          </a:prstGeom>
        </p:spPr>
      </p:pic>
    </p:spTree>
    <p:extLst>
      <p:ext uri="{BB962C8B-B14F-4D97-AF65-F5344CB8AC3E}">
        <p14:creationId xmlns:p14="http://schemas.microsoft.com/office/powerpoint/2010/main" xmlns="" val="1230272313"/>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For many poor households forced to spend more than half of their incomes to eat, the recent jumps in staple food prices are crippling their ability to access enough nutritious food while coping with other needs. </a:t>
            </a:r>
            <a:endParaRPr lang="en-US" dirty="0" smtClean="0"/>
          </a:p>
          <a:p>
            <a:r>
              <a:rPr lang="en-US" dirty="0" smtClean="0"/>
              <a:t>This </a:t>
            </a:r>
            <a:r>
              <a:rPr lang="en-US" dirty="0"/>
              <a:t>can lead to chronic malnutrition which affects every aspect of a child’s life.</a:t>
            </a:r>
            <a:br>
              <a:rPr lang="en-US" dirty="0"/>
            </a:br>
            <a:endParaRPr lang="en-US" dirty="0"/>
          </a:p>
        </p:txBody>
      </p:sp>
    </p:spTree>
    <p:extLst>
      <p:ext uri="{BB962C8B-B14F-4D97-AF65-F5344CB8AC3E}">
        <p14:creationId xmlns:p14="http://schemas.microsoft.com/office/powerpoint/2010/main" xmlns="" val="2132422864"/>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Hunger Movements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Join the movement to end hunger</a:t>
            </a:r>
            <a:br>
              <a:rPr lang="en-US" dirty="0" smtClean="0"/>
            </a:br>
            <a:r>
              <a:rPr lang="en-US" dirty="0" smtClean="0"/>
              <a:t>Stop Hunger Now is an international hunger relief organization that coordinates the distribution of food and other life-saving aid around the world.</a:t>
            </a:r>
          </a:p>
          <a:p>
            <a:r>
              <a:rPr lang="en-US" dirty="0" smtClean="0"/>
              <a:t> The organization is driven by a vision of a world without hunger and a mission to end hunger in our lifetime by providing food and life-saving aid to the world's most vulnerable and by creating a global commitment to mobilize the necessary resources.</a:t>
            </a:r>
            <a:br>
              <a:rPr lang="en-US" dirty="0" smtClean="0"/>
            </a:br>
            <a:r>
              <a:rPr lang="en-US" dirty="0" smtClean="0"/>
              <a:t> </a:t>
            </a:r>
          </a:p>
          <a:p>
            <a:endParaRPr lang="en-US" dirty="0"/>
          </a:p>
        </p:txBody>
      </p:sp>
    </p:spTree>
    <p:extLst>
      <p:ext uri="{BB962C8B-B14F-4D97-AF65-F5344CB8AC3E}">
        <p14:creationId xmlns:p14="http://schemas.microsoft.com/office/powerpoint/2010/main" xmlns="" val="3738828971"/>
      </p:ext>
    </p:extLst>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Striking the balance</a:t>
            </a:r>
            <a:endParaRPr lang="en-US" dirty="0"/>
          </a:p>
        </p:txBody>
      </p:sp>
      <p:sp>
        <p:nvSpPr>
          <p:cNvPr id="3" name="Content Placeholder 2"/>
          <p:cNvSpPr>
            <a:spLocks noGrp="1"/>
          </p:cNvSpPr>
          <p:nvPr>
            <p:ph idx="1"/>
          </p:nvPr>
        </p:nvSpPr>
        <p:spPr/>
        <p:txBody>
          <a:bodyPr/>
          <a:lstStyle/>
          <a:p>
            <a:r>
              <a:rPr lang="en-US" dirty="0" smtClean="0"/>
              <a:t>Stop Hunger Now’s meal packaging program provides volunteers the opportunity to package dehydrated, high protein, and highly nutritious meals that are used in crisis situations and in school feeding programs for schools and orphanages in developing countries around the world.</a:t>
            </a:r>
          </a:p>
          <a:p>
            <a:endParaRPr lang="en-US" dirty="0"/>
          </a:p>
        </p:txBody>
      </p:sp>
    </p:spTree>
    <p:extLst>
      <p:ext uri="{BB962C8B-B14F-4D97-AF65-F5344CB8AC3E}">
        <p14:creationId xmlns:p14="http://schemas.microsoft.com/office/powerpoint/2010/main" xmlns="" val="2893419932"/>
      </p:ext>
    </p:ext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t>http://</a:t>
            </a:r>
            <a:r>
              <a:rPr lang="en-US" dirty="0" err="1"/>
              <a:t>www.wfp.org</a:t>
            </a:r>
            <a:r>
              <a:rPr lang="en-US" dirty="0"/>
              <a:t>/</a:t>
            </a:r>
          </a:p>
          <a:p>
            <a:r>
              <a:rPr lang="en-US" dirty="0" smtClean="0">
                <a:hlinkClick r:id="rId2"/>
              </a:rPr>
              <a:t>www.wikepedia.org</a:t>
            </a:r>
            <a:endParaRPr lang="en-US" dirty="0" smtClean="0"/>
          </a:p>
          <a:p>
            <a:endParaRPr lang="en-US" dirty="0"/>
          </a:p>
        </p:txBody>
      </p:sp>
    </p:spTree>
    <p:extLst>
      <p:ext uri="{BB962C8B-B14F-4D97-AF65-F5344CB8AC3E}">
        <p14:creationId xmlns:p14="http://schemas.microsoft.com/office/powerpoint/2010/main" xmlns="" val="900986831"/>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Causes of Famine: </a:t>
            </a:r>
            <a:r>
              <a:rPr lang="en-US" dirty="0" smtClean="0"/>
              <a:t>Unequal Distribution of Food</a:t>
            </a:r>
            <a:endParaRPr lang="en-IN" dirty="0"/>
          </a:p>
        </p:txBody>
      </p:sp>
      <p:sp>
        <p:nvSpPr>
          <p:cNvPr id="3" name="Content Placeholder 2"/>
          <p:cNvSpPr>
            <a:spLocks noGrp="1"/>
          </p:cNvSpPr>
          <p:nvPr>
            <p:ph idx="1"/>
          </p:nvPr>
        </p:nvSpPr>
        <p:spPr>
          <a:xfrm>
            <a:off x="827584" y="1412776"/>
            <a:ext cx="8316416" cy="5184576"/>
          </a:xfrm>
        </p:spPr>
        <p:txBody>
          <a:bodyPr>
            <a:normAutofit/>
          </a:bodyPr>
          <a:lstStyle/>
          <a:p>
            <a:pPr>
              <a:buFont typeface="Wingdings" pitchFamily="2" charset="2"/>
              <a:buChar char="Ø"/>
            </a:pPr>
            <a:r>
              <a:rPr lang="en-US" sz="2800" dirty="0" smtClean="0"/>
              <a:t>Environmental, economic, and political factors all determine the distribution of food in a country</a:t>
            </a:r>
          </a:p>
          <a:p>
            <a:pPr>
              <a:buFont typeface="Wingdings" pitchFamily="2" charset="2"/>
              <a:buChar char="Ø"/>
            </a:pPr>
            <a:r>
              <a:rPr lang="en-US" sz="2800" dirty="0" smtClean="0"/>
              <a:t>Unequal distribution of food is when food is not divided equally throughout a nation.</a:t>
            </a:r>
          </a:p>
          <a:p>
            <a:pPr>
              <a:buFont typeface="Wingdings" pitchFamily="2" charset="2"/>
              <a:buChar char="Ø"/>
            </a:pPr>
            <a:r>
              <a:rPr lang="en-US" sz="2800" dirty="0" smtClean="0"/>
              <a:t>This can happen due </a:t>
            </a:r>
          </a:p>
          <a:p>
            <a:pPr lvl="1">
              <a:buFont typeface="Wingdings" pitchFamily="2" charset="2"/>
              <a:buChar char="§"/>
            </a:pPr>
            <a:r>
              <a:rPr lang="en-US" sz="2000" dirty="0" smtClean="0"/>
              <a:t>Division in social classes</a:t>
            </a:r>
          </a:p>
          <a:p>
            <a:pPr lvl="1">
              <a:buFont typeface="Wingdings" pitchFamily="2" charset="2"/>
              <a:buChar char="§"/>
            </a:pPr>
            <a:r>
              <a:rPr lang="en-US" sz="2000" dirty="0" smtClean="0"/>
              <a:t>Need of Money in poorer countries</a:t>
            </a:r>
          </a:p>
          <a:p>
            <a:pPr lvl="1">
              <a:buFont typeface="Wingdings" pitchFamily="2" charset="2"/>
              <a:buChar char="§"/>
            </a:pPr>
            <a:r>
              <a:rPr lang="en-US" sz="2000" dirty="0" smtClean="0"/>
              <a:t>Climate conditions </a:t>
            </a:r>
          </a:p>
          <a:p>
            <a:pPr lvl="1">
              <a:buFont typeface="Wingdings" pitchFamily="2" charset="2"/>
              <a:buChar char="§"/>
            </a:pPr>
            <a:r>
              <a:rPr lang="en-US" sz="2000" dirty="0" smtClean="0"/>
              <a:t>Price of foods</a:t>
            </a:r>
          </a:p>
          <a:p>
            <a:pPr lvl="1">
              <a:buFont typeface="Wingdings" pitchFamily="2" charset="2"/>
              <a:buChar char="§"/>
            </a:pPr>
            <a:r>
              <a:rPr lang="en-US" sz="2000" dirty="0" smtClean="0"/>
              <a:t>Corruption of the government </a:t>
            </a:r>
          </a:p>
          <a:p>
            <a:pPr>
              <a:buFont typeface="Wingdings" pitchFamily="2" charset="2"/>
              <a:buChar char="Ø"/>
            </a:pPr>
            <a:r>
              <a:rPr lang="en-US" sz="2800" dirty="0" smtClean="0"/>
              <a:t>Unequal distribution of food is a problem seen in India as well as other LEDCs and NICs</a:t>
            </a:r>
          </a:p>
          <a:p>
            <a:pPr lvl="1">
              <a:buFont typeface="Wingdings" pitchFamily="2" charset="2"/>
              <a:buChar char="§"/>
            </a:pPr>
            <a:endParaRPr lang="en-US" sz="2000" dirty="0" smtClean="0"/>
          </a:p>
          <a:p>
            <a:pPr lvl="1">
              <a:buFont typeface="Wingdings" pitchFamily="2" charset="2"/>
              <a:buChar char="§"/>
            </a:pPr>
            <a:endParaRPr lang="en-US" dirty="0" smtClean="0"/>
          </a:p>
          <a:p>
            <a:pPr lvl="1">
              <a:buFont typeface="Wingdings" pitchFamily="2" charset="2"/>
              <a:buChar char="§"/>
            </a:pPr>
            <a:endParaRPr lang="en-US" dirty="0" smtClean="0"/>
          </a:p>
          <a:p>
            <a:pPr>
              <a:buFont typeface="Wingdings" pitchFamily="2" charset="2"/>
              <a:buChar char="Ø"/>
            </a:pPr>
            <a:endParaRPr lang="en-IN" dirty="0"/>
          </a:p>
        </p:txBody>
      </p:sp>
      <p:pic>
        <p:nvPicPr>
          <p:cNvPr id="7" name="Picture 6" descr="Scale_with_fruits.gif"/>
          <p:cNvPicPr>
            <a:picLocks noChangeAspect="1"/>
          </p:cNvPicPr>
          <p:nvPr/>
        </p:nvPicPr>
        <p:blipFill>
          <a:blip r:embed="rId3" cstate="print"/>
          <a:stretch>
            <a:fillRect/>
          </a:stretch>
        </p:blipFill>
        <p:spPr>
          <a:xfrm>
            <a:off x="323528" y="0"/>
            <a:ext cx="1008112" cy="2016224"/>
          </a:xfrm>
          <a:prstGeom prst="rect">
            <a:avLst/>
          </a:prstGeom>
        </p:spPr>
      </p:pic>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8229600" cy="1143000"/>
          </a:xfrm>
        </p:spPr>
        <p:txBody>
          <a:bodyPr>
            <a:normAutofit/>
          </a:bodyPr>
          <a:lstStyle/>
          <a:p>
            <a:r>
              <a:rPr lang="en-US" dirty="0" smtClean="0"/>
              <a:t>Cause of Famine : Drought</a:t>
            </a:r>
            <a:r>
              <a:rPr lang="en-IN" dirty="0" smtClean="0">
                <a:hlinkClick r:id="rId3"/>
              </a:rPr>
              <a:t> </a:t>
            </a:r>
            <a:r>
              <a:rPr lang="en-IN" sz="1100" dirty="0" smtClean="0">
                <a:hlinkClick r:id="rId3"/>
              </a:rPr>
              <a:t>http://video.nationalgeographic.com/video/environment/environment-natural-disasters/landslides-and-more/droughts/</a:t>
            </a:r>
            <a:endParaRPr lang="en-IN" sz="1100"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r>
              <a:rPr lang="en-IN" dirty="0"/>
              <a:t>Droughts are unusually long periods of </a:t>
            </a:r>
            <a:r>
              <a:rPr lang="en-IN" dirty="0" smtClean="0"/>
              <a:t>without enough rainfall</a:t>
            </a:r>
          </a:p>
          <a:p>
            <a:r>
              <a:rPr lang="en-IN" dirty="0" smtClean="0"/>
              <a:t>In </a:t>
            </a:r>
            <a:r>
              <a:rPr lang="en-IN" dirty="0"/>
              <a:t>times of drought, crops cannot grow because they do not have enough </a:t>
            </a:r>
            <a:r>
              <a:rPr lang="en-IN" dirty="0" smtClean="0"/>
              <a:t>water. </a:t>
            </a:r>
          </a:p>
          <a:p>
            <a:pPr>
              <a:buNone/>
            </a:pPr>
            <a:r>
              <a:rPr lang="en-US" dirty="0" smtClean="0"/>
              <a:t>Effects </a:t>
            </a:r>
            <a:endParaRPr lang="en-IN" dirty="0" smtClean="0"/>
          </a:p>
          <a:p>
            <a:r>
              <a:rPr lang="en-IN" dirty="0" smtClean="0"/>
              <a:t>damaged crops cause food shortages, </a:t>
            </a:r>
          </a:p>
          <a:p>
            <a:r>
              <a:rPr lang="en-IN" dirty="0" smtClean="0"/>
              <a:t>They make any food available too expensive for many people. </a:t>
            </a:r>
          </a:p>
          <a:p>
            <a:r>
              <a:rPr lang="en-IN" dirty="0" smtClean="0"/>
              <a:t>Reduced food production means less work for those who rely on temporary farm work for their income. </a:t>
            </a:r>
          </a:p>
          <a:p>
            <a:endParaRPr lang="en-IN" dirty="0"/>
          </a:p>
        </p:txBody>
      </p:sp>
      <p:pic>
        <p:nvPicPr>
          <p:cNvPr id="4" name="Picture 3" descr="baum19.gif"/>
          <p:cNvPicPr>
            <a:picLocks noChangeAspect="1"/>
          </p:cNvPicPr>
          <p:nvPr/>
        </p:nvPicPr>
        <p:blipFill>
          <a:blip r:embed="rId4" cstate="print"/>
          <a:stretch>
            <a:fillRect/>
          </a:stretch>
        </p:blipFill>
        <p:spPr>
          <a:xfrm>
            <a:off x="179512" y="476672"/>
            <a:ext cx="1872208" cy="1181274"/>
          </a:xfrm>
          <a:prstGeom prst="rect">
            <a:avLst/>
          </a:prstGeom>
        </p:spPr>
      </p:pic>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IN" dirty="0"/>
          </a:p>
        </p:txBody>
      </p:sp>
      <p:sp>
        <p:nvSpPr>
          <p:cNvPr id="5" name="Content Placeholder 4"/>
          <p:cNvSpPr>
            <a:spLocks noGrp="1"/>
          </p:cNvSpPr>
          <p:nvPr>
            <p:ph idx="1"/>
          </p:nvPr>
        </p:nvSpPr>
        <p:spPr>
          <a:xfrm>
            <a:off x="395536" y="1268760"/>
            <a:ext cx="8496944" cy="4857403"/>
          </a:xfrm>
        </p:spPr>
        <p:txBody>
          <a:bodyPr/>
          <a:lstStyle/>
          <a:p>
            <a:r>
              <a:rPr lang="en-IN" dirty="0" smtClean="0">
                <a:hlinkClick r:id="rId2"/>
              </a:rPr>
              <a:t>https://www.youtube.com/</a:t>
            </a:r>
            <a:endParaRPr lang="en-IN" dirty="0" smtClean="0"/>
          </a:p>
          <a:p>
            <a:r>
              <a:rPr lang="en-US" dirty="0" smtClean="0">
                <a:hlinkClick r:id="rId3"/>
              </a:rPr>
              <a:t>http://www.jumpingmonkeys.com/famines_droughts</a:t>
            </a:r>
            <a:endParaRPr lang="en-US" dirty="0" smtClean="0"/>
          </a:p>
          <a:p>
            <a:r>
              <a:rPr lang="en-US" dirty="0" smtClean="0"/>
              <a:t>naturalgeographic.com</a:t>
            </a:r>
          </a:p>
          <a:p>
            <a:r>
              <a:rPr lang="en-US" dirty="0" smtClean="0"/>
              <a:t>http://www.naturaldisastersinfo.com/famines_causes</a:t>
            </a:r>
            <a:endParaRPr lang="en-IN" dirty="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Floods</a:t>
            </a:r>
            <a:endParaRPr lang="en-IN" dirty="0"/>
          </a:p>
        </p:txBody>
      </p:sp>
      <p:sp>
        <p:nvSpPr>
          <p:cNvPr id="3" name="Content Placeholder 2"/>
          <p:cNvSpPr>
            <a:spLocks noGrp="1"/>
          </p:cNvSpPr>
          <p:nvPr>
            <p:ph idx="1"/>
          </p:nvPr>
        </p:nvSpPr>
        <p:spPr/>
        <p:txBody>
          <a:bodyPr/>
          <a:lstStyle/>
          <a:p>
            <a:r>
              <a:rPr lang="en-US" dirty="0" smtClean="0"/>
              <a:t>A flood is an overflow of water that submerges land.</a:t>
            </a:r>
          </a:p>
          <a:p>
            <a:r>
              <a:rPr lang="en-US" dirty="0" smtClean="0"/>
              <a:t>Effects of floods on famine include:</a:t>
            </a:r>
          </a:p>
          <a:p>
            <a:pPr lvl="1"/>
            <a:r>
              <a:rPr lang="en-US" dirty="0" smtClean="0"/>
              <a:t>Contamination of water supply; Clean water sources will become scarce.</a:t>
            </a:r>
          </a:p>
          <a:p>
            <a:pPr lvl="1"/>
            <a:r>
              <a:rPr lang="en-US" dirty="0" smtClean="0"/>
              <a:t>Shortage of food crops caused by the loss of entire harvests.</a:t>
            </a:r>
          </a:p>
          <a:p>
            <a:pPr lvl="1">
              <a:buNone/>
            </a:pPr>
            <a:endParaRPr lang="en-IN" dirty="0" smtClean="0"/>
          </a:p>
        </p:txBody>
      </p:sp>
      <p:pic>
        <p:nvPicPr>
          <p:cNvPr id="3074" name="Picture 2" descr="http://t0.gstatic.com/images?q=tbn:ANd9GcSJPhgfYn8k03yTwmPW3_s9KwZzE3Wxm0e0y298K5qrYlUaC62O2aYkW4s7bw"/>
          <p:cNvPicPr>
            <a:picLocks noChangeAspect="1" noChangeArrowheads="1"/>
          </p:cNvPicPr>
          <p:nvPr/>
        </p:nvPicPr>
        <p:blipFill>
          <a:blip r:embed="rId2" cstate="print"/>
          <a:srcRect/>
          <a:stretch>
            <a:fillRect/>
          </a:stretch>
        </p:blipFill>
        <p:spPr bwMode="auto">
          <a:xfrm>
            <a:off x="5796136" y="4725144"/>
            <a:ext cx="2895380" cy="2132856"/>
          </a:xfrm>
          <a:prstGeom prst="rect">
            <a:avLst/>
          </a:prstGeom>
          <a:noFill/>
        </p:spPr>
      </p:pic>
      <p:pic>
        <p:nvPicPr>
          <p:cNvPr id="3076" name="Picture 4" descr="http://www.cartoonstock.com/newscartoons/cartoonists/mrm/lowres/mrmn47l.jpg"/>
          <p:cNvPicPr>
            <a:picLocks noChangeAspect="1" noChangeArrowheads="1"/>
          </p:cNvPicPr>
          <p:nvPr/>
        </p:nvPicPr>
        <p:blipFill>
          <a:blip r:embed="rId3" cstate="print"/>
          <a:srcRect/>
          <a:stretch>
            <a:fillRect/>
          </a:stretch>
        </p:blipFill>
        <p:spPr bwMode="auto">
          <a:xfrm>
            <a:off x="0" y="0"/>
            <a:ext cx="1584176" cy="1520809"/>
          </a:xfrm>
          <a:prstGeom prst="rect">
            <a:avLst/>
          </a:prstGeom>
          <a:noFill/>
        </p:spPr>
      </p:pic>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 Famines Caused by Heavy Floods and in China</a:t>
            </a:r>
            <a:endParaRPr lang="en-IN" dirty="0"/>
          </a:p>
        </p:txBody>
      </p:sp>
      <p:sp>
        <p:nvSpPr>
          <p:cNvPr id="3" name="Content Placeholder 2"/>
          <p:cNvSpPr>
            <a:spLocks noGrp="1"/>
          </p:cNvSpPr>
          <p:nvPr>
            <p:ph idx="1"/>
          </p:nvPr>
        </p:nvSpPr>
        <p:spPr/>
        <p:txBody>
          <a:bodyPr>
            <a:normAutofit/>
          </a:bodyPr>
          <a:lstStyle/>
          <a:p>
            <a:r>
              <a:rPr lang="en-IN" dirty="0" smtClean="0"/>
              <a:t>Floods occur almost every year in China, but heavy floods and droughts take place almost every year.</a:t>
            </a:r>
          </a:p>
          <a:p>
            <a:r>
              <a:rPr lang="en-IN" dirty="0" smtClean="0"/>
              <a:t>On the other hand, floods makes a heavy loss of grain production since crops are destroyed or submerged by floods.</a:t>
            </a:r>
          </a:p>
          <a:p>
            <a:r>
              <a:rPr lang="en-IN" dirty="0" smtClean="0"/>
              <a:t> It is inevitable to have a famine when heavy floods take place. </a:t>
            </a: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IN" dirty="0"/>
          </a:p>
        </p:txBody>
      </p:sp>
      <p:sp>
        <p:nvSpPr>
          <p:cNvPr id="3" name="Content Placeholder 2"/>
          <p:cNvSpPr>
            <a:spLocks noGrp="1"/>
          </p:cNvSpPr>
          <p:nvPr>
            <p:ph idx="1"/>
          </p:nvPr>
        </p:nvSpPr>
        <p:spPr/>
        <p:txBody>
          <a:bodyPr>
            <a:normAutofit/>
          </a:bodyPr>
          <a:lstStyle/>
          <a:p>
            <a:r>
              <a:rPr lang="en-IN" dirty="0" smtClean="0">
                <a:hlinkClick r:id="rId2"/>
              </a:rPr>
              <a:t>http://www.sciencepub.net/nature/0202/05xie.pdf</a:t>
            </a:r>
            <a:endParaRPr lang="en-IN" dirty="0" smtClean="0"/>
          </a:p>
          <a:p>
            <a:r>
              <a:rPr lang="en-IN" dirty="0" smtClean="0">
                <a:hlinkClick r:id="rId3"/>
              </a:rPr>
              <a:t>http://en.wikipedia.org/wiki/Floods#Primary_effects</a:t>
            </a:r>
            <a:endParaRPr lang="en-IN" dirty="0" smtClean="0"/>
          </a:p>
          <a:p>
            <a:r>
              <a:rPr lang="en-IN" dirty="0" smtClean="0">
                <a:hlinkClick r:id="rId4"/>
              </a:rPr>
              <a:t>http://library.thinkquest.org/10136/famine/famitq.htm</a:t>
            </a:r>
            <a:endParaRPr lang="en-IN" dirty="0" smtClean="0"/>
          </a:p>
          <a:p>
            <a:endParaRPr lang="en-IN" dirty="0"/>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lstStyle/>
          <a:p>
            <a:r>
              <a:rPr lang="en-US" dirty="0" smtClean="0"/>
              <a:t>Striking the balance- a tomorrow where no one sleeps hungry .</a:t>
            </a:r>
            <a:endParaRPr lang="en-US" dirty="0"/>
          </a:p>
        </p:txBody>
      </p:sp>
      <p:sp>
        <p:nvSpPr>
          <p:cNvPr id="3" name="Subtitle 2"/>
          <p:cNvSpPr>
            <a:spLocks noGrp="1"/>
          </p:cNvSpPr>
          <p:nvPr>
            <p:ph type="subTitle" idx="1"/>
          </p:nvPr>
        </p:nvSpPr>
        <p:spPr>
          <a:xfrm>
            <a:off x="1322921" y="4396606"/>
            <a:ext cx="6498159" cy="916641"/>
          </a:xfrm>
        </p:spPr>
        <p:txBody>
          <a:bodyPr/>
          <a:lstStyle/>
          <a:p>
            <a:r>
              <a:rPr lang="en-US" dirty="0" err="1" smtClean="0"/>
              <a:t>Heera</a:t>
            </a:r>
            <a:r>
              <a:rPr lang="en-US" dirty="0" smtClean="0"/>
              <a:t>, </a:t>
            </a:r>
            <a:r>
              <a:rPr lang="en-US" dirty="0" err="1" smtClean="0"/>
              <a:t>Ayush</a:t>
            </a:r>
            <a:r>
              <a:rPr lang="en-US" dirty="0" smtClean="0"/>
              <a:t>, and </a:t>
            </a:r>
            <a:r>
              <a:rPr lang="en-US" dirty="0" err="1" smtClean="0"/>
              <a:t>Neha</a:t>
            </a:r>
            <a:endParaRPr lang="en-US" dirty="0"/>
          </a:p>
        </p:txBody>
      </p:sp>
    </p:spTree>
    <p:extLst>
      <p:ext uri="{BB962C8B-B14F-4D97-AF65-F5344CB8AC3E}">
        <p14:creationId xmlns:p14="http://schemas.microsoft.com/office/powerpoint/2010/main" xmlns="" val="2171978448"/>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starvation?</a:t>
            </a:r>
            <a:endParaRPr lang="en-US" dirty="0"/>
          </a:p>
        </p:txBody>
      </p:sp>
      <p:sp>
        <p:nvSpPr>
          <p:cNvPr id="3" name="Content Placeholder 2"/>
          <p:cNvSpPr>
            <a:spLocks noGrp="1"/>
          </p:cNvSpPr>
          <p:nvPr>
            <p:ph idx="1"/>
          </p:nvPr>
        </p:nvSpPr>
        <p:spPr/>
        <p:txBody>
          <a:bodyPr/>
          <a:lstStyle/>
          <a:p>
            <a:r>
              <a:rPr lang="en-US" dirty="0" smtClean="0"/>
              <a:t>Starvation is when the body </a:t>
            </a:r>
            <a:r>
              <a:rPr lang="en-US" dirty="0" err="1" smtClean="0"/>
              <a:t>doesn</a:t>
            </a:r>
            <a:r>
              <a:rPr lang="fr-FR" dirty="0" smtClean="0"/>
              <a:t>’</a:t>
            </a:r>
            <a:r>
              <a:rPr lang="en-US" dirty="0" smtClean="0"/>
              <a:t>t have enough intake or consumption of caloric energy ,nutrients and vitamins </a:t>
            </a:r>
          </a:p>
          <a:p>
            <a:r>
              <a:rPr lang="en-US" dirty="0" smtClean="0"/>
              <a:t>The worst form of starvation is malnutrition which can lead to permanent organ damage and eventually death .</a:t>
            </a:r>
            <a:br>
              <a:rPr lang="en-US" dirty="0" smtClean="0"/>
            </a:br>
            <a:endParaRPr lang="en-US" dirty="0" smtClean="0"/>
          </a:p>
          <a:p>
            <a:endParaRPr lang="en-US" dirty="0"/>
          </a:p>
        </p:txBody>
      </p:sp>
    </p:spTree>
    <p:extLst>
      <p:ext uri="{BB962C8B-B14F-4D97-AF65-F5344CB8AC3E}">
        <p14:creationId xmlns:p14="http://schemas.microsoft.com/office/powerpoint/2010/main" xmlns="" val="3747591166"/>
      </p:ext>
    </p:extLst>
  </p:cSld>
  <p:clrMapOvr>
    <a:masterClrMapping/>
  </p:clrMapOvr>
  <p:transition spd="med">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686</Words>
  <Application>Microsoft Office PowerPoint</Application>
  <PresentationFormat>On-screen Show (4:3)</PresentationFormat>
  <Paragraphs>73</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Causes of Famine: Unequal Distribution of Food</vt:lpstr>
      <vt:lpstr>Cause of Famine : Drought http://video.nationalgeographic.com/video/environment/environment-natural-disasters/landslides-and-more/droughts/</vt:lpstr>
      <vt:lpstr>Bibliography </vt:lpstr>
      <vt:lpstr>Floods</vt:lpstr>
      <vt:lpstr>Case Study – Famines Caused by Heavy Floods and in China</vt:lpstr>
      <vt:lpstr>Bibliography</vt:lpstr>
      <vt:lpstr>Striking the balance- a tomorrow where no one sleeps hungry .</vt:lpstr>
      <vt:lpstr>What is starvation?</vt:lpstr>
      <vt:lpstr>Organizations</vt:lpstr>
      <vt:lpstr>Why we need our food</vt:lpstr>
      <vt:lpstr>Why are people hungry</vt:lpstr>
      <vt:lpstr>Slide 13</vt:lpstr>
      <vt:lpstr>Hunger Movements</vt:lpstr>
      <vt:lpstr>Striking the balance</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of World Food Supplies</dc:title>
  <dc:creator>Neha Srinivas</dc:creator>
  <cp:lastModifiedBy>appukuttan</cp:lastModifiedBy>
  <cp:revision>41</cp:revision>
  <dcterms:created xsi:type="dcterms:W3CDTF">2012-11-11T04:57:59Z</dcterms:created>
  <dcterms:modified xsi:type="dcterms:W3CDTF">2012-11-24T10:20:05Z</dcterms:modified>
</cp:coreProperties>
</file>