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90DCB7-478A-4A1A-86F1-EBEE0F1D659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E75A597-04FE-4E10-BC8D-8DB6D54C5A8A}">
      <dgm:prSet/>
      <dgm:spPr/>
      <dgm:t>
        <a:bodyPr/>
        <a:lstStyle/>
        <a:p>
          <a:r>
            <a:rPr lang="en-GB" dirty="0" smtClean="0"/>
            <a:t>If the blood temperature rises, a ‘heat gain’ centre in the brain sends nerve impulses to the skin, which causes </a:t>
          </a:r>
          <a:r>
            <a:rPr lang="en-GB" dirty="0" err="1" smtClean="0"/>
            <a:t>vasodilation</a:t>
          </a:r>
          <a:r>
            <a:rPr lang="en-GB" dirty="0" smtClean="0"/>
            <a:t> and sweating, which cool the blood </a:t>
          </a:r>
          <a:endParaRPr lang="en-US" dirty="0"/>
        </a:p>
      </dgm:t>
    </dgm:pt>
    <dgm:pt modelId="{D077FC18-BC4A-49E1-B640-64D89411372E}" type="parTrans" cxnId="{1D3A10E4-4AA2-41DE-A852-296B05158A43}">
      <dgm:prSet/>
      <dgm:spPr/>
    </dgm:pt>
    <dgm:pt modelId="{E80BECAB-F861-4247-8156-D9074209E68C}" type="sibTrans" cxnId="{1D3A10E4-4AA2-41DE-A852-296B05158A43}">
      <dgm:prSet/>
      <dgm:spPr/>
      <dgm:t>
        <a:bodyPr/>
        <a:lstStyle/>
        <a:p>
          <a:endParaRPr lang="en-US"/>
        </a:p>
      </dgm:t>
    </dgm:pt>
    <dgm:pt modelId="{ED844E83-AF37-467D-8637-44047B1EB020}">
      <dgm:prSet phldrT="[Text]"/>
      <dgm:spPr/>
      <dgm:t>
        <a:bodyPr/>
        <a:lstStyle/>
        <a:p>
          <a:r>
            <a:rPr lang="en-GB" dirty="0" smtClean="0"/>
            <a:t>If the blood temperature falls, it stimulates a ‘heat loss’ centre in the brain which sends impulse to the skin  causing vasoconstriction and the cessation of sweating. These changes reduce heat loss from the skin</a:t>
          </a:r>
          <a:endParaRPr lang="en-US" dirty="0"/>
        </a:p>
      </dgm:t>
    </dgm:pt>
    <dgm:pt modelId="{12096AF1-C567-4F5E-A07C-2D032A624388}" type="parTrans" cxnId="{D17B2B5A-4EA0-4A3F-8A45-7651C2C530B0}">
      <dgm:prSet/>
      <dgm:spPr/>
    </dgm:pt>
    <dgm:pt modelId="{70A600E7-5D75-4ACF-BB6D-3667D0A372A7}" type="sibTrans" cxnId="{D17B2B5A-4EA0-4A3F-8A45-7651C2C530B0}">
      <dgm:prSet/>
      <dgm:spPr/>
      <dgm:t>
        <a:bodyPr/>
        <a:lstStyle/>
        <a:p>
          <a:endParaRPr lang="en-US"/>
        </a:p>
      </dgm:t>
    </dgm:pt>
    <dgm:pt modelId="{27AEAD12-A86C-4AF4-B8B4-9F2AF3E73DFB}">
      <dgm:prSet phldrT="[Text]"/>
      <dgm:spPr/>
      <dgm:t>
        <a:bodyPr/>
        <a:lstStyle/>
        <a:p>
          <a:r>
            <a:rPr lang="en-GB" dirty="0" smtClean="0"/>
            <a:t>The warmer or cooler blood provides negative feedback to the thermoregulatory centre in the brain</a:t>
          </a:r>
          <a:endParaRPr lang="en-US" dirty="0"/>
        </a:p>
      </dgm:t>
    </dgm:pt>
    <dgm:pt modelId="{402980F9-C49A-4CDC-8DA4-100A4B33F381}" type="parTrans" cxnId="{C0614FDA-9185-49F4-ADBC-8826300AFC4E}">
      <dgm:prSet/>
      <dgm:spPr/>
    </dgm:pt>
    <dgm:pt modelId="{5E6EDD5D-F3EE-4997-BA7F-6EF9E79AC448}" type="sibTrans" cxnId="{C0614FDA-9185-49F4-ADBC-8826300AFC4E}">
      <dgm:prSet/>
      <dgm:spPr/>
    </dgm:pt>
    <dgm:pt modelId="{B5F1484E-441B-48F2-8DA4-536237260824}" type="pres">
      <dgm:prSet presAssocID="{9A90DCB7-478A-4A1A-86F1-EBEE0F1D6597}" presName="linearFlow" presStyleCnt="0">
        <dgm:presLayoutVars>
          <dgm:resizeHandles val="exact"/>
        </dgm:presLayoutVars>
      </dgm:prSet>
      <dgm:spPr/>
    </dgm:pt>
    <dgm:pt modelId="{28C3D11A-422D-4474-95D7-42BAF2D42493}" type="pres">
      <dgm:prSet presAssocID="{FE75A597-04FE-4E10-BC8D-8DB6D54C5A8A}" presName="node" presStyleLbl="node1" presStyleIdx="0" presStyleCnt="3" custScaleX="404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502F5-EA48-4146-91DA-AE658DCC6F29}" type="pres">
      <dgm:prSet presAssocID="{E80BECAB-F861-4247-8156-D9074209E68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8577836-999E-421E-9B46-3C4ED0D4E566}" type="pres">
      <dgm:prSet presAssocID="{E80BECAB-F861-4247-8156-D9074209E68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C8EB5F5-5326-40E1-8EAB-61002ED037F7}" type="pres">
      <dgm:prSet presAssocID="{ED844E83-AF37-467D-8637-44047B1EB020}" presName="node" presStyleLbl="node1" presStyleIdx="1" presStyleCnt="3" custScaleX="404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1DF5C1-BBEC-458D-BBA7-A51A6CC685AD}" type="pres">
      <dgm:prSet presAssocID="{70A600E7-5D75-4ACF-BB6D-3667D0A372A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188D210-8A20-4780-A764-EB6939B13D7F}" type="pres">
      <dgm:prSet presAssocID="{70A600E7-5D75-4ACF-BB6D-3667D0A372A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AA200C1-CBF9-4B3C-B974-2615512C44E4}" type="pres">
      <dgm:prSet presAssocID="{27AEAD12-A86C-4AF4-B8B4-9F2AF3E73DFB}" presName="node" presStyleLbl="node1" presStyleIdx="2" presStyleCnt="3" custScaleX="3998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7B2B5A-4EA0-4A3F-8A45-7651C2C530B0}" srcId="{9A90DCB7-478A-4A1A-86F1-EBEE0F1D6597}" destId="{ED844E83-AF37-467D-8637-44047B1EB020}" srcOrd="1" destOrd="0" parTransId="{12096AF1-C567-4F5E-A07C-2D032A624388}" sibTransId="{70A600E7-5D75-4ACF-BB6D-3667D0A372A7}"/>
    <dgm:cxn modelId="{61FC10C4-D23E-46DE-ABCE-0C4E55D0F584}" type="presOf" srcId="{E80BECAB-F861-4247-8156-D9074209E68C}" destId="{F1A502F5-EA48-4146-91DA-AE658DCC6F29}" srcOrd="0" destOrd="0" presId="urn:microsoft.com/office/officeart/2005/8/layout/process2"/>
    <dgm:cxn modelId="{C0614FDA-9185-49F4-ADBC-8826300AFC4E}" srcId="{9A90DCB7-478A-4A1A-86F1-EBEE0F1D6597}" destId="{27AEAD12-A86C-4AF4-B8B4-9F2AF3E73DFB}" srcOrd="2" destOrd="0" parTransId="{402980F9-C49A-4CDC-8DA4-100A4B33F381}" sibTransId="{5E6EDD5D-F3EE-4997-BA7F-6EF9E79AC448}"/>
    <dgm:cxn modelId="{28766430-2A60-4D16-BD18-033FC6EE41C0}" type="presOf" srcId="{E80BECAB-F861-4247-8156-D9074209E68C}" destId="{A8577836-999E-421E-9B46-3C4ED0D4E566}" srcOrd="1" destOrd="0" presId="urn:microsoft.com/office/officeart/2005/8/layout/process2"/>
    <dgm:cxn modelId="{AB1D6CBA-D4DE-43A2-904F-AFAC5C0E6EDF}" type="presOf" srcId="{9A90DCB7-478A-4A1A-86F1-EBEE0F1D6597}" destId="{B5F1484E-441B-48F2-8DA4-536237260824}" srcOrd="0" destOrd="0" presId="urn:microsoft.com/office/officeart/2005/8/layout/process2"/>
    <dgm:cxn modelId="{F3F63895-C460-47E8-B257-2A3B9604BAAE}" type="presOf" srcId="{70A600E7-5D75-4ACF-BB6D-3667D0A372A7}" destId="{2188D210-8A20-4780-A764-EB6939B13D7F}" srcOrd="1" destOrd="0" presId="urn:microsoft.com/office/officeart/2005/8/layout/process2"/>
    <dgm:cxn modelId="{B70A29ED-023F-4E28-979D-228FF7C4E50F}" type="presOf" srcId="{ED844E83-AF37-467D-8637-44047B1EB020}" destId="{EC8EB5F5-5326-40E1-8EAB-61002ED037F7}" srcOrd="0" destOrd="0" presId="urn:microsoft.com/office/officeart/2005/8/layout/process2"/>
    <dgm:cxn modelId="{9A005063-9115-4969-86D5-247EC4AD7F62}" type="presOf" srcId="{FE75A597-04FE-4E10-BC8D-8DB6D54C5A8A}" destId="{28C3D11A-422D-4474-95D7-42BAF2D42493}" srcOrd="0" destOrd="0" presId="urn:microsoft.com/office/officeart/2005/8/layout/process2"/>
    <dgm:cxn modelId="{67C1F1B3-EB33-4780-91F6-80BCB10B4F1F}" type="presOf" srcId="{70A600E7-5D75-4ACF-BB6D-3667D0A372A7}" destId="{2D1DF5C1-BBEC-458D-BBA7-A51A6CC685AD}" srcOrd="0" destOrd="0" presId="urn:microsoft.com/office/officeart/2005/8/layout/process2"/>
    <dgm:cxn modelId="{1D3A10E4-4AA2-41DE-A852-296B05158A43}" srcId="{9A90DCB7-478A-4A1A-86F1-EBEE0F1D6597}" destId="{FE75A597-04FE-4E10-BC8D-8DB6D54C5A8A}" srcOrd="0" destOrd="0" parTransId="{D077FC18-BC4A-49E1-B640-64D89411372E}" sibTransId="{E80BECAB-F861-4247-8156-D9074209E68C}"/>
    <dgm:cxn modelId="{6039C52F-5C18-4D05-BEB7-664A23727B26}" type="presOf" srcId="{27AEAD12-A86C-4AF4-B8B4-9F2AF3E73DFB}" destId="{DAA200C1-CBF9-4B3C-B974-2615512C44E4}" srcOrd="0" destOrd="0" presId="urn:microsoft.com/office/officeart/2005/8/layout/process2"/>
    <dgm:cxn modelId="{D867A619-D85E-4721-81ED-CC5468E7DA4B}" type="presParOf" srcId="{B5F1484E-441B-48F2-8DA4-536237260824}" destId="{28C3D11A-422D-4474-95D7-42BAF2D42493}" srcOrd="0" destOrd="0" presId="urn:microsoft.com/office/officeart/2005/8/layout/process2"/>
    <dgm:cxn modelId="{4E00C51D-64A7-414E-AB4D-7CB567B1D3A3}" type="presParOf" srcId="{B5F1484E-441B-48F2-8DA4-536237260824}" destId="{F1A502F5-EA48-4146-91DA-AE658DCC6F29}" srcOrd="1" destOrd="0" presId="urn:microsoft.com/office/officeart/2005/8/layout/process2"/>
    <dgm:cxn modelId="{163F12A0-6E83-4943-A874-7BE06C070DD2}" type="presParOf" srcId="{F1A502F5-EA48-4146-91DA-AE658DCC6F29}" destId="{A8577836-999E-421E-9B46-3C4ED0D4E566}" srcOrd="0" destOrd="0" presId="urn:microsoft.com/office/officeart/2005/8/layout/process2"/>
    <dgm:cxn modelId="{B97FAE10-7A85-4F71-9B83-7E03243A5802}" type="presParOf" srcId="{B5F1484E-441B-48F2-8DA4-536237260824}" destId="{EC8EB5F5-5326-40E1-8EAB-61002ED037F7}" srcOrd="2" destOrd="0" presId="urn:microsoft.com/office/officeart/2005/8/layout/process2"/>
    <dgm:cxn modelId="{0215C440-2893-443D-A81A-5A7E10CA371C}" type="presParOf" srcId="{B5F1484E-441B-48F2-8DA4-536237260824}" destId="{2D1DF5C1-BBEC-458D-BBA7-A51A6CC685AD}" srcOrd="3" destOrd="0" presId="urn:microsoft.com/office/officeart/2005/8/layout/process2"/>
    <dgm:cxn modelId="{544A3FC3-952D-41E9-BE3F-65F53D0FE13F}" type="presParOf" srcId="{2D1DF5C1-BBEC-458D-BBA7-A51A6CC685AD}" destId="{2188D210-8A20-4780-A764-EB6939B13D7F}" srcOrd="0" destOrd="0" presId="urn:microsoft.com/office/officeart/2005/8/layout/process2"/>
    <dgm:cxn modelId="{245F019E-9896-486F-8BB9-F04D78B34EE8}" type="presParOf" srcId="{B5F1484E-441B-48F2-8DA4-536237260824}" destId="{DAA200C1-CBF9-4B3C-B974-2615512C44E4}" srcOrd="4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9D8A3-CB74-413F-BB62-4BB6DF5388CE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C597B-7F1D-49E7-8716-331594BF4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1B894-D61A-4940-A806-77AD78261582}" type="slidenum">
              <a:rPr lang="en-GB"/>
              <a:pPr/>
              <a:t>3</a:t>
            </a:fld>
            <a:endParaRPr lang="en-GB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F56A7-D2EE-4B2F-B117-1E0C3C321637}" type="slidenum">
              <a:rPr lang="en-GB"/>
              <a:pPr/>
              <a:t>12</a:t>
            </a:fld>
            <a:endParaRPr 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B6F57-D4A5-4769-AE63-D8568ABA69EC}" type="slidenum">
              <a:rPr lang="en-GB"/>
              <a:pPr/>
              <a:t>13</a:t>
            </a:fld>
            <a:endParaRPr lang="en-GB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A7412-7212-452D-B3F5-D06F63DC9360}" type="slidenum">
              <a:rPr lang="en-GB"/>
              <a:pPr/>
              <a:t>14</a:t>
            </a:fld>
            <a:endParaRPr 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9819C-53FB-41FC-9859-4EEC23230A73}" type="slidenum">
              <a:rPr lang="en-GB"/>
              <a:pPr/>
              <a:t>15</a:t>
            </a:fld>
            <a:endParaRPr 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41B9E-8632-429E-896E-11CB8492EA50}" type="slidenum">
              <a:rPr lang="en-GB"/>
              <a:pPr/>
              <a:t>16</a:t>
            </a:fld>
            <a:endParaRPr lang="en-GB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BE9B8-8141-4A92-8B19-AD7C134F129E}" type="slidenum">
              <a:rPr lang="en-GB"/>
              <a:pPr/>
              <a:t>17</a:t>
            </a:fld>
            <a:endParaRPr lang="en-GB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C3E7A-D3CD-414D-8DD9-139E193E56B9}" type="slidenum">
              <a:rPr lang="en-GB"/>
              <a:pPr/>
              <a:t>4</a:t>
            </a:fld>
            <a:endParaRPr lang="en-GB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BA571-A6B6-4667-920E-F45617F8CAA3}" type="slidenum">
              <a:rPr lang="en-GB"/>
              <a:pPr/>
              <a:t>5</a:t>
            </a:fld>
            <a:endParaRPr lang="en-GB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B89A9-1285-4693-8FE7-62E487EA3002}" type="slidenum">
              <a:rPr lang="en-GB"/>
              <a:pPr/>
              <a:t>6</a:t>
            </a:fld>
            <a:endParaRPr lang="en-GB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A878E-EC06-4D29-B4AD-10AAFCEFE879}" type="slidenum">
              <a:rPr lang="en-GB"/>
              <a:pPr/>
              <a:t>7</a:t>
            </a:fld>
            <a:endParaRPr 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44B3F-93D3-4FCF-8C2F-1623447E9623}" type="slidenum">
              <a:rPr lang="en-GB"/>
              <a:pPr/>
              <a:t>8</a:t>
            </a:fld>
            <a:endParaRPr 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D0D37-1DF7-4EDE-A01A-7ED748DD2907}" type="slidenum">
              <a:rPr lang="en-GB"/>
              <a:pPr/>
              <a:t>9</a:t>
            </a:fld>
            <a:endParaRPr lang="en-GB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E2F12-85EA-4984-B72F-EB495C79A9B1}" type="slidenum">
              <a:rPr lang="en-GB"/>
              <a:pPr/>
              <a:t>10</a:t>
            </a:fld>
            <a:endParaRPr lang="en-GB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64DBCB-00A4-458F-88C8-B5B04C5B9428}" type="slidenum">
              <a:rPr lang="en-GB"/>
              <a:pPr/>
              <a:t>11</a:t>
            </a:fld>
            <a:endParaRPr lang="en-GB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What? why? How?</a:t>
            </a:r>
          </a:p>
          <a:p>
            <a:r>
              <a:rPr lang="en-GB" sz="2400" dirty="0" smtClean="0"/>
              <a:t>The living processes in the cells depend on the activity of </a:t>
            </a:r>
            <a:r>
              <a:rPr lang="en-GB" sz="2400" b="1" dirty="0" smtClean="0"/>
              <a:t>enzymes</a:t>
            </a:r>
            <a:r>
              <a:rPr lang="en-GB" sz="2400" dirty="0" smtClean="0"/>
              <a:t>. These enzymes work best in specific conditions such as those of temperature and </a:t>
            </a:r>
            <a:r>
              <a:rPr lang="en-GB" sz="2400" dirty="0" err="1" smtClean="0"/>
              <a:t>pH.</a:t>
            </a:r>
            <a:r>
              <a:rPr lang="en-GB" sz="2400" dirty="0" smtClean="0"/>
              <a:t> Any change in these conditions affects the function of the enzymes and may lead to the death of the cells or, ultimately, the whole organism</a:t>
            </a:r>
          </a:p>
          <a:p>
            <a:r>
              <a:rPr lang="en-GB" sz="2400" dirty="0" smtClean="0"/>
              <a:t>In fact, the internal conditions are not absolutely constant,     but allowed to vary within very narrow limits. Human body temperature, for example, varies between 36.1 – 37.8 </a:t>
            </a:r>
            <a:r>
              <a:rPr lang="en-GB" sz="2400" baseline="30000" dirty="0" smtClean="0"/>
              <a:t>o </a:t>
            </a:r>
            <a:r>
              <a:rPr lang="en-GB" sz="2400" dirty="0" smtClean="0"/>
              <a:t>C.     The average temperature is usually expressed as 36.8</a:t>
            </a:r>
            <a:r>
              <a:rPr lang="en-GB" sz="2400" baseline="30000" dirty="0" smtClean="0"/>
              <a:t>o </a:t>
            </a:r>
            <a:r>
              <a:rPr lang="en-GB" sz="2400" dirty="0" smtClean="0"/>
              <a:t>C</a:t>
            </a:r>
          </a:p>
          <a:p>
            <a:endParaRPr lang="en-GB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1295400" y="4343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28600" y="0"/>
            <a:ext cx="152400" cy="3124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304800" y="2362200"/>
            <a:ext cx="0" cy="762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>
            <a:off x="304800" y="1524000"/>
            <a:ext cx="0" cy="8572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7" name="Freeform 17"/>
          <p:cNvSpPr>
            <a:spLocks/>
          </p:cNvSpPr>
          <p:nvPr/>
        </p:nvSpPr>
        <p:spPr bwMode="auto">
          <a:xfrm>
            <a:off x="1549400" y="3937000"/>
            <a:ext cx="2082800" cy="406400"/>
          </a:xfrm>
          <a:custGeom>
            <a:avLst/>
            <a:gdLst/>
            <a:ahLst/>
            <a:cxnLst>
              <a:cxn ang="0">
                <a:pos x="80" y="256"/>
              </a:cxn>
              <a:cxn ang="0">
                <a:pos x="176" y="112"/>
              </a:cxn>
              <a:cxn ang="0">
                <a:pos x="1136" y="16"/>
              </a:cxn>
              <a:cxn ang="0">
                <a:pos x="1232" y="16"/>
              </a:cxn>
            </a:cxnLst>
            <a:rect l="0" t="0" r="r" b="b"/>
            <a:pathLst>
              <a:path w="1312" h="256">
                <a:moveTo>
                  <a:pt x="80" y="256"/>
                </a:moveTo>
                <a:cubicBezTo>
                  <a:pt x="40" y="204"/>
                  <a:pt x="0" y="152"/>
                  <a:pt x="176" y="112"/>
                </a:cubicBezTo>
                <a:cubicBezTo>
                  <a:pt x="352" y="72"/>
                  <a:pt x="960" y="32"/>
                  <a:pt x="1136" y="16"/>
                </a:cubicBezTo>
                <a:cubicBezTo>
                  <a:pt x="1312" y="0"/>
                  <a:pt x="1272" y="8"/>
                  <a:pt x="1232" y="16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8" name="Freeform 18"/>
          <p:cNvSpPr>
            <a:spLocks/>
          </p:cNvSpPr>
          <p:nvPr/>
        </p:nvSpPr>
        <p:spPr bwMode="auto">
          <a:xfrm>
            <a:off x="3043238" y="3911600"/>
            <a:ext cx="2082800" cy="406400"/>
          </a:xfrm>
          <a:custGeom>
            <a:avLst/>
            <a:gdLst/>
            <a:ahLst/>
            <a:cxnLst>
              <a:cxn ang="0">
                <a:pos x="80" y="256"/>
              </a:cxn>
              <a:cxn ang="0">
                <a:pos x="176" y="112"/>
              </a:cxn>
              <a:cxn ang="0">
                <a:pos x="1136" y="16"/>
              </a:cxn>
              <a:cxn ang="0">
                <a:pos x="1232" y="16"/>
              </a:cxn>
            </a:cxnLst>
            <a:rect l="0" t="0" r="r" b="b"/>
            <a:pathLst>
              <a:path w="1312" h="256">
                <a:moveTo>
                  <a:pt x="80" y="256"/>
                </a:moveTo>
                <a:cubicBezTo>
                  <a:pt x="40" y="204"/>
                  <a:pt x="0" y="152"/>
                  <a:pt x="176" y="112"/>
                </a:cubicBezTo>
                <a:cubicBezTo>
                  <a:pt x="352" y="72"/>
                  <a:pt x="960" y="32"/>
                  <a:pt x="1136" y="16"/>
                </a:cubicBezTo>
                <a:cubicBezTo>
                  <a:pt x="1312" y="0"/>
                  <a:pt x="1272" y="8"/>
                  <a:pt x="1232" y="16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9" name="Freeform 19"/>
          <p:cNvSpPr>
            <a:spLocks/>
          </p:cNvSpPr>
          <p:nvPr/>
        </p:nvSpPr>
        <p:spPr bwMode="auto">
          <a:xfrm>
            <a:off x="4457700" y="3937000"/>
            <a:ext cx="2082800" cy="406400"/>
          </a:xfrm>
          <a:custGeom>
            <a:avLst/>
            <a:gdLst/>
            <a:ahLst/>
            <a:cxnLst>
              <a:cxn ang="0">
                <a:pos x="80" y="256"/>
              </a:cxn>
              <a:cxn ang="0">
                <a:pos x="176" y="112"/>
              </a:cxn>
              <a:cxn ang="0">
                <a:pos x="1136" y="16"/>
              </a:cxn>
              <a:cxn ang="0">
                <a:pos x="1232" y="16"/>
              </a:cxn>
            </a:cxnLst>
            <a:rect l="0" t="0" r="r" b="b"/>
            <a:pathLst>
              <a:path w="1312" h="256">
                <a:moveTo>
                  <a:pt x="80" y="256"/>
                </a:moveTo>
                <a:cubicBezTo>
                  <a:pt x="40" y="204"/>
                  <a:pt x="0" y="152"/>
                  <a:pt x="176" y="112"/>
                </a:cubicBezTo>
                <a:cubicBezTo>
                  <a:pt x="352" y="72"/>
                  <a:pt x="960" y="32"/>
                  <a:pt x="1136" y="16"/>
                </a:cubicBezTo>
                <a:cubicBezTo>
                  <a:pt x="1312" y="0"/>
                  <a:pt x="1272" y="8"/>
                  <a:pt x="1232" y="16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0" name="Freeform 20"/>
          <p:cNvSpPr>
            <a:spLocks/>
          </p:cNvSpPr>
          <p:nvPr/>
        </p:nvSpPr>
        <p:spPr bwMode="auto">
          <a:xfrm>
            <a:off x="5967413" y="3930650"/>
            <a:ext cx="2082800" cy="406400"/>
          </a:xfrm>
          <a:custGeom>
            <a:avLst/>
            <a:gdLst/>
            <a:ahLst/>
            <a:cxnLst>
              <a:cxn ang="0">
                <a:pos x="80" y="256"/>
              </a:cxn>
              <a:cxn ang="0">
                <a:pos x="176" y="112"/>
              </a:cxn>
              <a:cxn ang="0">
                <a:pos x="1136" y="16"/>
              </a:cxn>
              <a:cxn ang="0">
                <a:pos x="1232" y="16"/>
              </a:cxn>
            </a:cxnLst>
            <a:rect l="0" t="0" r="r" b="b"/>
            <a:pathLst>
              <a:path w="1312" h="256">
                <a:moveTo>
                  <a:pt x="80" y="256"/>
                </a:moveTo>
                <a:cubicBezTo>
                  <a:pt x="40" y="204"/>
                  <a:pt x="0" y="152"/>
                  <a:pt x="176" y="112"/>
                </a:cubicBezTo>
                <a:cubicBezTo>
                  <a:pt x="352" y="72"/>
                  <a:pt x="960" y="32"/>
                  <a:pt x="1136" y="16"/>
                </a:cubicBezTo>
                <a:cubicBezTo>
                  <a:pt x="1312" y="0"/>
                  <a:pt x="1272" y="8"/>
                  <a:pt x="1232" y="16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3" name="Freeform 23"/>
          <p:cNvSpPr>
            <a:spLocks/>
          </p:cNvSpPr>
          <p:nvPr/>
        </p:nvSpPr>
        <p:spPr bwMode="auto">
          <a:xfrm rot="-1831783">
            <a:off x="1317625" y="3489325"/>
            <a:ext cx="2082800" cy="406400"/>
          </a:xfrm>
          <a:custGeom>
            <a:avLst/>
            <a:gdLst/>
            <a:ahLst/>
            <a:cxnLst>
              <a:cxn ang="0">
                <a:pos x="80" y="256"/>
              </a:cxn>
              <a:cxn ang="0">
                <a:pos x="176" y="112"/>
              </a:cxn>
              <a:cxn ang="0">
                <a:pos x="1136" y="16"/>
              </a:cxn>
              <a:cxn ang="0">
                <a:pos x="1232" y="16"/>
              </a:cxn>
            </a:cxnLst>
            <a:rect l="0" t="0" r="r" b="b"/>
            <a:pathLst>
              <a:path w="1312" h="256">
                <a:moveTo>
                  <a:pt x="80" y="256"/>
                </a:moveTo>
                <a:cubicBezTo>
                  <a:pt x="40" y="204"/>
                  <a:pt x="0" y="152"/>
                  <a:pt x="176" y="112"/>
                </a:cubicBezTo>
                <a:cubicBezTo>
                  <a:pt x="352" y="72"/>
                  <a:pt x="960" y="32"/>
                  <a:pt x="1136" y="16"/>
                </a:cubicBezTo>
                <a:cubicBezTo>
                  <a:pt x="1312" y="0"/>
                  <a:pt x="1272" y="8"/>
                  <a:pt x="1232" y="16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4" name="Freeform 24"/>
          <p:cNvSpPr>
            <a:spLocks/>
          </p:cNvSpPr>
          <p:nvPr/>
        </p:nvSpPr>
        <p:spPr bwMode="auto">
          <a:xfrm rot="-1831783">
            <a:off x="2811463" y="3463925"/>
            <a:ext cx="2082800" cy="406400"/>
          </a:xfrm>
          <a:custGeom>
            <a:avLst/>
            <a:gdLst/>
            <a:ahLst/>
            <a:cxnLst>
              <a:cxn ang="0">
                <a:pos x="80" y="256"/>
              </a:cxn>
              <a:cxn ang="0">
                <a:pos x="176" y="112"/>
              </a:cxn>
              <a:cxn ang="0">
                <a:pos x="1136" y="16"/>
              </a:cxn>
              <a:cxn ang="0">
                <a:pos x="1232" y="16"/>
              </a:cxn>
            </a:cxnLst>
            <a:rect l="0" t="0" r="r" b="b"/>
            <a:pathLst>
              <a:path w="1312" h="256">
                <a:moveTo>
                  <a:pt x="80" y="256"/>
                </a:moveTo>
                <a:cubicBezTo>
                  <a:pt x="40" y="204"/>
                  <a:pt x="0" y="152"/>
                  <a:pt x="176" y="112"/>
                </a:cubicBezTo>
                <a:cubicBezTo>
                  <a:pt x="352" y="72"/>
                  <a:pt x="960" y="32"/>
                  <a:pt x="1136" y="16"/>
                </a:cubicBezTo>
                <a:cubicBezTo>
                  <a:pt x="1312" y="0"/>
                  <a:pt x="1272" y="8"/>
                  <a:pt x="1232" y="16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5" name="Freeform 25"/>
          <p:cNvSpPr>
            <a:spLocks/>
          </p:cNvSpPr>
          <p:nvPr/>
        </p:nvSpPr>
        <p:spPr bwMode="auto">
          <a:xfrm rot="-1831783">
            <a:off x="4225925" y="3489325"/>
            <a:ext cx="2082800" cy="406400"/>
          </a:xfrm>
          <a:custGeom>
            <a:avLst/>
            <a:gdLst/>
            <a:ahLst/>
            <a:cxnLst>
              <a:cxn ang="0">
                <a:pos x="80" y="256"/>
              </a:cxn>
              <a:cxn ang="0">
                <a:pos x="176" y="112"/>
              </a:cxn>
              <a:cxn ang="0">
                <a:pos x="1136" y="16"/>
              </a:cxn>
              <a:cxn ang="0">
                <a:pos x="1232" y="16"/>
              </a:cxn>
            </a:cxnLst>
            <a:rect l="0" t="0" r="r" b="b"/>
            <a:pathLst>
              <a:path w="1312" h="256">
                <a:moveTo>
                  <a:pt x="80" y="256"/>
                </a:moveTo>
                <a:cubicBezTo>
                  <a:pt x="40" y="204"/>
                  <a:pt x="0" y="152"/>
                  <a:pt x="176" y="112"/>
                </a:cubicBezTo>
                <a:cubicBezTo>
                  <a:pt x="352" y="72"/>
                  <a:pt x="960" y="32"/>
                  <a:pt x="1136" y="16"/>
                </a:cubicBezTo>
                <a:cubicBezTo>
                  <a:pt x="1312" y="0"/>
                  <a:pt x="1272" y="8"/>
                  <a:pt x="1232" y="16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6" name="Freeform 26"/>
          <p:cNvSpPr>
            <a:spLocks/>
          </p:cNvSpPr>
          <p:nvPr/>
        </p:nvSpPr>
        <p:spPr bwMode="auto">
          <a:xfrm rot="-1831783">
            <a:off x="5735638" y="3482975"/>
            <a:ext cx="2082800" cy="406400"/>
          </a:xfrm>
          <a:custGeom>
            <a:avLst/>
            <a:gdLst/>
            <a:ahLst/>
            <a:cxnLst>
              <a:cxn ang="0">
                <a:pos x="80" y="256"/>
              </a:cxn>
              <a:cxn ang="0">
                <a:pos x="176" y="112"/>
              </a:cxn>
              <a:cxn ang="0">
                <a:pos x="1136" y="16"/>
              </a:cxn>
              <a:cxn ang="0">
                <a:pos x="1232" y="16"/>
              </a:cxn>
            </a:cxnLst>
            <a:rect l="0" t="0" r="r" b="b"/>
            <a:pathLst>
              <a:path w="1312" h="256">
                <a:moveTo>
                  <a:pt x="80" y="256"/>
                </a:moveTo>
                <a:cubicBezTo>
                  <a:pt x="40" y="204"/>
                  <a:pt x="0" y="152"/>
                  <a:pt x="176" y="112"/>
                </a:cubicBezTo>
                <a:cubicBezTo>
                  <a:pt x="352" y="72"/>
                  <a:pt x="960" y="32"/>
                  <a:pt x="1136" y="16"/>
                </a:cubicBezTo>
                <a:cubicBezTo>
                  <a:pt x="1312" y="0"/>
                  <a:pt x="1272" y="8"/>
                  <a:pt x="1232" y="16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auto">
          <a:xfrm>
            <a:off x="1676400" y="3429000"/>
            <a:ext cx="58674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>
                  <a:alpha val="17000"/>
                </a:schemeClr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  <p:bldP spid="40977" grpId="0" animBg="1"/>
      <p:bldP spid="40978" grpId="0" animBg="1"/>
      <p:bldP spid="40979" grpId="0" animBg="1"/>
      <p:bldP spid="40980" grpId="0" animBg="1"/>
      <p:bldP spid="40983" grpId="0" animBg="1"/>
      <p:bldP spid="40984" grpId="0" animBg="1"/>
      <p:bldP spid="40985" grpId="0" animBg="1"/>
      <p:bldP spid="40986" grpId="0" animBg="1"/>
      <p:bldP spid="409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Controlling Glucose levels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/>
              <a:t>Your cells also need an exact level of glucose in the blood.  </a:t>
            </a:r>
          </a:p>
          <a:p>
            <a:pPr>
              <a:lnSpc>
                <a:spcPct val="90000"/>
              </a:lnSpc>
            </a:pPr>
            <a:r>
              <a:rPr lang="en-GB"/>
              <a:t>Excess glucose gets turned into glycogen in the liver</a:t>
            </a:r>
          </a:p>
          <a:p>
            <a:pPr>
              <a:lnSpc>
                <a:spcPct val="90000"/>
              </a:lnSpc>
            </a:pPr>
            <a:r>
              <a:rPr lang="en-GB"/>
              <a:t>This is regulated by 2 hormones (chemicals) from the </a:t>
            </a:r>
            <a:r>
              <a:rPr lang="en-GB" b="1" u="sng"/>
              <a:t>pancreas</a:t>
            </a:r>
            <a:r>
              <a:rPr lang="en-GB"/>
              <a:t> called: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4800" b="1">
                <a:solidFill>
                  <a:schemeClr val="hlink"/>
                </a:solidFill>
              </a:rPr>
              <a:t>Insulin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4800" b="1">
                <a:solidFill>
                  <a:schemeClr val="hlink"/>
                </a:solidFill>
              </a:rPr>
              <a:t>Glucagon</a:t>
            </a:r>
            <a:endParaRPr lang="en-US" sz="4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Freeform 5"/>
          <p:cNvSpPr>
            <a:spLocks/>
          </p:cNvSpPr>
          <p:nvPr/>
        </p:nvSpPr>
        <p:spPr bwMode="auto">
          <a:xfrm>
            <a:off x="571500" y="736600"/>
            <a:ext cx="6261100" cy="2717800"/>
          </a:xfrm>
          <a:custGeom>
            <a:avLst/>
            <a:gdLst/>
            <a:ahLst/>
            <a:cxnLst>
              <a:cxn ang="0">
                <a:pos x="72" y="784"/>
              </a:cxn>
              <a:cxn ang="0">
                <a:pos x="120" y="256"/>
              </a:cxn>
              <a:cxn ang="0">
                <a:pos x="504" y="64"/>
              </a:cxn>
              <a:cxn ang="0">
                <a:pos x="1368" y="16"/>
              </a:cxn>
              <a:cxn ang="0">
                <a:pos x="2712" y="64"/>
              </a:cxn>
              <a:cxn ang="0">
                <a:pos x="3720" y="400"/>
              </a:cxn>
              <a:cxn ang="0">
                <a:pos x="3816" y="1168"/>
              </a:cxn>
              <a:cxn ang="0">
                <a:pos x="2952" y="1264"/>
              </a:cxn>
              <a:cxn ang="0">
                <a:pos x="1752" y="1024"/>
              </a:cxn>
              <a:cxn ang="0">
                <a:pos x="792" y="1456"/>
              </a:cxn>
              <a:cxn ang="0">
                <a:pos x="120" y="1600"/>
              </a:cxn>
              <a:cxn ang="0">
                <a:pos x="72" y="784"/>
              </a:cxn>
            </a:cxnLst>
            <a:rect l="0" t="0" r="r" b="b"/>
            <a:pathLst>
              <a:path w="3944" h="1712">
                <a:moveTo>
                  <a:pt x="72" y="784"/>
                </a:moveTo>
                <a:cubicBezTo>
                  <a:pt x="72" y="560"/>
                  <a:pt x="48" y="376"/>
                  <a:pt x="120" y="256"/>
                </a:cubicBezTo>
                <a:cubicBezTo>
                  <a:pt x="192" y="136"/>
                  <a:pt x="296" y="104"/>
                  <a:pt x="504" y="64"/>
                </a:cubicBezTo>
                <a:cubicBezTo>
                  <a:pt x="712" y="24"/>
                  <a:pt x="1000" y="16"/>
                  <a:pt x="1368" y="16"/>
                </a:cubicBezTo>
                <a:cubicBezTo>
                  <a:pt x="1736" y="16"/>
                  <a:pt x="2320" y="0"/>
                  <a:pt x="2712" y="64"/>
                </a:cubicBezTo>
                <a:cubicBezTo>
                  <a:pt x="3104" y="128"/>
                  <a:pt x="3536" y="216"/>
                  <a:pt x="3720" y="400"/>
                </a:cubicBezTo>
                <a:cubicBezTo>
                  <a:pt x="3904" y="584"/>
                  <a:pt x="3944" y="1024"/>
                  <a:pt x="3816" y="1168"/>
                </a:cubicBezTo>
                <a:cubicBezTo>
                  <a:pt x="3688" y="1312"/>
                  <a:pt x="3296" y="1288"/>
                  <a:pt x="2952" y="1264"/>
                </a:cubicBezTo>
                <a:cubicBezTo>
                  <a:pt x="2608" y="1240"/>
                  <a:pt x="2112" y="992"/>
                  <a:pt x="1752" y="1024"/>
                </a:cubicBezTo>
                <a:cubicBezTo>
                  <a:pt x="1392" y="1056"/>
                  <a:pt x="1064" y="1360"/>
                  <a:pt x="792" y="1456"/>
                </a:cubicBezTo>
                <a:cubicBezTo>
                  <a:pt x="520" y="1552"/>
                  <a:pt x="240" y="1712"/>
                  <a:pt x="120" y="1600"/>
                </a:cubicBezTo>
                <a:cubicBezTo>
                  <a:pt x="0" y="1488"/>
                  <a:pt x="72" y="1008"/>
                  <a:pt x="72" y="784"/>
                </a:cubicBezTo>
                <a:close/>
              </a:path>
            </a:pathLst>
          </a:cu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1828800" y="152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1600200" y="137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1981200" y="137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2362200" y="137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2743200" y="137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 rot="5400000">
            <a:off x="4229100" y="1866900"/>
            <a:ext cx="685800" cy="6858000"/>
          </a:xfrm>
          <a:prstGeom prst="can">
            <a:avLst>
              <a:gd name="adj" fmla="val 7083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5181600" y="518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Oval 16"/>
          <p:cNvSpPr>
            <a:spLocks noChangeArrowheads="1"/>
          </p:cNvSpPr>
          <p:nvPr/>
        </p:nvSpPr>
        <p:spPr bwMode="auto">
          <a:xfrm>
            <a:off x="3810000" y="50292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Oval 17"/>
          <p:cNvSpPr>
            <a:spLocks noChangeArrowheads="1"/>
          </p:cNvSpPr>
          <p:nvPr/>
        </p:nvSpPr>
        <p:spPr bwMode="auto">
          <a:xfrm>
            <a:off x="2743200" y="52578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Oval 20"/>
          <p:cNvSpPr>
            <a:spLocks noChangeArrowheads="1"/>
          </p:cNvSpPr>
          <p:nvPr/>
        </p:nvSpPr>
        <p:spPr bwMode="auto">
          <a:xfrm>
            <a:off x="6324600" y="50292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6400800" y="1295400"/>
            <a:ext cx="2590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If there is too much glucose in the blood, Insulin converts some of it to glycogen</a:t>
            </a:r>
            <a:endParaRPr lang="en-US" sz="2800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905000" y="5029200"/>
            <a:ext cx="4038600" cy="533400"/>
            <a:chOff x="1200" y="3168"/>
            <a:chExt cx="2544" cy="336"/>
          </a:xfrm>
        </p:grpSpPr>
        <p:sp>
          <p:nvSpPr>
            <p:cNvPr id="42002" name="Oval 18"/>
            <p:cNvSpPr>
              <a:spLocks noChangeArrowheads="1"/>
            </p:cNvSpPr>
            <p:nvPr/>
          </p:nvSpPr>
          <p:spPr bwMode="auto">
            <a:xfrm>
              <a:off x="1200" y="3168"/>
              <a:ext cx="144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Oval 19"/>
            <p:cNvSpPr>
              <a:spLocks noChangeArrowheads="1"/>
            </p:cNvSpPr>
            <p:nvPr/>
          </p:nvSpPr>
          <p:spPr bwMode="auto">
            <a:xfrm>
              <a:off x="3600" y="3264"/>
              <a:ext cx="144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Oval 22"/>
            <p:cNvSpPr>
              <a:spLocks noChangeArrowheads="1"/>
            </p:cNvSpPr>
            <p:nvPr/>
          </p:nvSpPr>
          <p:spPr bwMode="auto">
            <a:xfrm>
              <a:off x="2736" y="3264"/>
              <a:ext cx="144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Oval 23"/>
            <p:cNvSpPr>
              <a:spLocks noChangeArrowheads="1"/>
            </p:cNvSpPr>
            <p:nvPr/>
          </p:nvSpPr>
          <p:spPr bwMode="auto">
            <a:xfrm>
              <a:off x="2064" y="3312"/>
              <a:ext cx="144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1524000" y="838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folHlink"/>
                </a:solidFill>
              </a:rPr>
              <a:t>Glycogen</a:t>
            </a:r>
            <a:endParaRPr lang="en-US" sz="2400" b="1">
              <a:solidFill>
                <a:schemeClr val="folHlink"/>
              </a:solidFill>
            </a:endParaRPr>
          </a:p>
        </p:txBody>
      </p:sp>
      <p:sp>
        <p:nvSpPr>
          <p:cNvPr id="42009" name="AutoShape 25"/>
          <p:cNvSpPr>
            <a:spLocks noChangeArrowheads="1"/>
          </p:cNvSpPr>
          <p:nvPr/>
        </p:nvSpPr>
        <p:spPr bwMode="auto">
          <a:xfrm rot="-5976834">
            <a:off x="2497931" y="2653507"/>
            <a:ext cx="3179763" cy="1219200"/>
          </a:xfrm>
          <a:prstGeom prst="curvedUpArrow">
            <a:avLst>
              <a:gd name="adj1" fmla="val 52161"/>
              <a:gd name="adj2" fmla="val 104323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GB" sz="3200">
                <a:solidFill>
                  <a:schemeClr val="hlink"/>
                </a:solidFill>
              </a:rPr>
              <a:t>Insulin</a:t>
            </a:r>
            <a:endParaRPr lang="en-US" sz="3200">
              <a:solidFill>
                <a:schemeClr val="hlink"/>
              </a:solidFill>
            </a:endParaRP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971800" y="1371600"/>
            <a:ext cx="1447800" cy="304800"/>
            <a:chOff x="1872" y="864"/>
            <a:chExt cx="912" cy="192"/>
          </a:xfrm>
        </p:grpSpPr>
        <p:sp>
          <p:nvSpPr>
            <p:cNvPr id="42014" name="Line 30"/>
            <p:cNvSpPr>
              <a:spLocks noChangeShapeType="1"/>
            </p:cNvSpPr>
            <p:nvPr/>
          </p:nvSpPr>
          <p:spPr bwMode="auto">
            <a:xfrm>
              <a:off x="1872" y="96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Oval 31"/>
            <p:cNvSpPr>
              <a:spLocks noChangeArrowheads="1"/>
            </p:cNvSpPr>
            <p:nvPr/>
          </p:nvSpPr>
          <p:spPr bwMode="auto">
            <a:xfrm>
              <a:off x="1920" y="864"/>
              <a:ext cx="144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Oval 32"/>
            <p:cNvSpPr>
              <a:spLocks noChangeArrowheads="1"/>
            </p:cNvSpPr>
            <p:nvPr/>
          </p:nvSpPr>
          <p:spPr bwMode="auto">
            <a:xfrm>
              <a:off x="2160" y="864"/>
              <a:ext cx="144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Oval 33"/>
            <p:cNvSpPr>
              <a:spLocks noChangeArrowheads="1"/>
            </p:cNvSpPr>
            <p:nvPr/>
          </p:nvSpPr>
          <p:spPr bwMode="auto">
            <a:xfrm>
              <a:off x="2400" y="864"/>
              <a:ext cx="144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8" name="Oval 34"/>
            <p:cNvSpPr>
              <a:spLocks noChangeArrowheads="1"/>
            </p:cNvSpPr>
            <p:nvPr/>
          </p:nvSpPr>
          <p:spPr bwMode="auto">
            <a:xfrm>
              <a:off x="2640" y="864"/>
              <a:ext cx="144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2895600" y="5867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folHlink"/>
                </a:solidFill>
              </a:rPr>
              <a:t>Glucose in the blood</a:t>
            </a:r>
            <a:endParaRPr lang="en-US" sz="24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auto">
          <a:xfrm>
            <a:off x="571500" y="736600"/>
            <a:ext cx="6261100" cy="2717800"/>
          </a:xfrm>
          <a:custGeom>
            <a:avLst/>
            <a:gdLst/>
            <a:ahLst/>
            <a:cxnLst>
              <a:cxn ang="0">
                <a:pos x="72" y="784"/>
              </a:cxn>
              <a:cxn ang="0">
                <a:pos x="120" y="256"/>
              </a:cxn>
              <a:cxn ang="0">
                <a:pos x="504" y="64"/>
              </a:cxn>
              <a:cxn ang="0">
                <a:pos x="1368" y="16"/>
              </a:cxn>
              <a:cxn ang="0">
                <a:pos x="2712" y="64"/>
              </a:cxn>
              <a:cxn ang="0">
                <a:pos x="3720" y="400"/>
              </a:cxn>
              <a:cxn ang="0">
                <a:pos x="3816" y="1168"/>
              </a:cxn>
              <a:cxn ang="0">
                <a:pos x="2952" y="1264"/>
              </a:cxn>
              <a:cxn ang="0">
                <a:pos x="1752" y="1024"/>
              </a:cxn>
              <a:cxn ang="0">
                <a:pos x="792" y="1456"/>
              </a:cxn>
              <a:cxn ang="0">
                <a:pos x="120" y="1600"/>
              </a:cxn>
              <a:cxn ang="0">
                <a:pos x="72" y="784"/>
              </a:cxn>
            </a:cxnLst>
            <a:rect l="0" t="0" r="r" b="b"/>
            <a:pathLst>
              <a:path w="3944" h="1712">
                <a:moveTo>
                  <a:pt x="72" y="784"/>
                </a:moveTo>
                <a:cubicBezTo>
                  <a:pt x="72" y="560"/>
                  <a:pt x="48" y="376"/>
                  <a:pt x="120" y="256"/>
                </a:cubicBezTo>
                <a:cubicBezTo>
                  <a:pt x="192" y="136"/>
                  <a:pt x="296" y="104"/>
                  <a:pt x="504" y="64"/>
                </a:cubicBezTo>
                <a:cubicBezTo>
                  <a:pt x="712" y="24"/>
                  <a:pt x="1000" y="16"/>
                  <a:pt x="1368" y="16"/>
                </a:cubicBezTo>
                <a:cubicBezTo>
                  <a:pt x="1736" y="16"/>
                  <a:pt x="2320" y="0"/>
                  <a:pt x="2712" y="64"/>
                </a:cubicBezTo>
                <a:cubicBezTo>
                  <a:pt x="3104" y="128"/>
                  <a:pt x="3536" y="216"/>
                  <a:pt x="3720" y="400"/>
                </a:cubicBezTo>
                <a:cubicBezTo>
                  <a:pt x="3904" y="584"/>
                  <a:pt x="3944" y="1024"/>
                  <a:pt x="3816" y="1168"/>
                </a:cubicBezTo>
                <a:cubicBezTo>
                  <a:pt x="3688" y="1312"/>
                  <a:pt x="3296" y="1288"/>
                  <a:pt x="2952" y="1264"/>
                </a:cubicBezTo>
                <a:cubicBezTo>
                  <a:pt x="2608" y="1240"/>
                  <a:pt x="2112" y="992"/>
                  <a:pt x="1752" y="1024"/>
                </a:cubicBezTo>
                <a:cubicBezTo>
                  <a:pt x="1392" y="1056"/>
                  <a:pt x="1064" y="1360"/>
                  <a:pt x="792" y="1456"/>
                </a:cubicBezTo>
                <a:cubicBezTo>
                  <a:pt x="520" y="1552"/>
                  <a:pt x="240" y="1712"/>
                  <a:pt x="120" y="1600"/>
                </a:cubicBezTo>
                <a:cubicBezTo>
                  <a:pt x="0" y="1488"/>
                  <a:pt x="72" y="1008"/>
                  <a:pt x="72" y="784"/>
                </a:cubicBezTo>
                <a:close/>
              </a:path>
            </a:pathLst>
          </a:cu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1828800" y="152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1600200" y="137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1981200" y="137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2362200" y="137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2743200" y="137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 rot="5400000">
            <a:off x="4229100" y="1866900"/>
            <a:ext cx="685800" cy="6858000"/>
          </a:xfrm>
          <a:prstGeom prst="can">
            <a:avLst>
              <a:gd name="adj" fmla="val 7083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6324600" y="50292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553200" y="1295400"/>
            <a:ext cx="2590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If there is not enough glucose in the blood, Glucagon converts some glycogen into glucose.</a:t>
            </a:r>
            <a:endParaRPr lang="en-US" sz="2800"/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1524000" y="838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folHlink"/>
                </a:solidFill>
              </a:rPr>
              <a:t>Glycogen</a:t>
            </a:r>
            <a:endParaRPr lang="en-US" sz="2400" b="1">
              <a:solidFill>
                <a:schemeClr val="folHlink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971800" y="1371600"/>
            <a:ext cx="1447800" cy="304800"/>
            <a:chOff x="1872" y="864"/>
            <a:chExt cx="912" cy="192"/>
          </a:xfrm>
        </p:grpSpPr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1872" y="96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Oval 23"/>
            <p:cNvSpPr>
              <a:spLocks noChangeArrowheads="1"/>
            </p:cNvSpPr>
            <p:nvPr/>
          </p:nvSpPr>
          <p:spPr bwMode="auto">
            <a:xfrm>
              <a:off x="1920" y="864"/>
              <a:ext cx="144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Oval 24"/>
            <p:cNvSpPr>
              <a:spLocks noChangeArrowheads="1"/>
            </p:cNvSpPr>
            <p:nvPr/>
          </p:nvSpPr>
          <p:spPr bwMode="auto">
            <a:xfrm>
              <a:off x="2160" y="864"/>
              <a:ext cx="144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Oval 25"/>
            <p:cNvSpPr>
              <a:spLocks noChangeArrowheads="1"/>
            </p:cNvSpPr>
            <p:nvPr/>
          </p:nvSpPr>
          <p:spPr bwMode="auto">
            <a:xfrm>
              <a:off x="2400" y="864"/>
              <a:ext cx="144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4" name="Oval 26"/>
            <p:cNvSpPr>
              <a:spLocks noChangeArrowheads="1"/>
            </p:cNvSpPr>
            <p:nvPr/>
          </p:nvSpPr>
          <p:spPr bwMode="auto">
            <a:xfrm>
              <a:off x="2640" y="864"/>
              <a:ext cx="144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36" name="AutoShape 28"/>
          <p:cNvSpPr>
            <a:spLocks noChangeArrowheads="1"/>
          </p:cNvSpPr>
          <p:nvPr/>
        </p:nvSpPr>
        <p:spPr bwMode="auto">
          <a:xfrm rot="5254234">
            <a:off x="1236663" y="3121025"/>
            <a:ext cx="3200400" cy="1219200"/>
          </a:xfrm>
          <a:prstGeom prst="curvedUpArrow">
            <a:avLst>
              <a:gd name="adj1" fmla="val 52500"/>
              <a:gd name="adj2" fmla="val 105000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GB" sz="3200" b="1">
                <a:solidFill>
                  <a:schemeClr val="accent2"/>
                </a:solidFill>
              </a:rPr>
              <a:t>     </a:t>
            </a:r>
            <a:r>
              <a:rPr lang="en-GB" sz="3200" b="1">
                <a:solidFill>
                  <a:schemeClr val="folHlink"/>
                </a:solidFill>
              </a:rPr>
              <a:t>Glucagon</a:t>
            </a:r>
            <a:endParaRPr lang="en-US" sz="3200" b="1">
              <a:solidFill>
                <a:schemeClr val="folHlink"/>
              </a:solidFill>
            </a:endParaRPr>
          </a:p>
        </p:txBody>
      </p:sp>
      <p:sp>
        <p:nvSpPr>
          <p:cNvPr id="43037" name="Oval 29"/>
          <p:cNvSpPr>
            <a:spLocks noChangeArrowheads="1"/>
          </p:cNvSpPr>
          <p:nvPr/>
        </p:nvSpPr>
        <p:spPr bwMode="auto">
          <a:xfrm>
            <a:off x="3886200" y="518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38" name="Oval 30"/>
          <p:cNvSpPr>
            <a:spLocks noChangeArrowheads="1"/>
          </p:cNvSpPr>
          <p:nvPr/>
        </p:nvSpPr>
        <p:spPr bwMode="auto">
          <a:xfrm>
            <a:off x="6934200" y="518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39" name="Oval 31"/>
          <p:cNvSpPr>
            <a:spLocks noChangeArrowheads="1"/>
          </p:cNvSpPr>
          <p:nvPr/>
        </p:nvSpPr>
        <p:spPr bwMode="auto">
          <a:xfrm>
            <a:off x="5181600" y="51054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Oval 32"/>
          <p:cNvSpPr>
            <a:spLocks noChangeArrowheads="1"/>
          </p:cNvSpPr>
          <p:nvPr/>
        </p:nvSpPr>
        <p:spPr bwMode="auto">
          <a:xfrm>
            <a:off x="2133600" y="51054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2895600" y="5867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folHlink"/>
                </a:solidFill>
              </a:rPr>
              <a:t>Glucose in the blood</a:t>
            </a:r>
            <a:endParaRPr lang="en-US" sz="24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6" grpId="0" animBg="1"/>
      <p:bldP spid="43037" grpId="0" animBg="1"/>
      <p:bldP spid="43038" grpId="0" animBg="1"/>
      <p:bldP spid="43039" grpId="0" animBg="1"/>
      <p:bldP spid="430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Diabetes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Some people do not produce enough insulin.</a:t>
            </a:r>
          </a:p>
          <a:p>
            <a:r>
              <a:rPr lang="en-GB"/>
              <a:t>When they eat food, the glucose levels in their blood cannot be reduced.</a:t>
            </a:r>
          </a:p>
          <a:p>
            <a:r>
              <a:rPr lang="en-GB"/>
              <a:t>This condition is known as DIABETES.</a:t>
            </a:r>
          </a:p>
          <a:p>
            <a:r>
              <a:rPr lang="en-GB"/>
              <a:t>Diabetics sometimes have to inject insulin into their blood.  They have to be careful of their diet.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2133600" y="476250"/>
            <a:ext cx="0" cy="411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>
            <a:off x="2133600" y="4591050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7620000" y="467518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Berlin Sans FB" pitchFamily="34" charset="0"/>
              </a:rPr>
              <a:t>Time</a:t>
            </a:r>
            <a:endParaRPr lang="en-GB" sz="2800">
              <a:latin typeface="Berlin Sans FB" pitchFamily="34" charset="0"/>
            </a:endParaRP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0" y="1143000"/>
            <a:ext cx="2270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Berlin Sans FB" pitchFamily="34" charset="0"/>
              </a:rPr>
              <a:t>Glucose </a:t>
            </a:r>
          </a:p>
          <a:p>
            <a:r>
              <a:rPr lang="en-US" sz="2800">
                <a:latin typeface="Berlin Sans FB" pitchFamily="34" charset="0"/>
              </a:rPr>
              <a:t>Concentration</a:t>
            </a:r>
            <a:endParaRPr lang="en-GB" sz="2800">
              <a:latin typeface="Berlin Sans FB" pitchFamily="34" charset="0"/>
            </a:endParaRPr>
          </a:p>
        </p:txBody>
      </p:sp>
      <p:sp>
        <p:nvSpPr>
          <p:cNvPr id="118793" name="Freeform 9"/>
          <p:cNvSpPr>
            <a:spLocks/>
          </p:cNvSpPr>
          <p:nvPr/>
        </p:nvSpPr>
        <p:spPr bwMode="auto">
          <a:xfrm>
            <a:off x="2133600" y="2444750"/>
            <a:ext cx="6477000" cy="1460500"/>
          </a:xfrm>
          <a:custGeom>
            <a:avLst/>
            <a:gdLst/>
            <a:ahLst/>
            <a:cxnLst>
              <a:cxn ang="0">
                <a:pos x="0" y="920"/>
              </a:cxn>
              <a:cxn ang="0">
                <a:pos x="432" y="728"/>
              </a:cxn>
              <a:cxn ang="0">
                <a:pos x="912" y="200"/>
              </a:cxn>
              <a:cxn ang="0">
                <a:pos x="1344" y="56"/>
              </a:cxn>
              <a:cxn ang="0">
                <a:pos x="1872" y="56"/>
              </a:cxn>
              <a:cxn ang="0">
                <a:pos x="2304" y="392"/>
              </a:cxn>
              <a:cxn ang="0">
                <a:pos x="2784" y="728"/>
              </a:cxn>
              <a:cxn ang="0">
                <a:pos x="3120" y="824"/>
              </a:cxn>
              <a:cxn ang="0">
                <a:pos x="4080" y="872"/>
              </a:cxn>
            </a:cxnLst>
            <a:rect l="0" t="0" r="r" b="b"/>
            <a:pathLst>
              <a:path w="4080" h="920">
                <a:moveTo>
                  <a:pt x="0" y="920"/>
                </a:moveTo>
                <a:cubicBezTo>
                  <a:pt x="140" y="884"/>
                  <a:pt x="280" y="848"/>
                  <a:pt x="432" y="728"/>
                </a:cubicBezTo>
                <a:cubicBezTo>
                  <a:pt x="584" y="608"/>
                  <a:pt x="760" y="312"/>
                  <a:pt x="912" y="200"/>
                </a:cubicBezTo>
                <a:cubicBezTo>
                  <a:pt x="1064" y="88"/>
                  <a:pt x="1184" y="80"/>
                  <a:pt x="1344" y="56"/>
                </a:cubicBezTo>
                <a:cubicBezTo>
                  <a:pt x="1504" y="32"/>
                  <a:pt x="1712" y="0"/>
                  <a:pt x="1872" y="56"/>
                </a:cubicBezTo>
                <a:cubicBezTo>
                  <a:pt x="2032" y="112"/>
                  <a:pt x="2152" y="280"/>
                  <a:pt x="2304" y="392"/>
                </a:cubicBezTo>
                <a:cubicBezTo>
                  <a:pt x="2456" y="504"/>
                  <a:pt x="2648" y="656"/>
                  <a:pt x="2784" y="728"/>
                </a:cubicBezTo>
                <a:cubicBezTo>
                  <a:pt x="2920" y="800"/>
                  <a:pt x="2904" y="800"/>
                  <a:pt x="3120" y="824"/>
                </a:cubicBezTo>
                <a:cubicBezTo>
                  <a:pt x="3336" y="848"/>
                  <a:pt x="3920" y="864"/>
                  <a:pt x="4080" y="8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>
            <a:off x="2819400" y="46672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2514600" y="5056188"/>
            <a:ext cx="1847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hlink"/>
                </a:solidFill>
                <a:latin typeface="Berlin Sans FB" pitchFamily="34" charset="0"/>
              </a:rPr>
              <a:t>Meal eaten</a:t>
            </a:r>
            <a:endParaRPr lang="en-GB" sz="2800">
              <a:solidFill>
                <a:schemeClr val="hlink"/>
              </a:solidFill>
              <a:latin typeface="Berlin Sans FB" pitchFamily="34" charset="0"/>
            </a:endParaRP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5943600" y="990600"/>
            <a:ext cx="2971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hlink"/>
                </a:solidFill>
                <a:latin typeface="Berlin Sans FB" pitchFamily="34" charset="0"/>
              </a:rPr>
              <a:t>Insulin is produced and glucose levels fall to normal again.</a:t>
            </a:r>
            <a:endParaRPr lang="en-GB" sz="2800">
              <a:solidFill>
                <a:schemeClr val="hlink"/>
              </a:solidFill>
              <a:latin typeface="Berlin Sans FB" pitchFamily="34" charset="0"/>
            </a:endParaRP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2286000" y="533400"/>
            <a:ext cx="297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hlink"/>
                </a:solidFill>
                <a:latin typeface="Berlin Sans FB" pitchFamily="34" charset="0"/>
              </a:rPr>
              <a:t>Glucose levels rise after a meal.</a:t>
            </a:r>
            <a:endParaRPr lang="en-GB" sz="2800">
              <a:solidFill>
                <a:schemeClr val="hlink"/>
              </a:solidFill>
              <a:latin typeface="Berlin Sans FB" pitchFamily="34" charset="0"/>
            </a:endParaRP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7848600" y="3124200"/>
            <a:ext cx="1314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Berlin Sans FB" pitchFamily="34" charset="0"/>
              </a:rPr>
              <a:t>Normal</a:t>
            </a:r>
            <a:endParaRPr lang="en-GB" sz="280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3" grpId="0" animBg="1"/>
      <p:bldP spid="118796" grpId="0"/>
      <p:bldP spid="1187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Line 2"/>
          <p:cNvSpPr>
            <a:spLocks noChangeShapeType="1"/>
          </p:cNvSpPr>
          <p:nvPr/>
        </p:nvSpPr>
        <p:spPr bwMode="auto">
          <a:xfrm>
            <a:off x="2133600" y="476250"/>
            <a:ext cx="0" cy="411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35" name="Line 3"/>
          <p:cNvSpPr>
            <a:spLocks noChangeShapeType="1"/>
          </p:cNvSpPr>
          <p:nvPr/>
        </p:nvSpPr>
        <p:spPr bwMode="auto">
          <a:xfrm>
            <a:off x="2133600" y="4591050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7620000" y="4725988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Berlin Sans FB" pitchFamily="34" charset="0"/>
              </a:rPr>
              <a:t>Time</a:t>
            </a:r>
            <a:endParaRPr lang="en-GB" sz="2400">
              <a:latin typeface="Berlin Sans FB" pitchFamily="34" charset="0"/>
            </a:endParaRP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228600" y="1144588"/>
            <a:ext cx="1968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Berlin Sans FB" pitchFamily="34" charset="0"/>
              </a:rPr>
              <a:t>Glucose </a:t>
            </a:r>
          </a:p>
          <a:p>
            <a:r>
              <a:rPr lang="en-US" sz="2400">
                <a:latin typeface="Berlin Sans FB" pitchFamily="34" charset="0"/>
              </a:rPr>
              <a:t>Concentration</a:t>
            </a:r>
            <a:endParaRPr lang="en-GB" sz="2400">
              <a:latin typeface="Berlin Sans FB" pitchFamily="34" charset="0"/>
            </a:endParaRPr>
          </a:p>
        </p:txBody>
      </p:sp>
      <p:sp>
        <p:nvSpPr>
          <p:cNvPr id="120838" name="Freeform 6"/>
          <p:cNvSpPr>
            <a:spLocks/>
          </p:cNvSpPr>
          <p:nvPr/>
        </p:nvSpPr>
        <p:spPr bwMode="auto">
          <a:xfrm>
            <a:off x="2133600" y="2305050"/>
            <a:ext cx="6559550" cy="16002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432" y="816"/>
              </a:cxn>
              <a:cxn ang="0">
                <a:pos x="900" y="345"/>
              </a:cxn>
              <a:cxn ang="0">
                <a:pos x="1344" y="144"/>
              </a:cxn>
              <a:cxn ang="0">
                <a:pos x="1888" y="61"/>
              </a:cxn>
              <a:cxn ang="0">
                <a:pos x="2636" y="9"/>
              </a:cxn>
              <a:cxn ang="0">
                <a:pos x="3281" y="9"/>
              </a:cxn>
              <a:cxn ang="0">
                <a:pos x="3780" y="35"/>
              </a:cxn>
              <a:cxn ang="0">
                <a:pos x="4132" y="9"/>
              </a:cxn>
            </a:cxnLst>
            <a:rect l="0" t="0" r="r" b="b"/>
            <a:pathLst>
              <a:path w="4132" h="1008">
                <a:moveTo>
                  <a:pt x="0" y="1008"/>
                </a:moveTo>
                <a:cubicBezTo>
                  <a:pt x="140" y="972"/>
                  <a:pt x="282" y="926"/>
                  <a:pt x="432" y="816"/>
                </a:cubicBezTo>
                <a:cubicBezTo>
                  <a:pt x="582" y="706"/>
                  <a:pt x="748" y="457"/>
                  <a:pt x="900" y="345"/>
                </a:cubicBezTo>
                <a:cubicBezTo>
                  <a:pt x="1052" y="233"/>
                  <a:pt x="1179" y="191"/>
                  <a:pt x="1344" y="144"/>
                </a:cubicBezTo>
                <a:cubicBezTo>
                  <a:pt x="1509" y="97"/>
                  <a:pt x="1673" y="83"/>
                  <a:pt x="1888" y="61"/>
                </a:cubicBezTo>
                <a:cubicBezTo>
                  <a:pt x="2103" y="39"/>
                  <a:pt x="2404" y="18"/>
                  <a:pt x="2636" y="9"/>
                </a:cubicBezTo>
                <a:cubicBezTo>
                  <a:pt x="2868" y="0"/>
                  <a:pt x="3090" y="5"/>
                  <a:pt x="3281" y="9"/>
                </a:cubicBezTo>
                <a:cubicBezTo>
                  <a:pt x="3472" y="13"/>
                  <a:pt x="3638" y="35"/>
                  <a:pt x="3780" y="35"/>
                </a:cubicBezTo>
                <a:cubicBezTo>
                  <a:pt x="3922" y="35"/>
                  <a:pt x="4059" y="14"/>
                  <a:pt x="4132" y="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>
            <a:off x="2819400" y="46672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2514600" y="5006975"/>
            <a:ext cx="2084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Berlin Sans FB" pitchFamily="34" charset="0"/>
              </a:rPr>
              <a:t>Meal eaten</a:t>
            </a:r>
            <a:endParaRPr lang="en-GB" sz="3200">
              <a:solidFill>
                <a:schemeClr val="hlink"/>
              </a:solidFill>
              <a:latin typeface="Berlin Sans FB" pitchFamily="34" charset="0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5638800" y="2667000"/>
            <a:ext cx="2971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hlink"/>
                </a:solidFill>
                <a:latin typeface="Berlin Sans FB" pitchFamily="34" charset="0"/>
              </a:rPr>
              <a:t>Insulin is not produced so glucose levels stay high</a:t>
            </a:r>
            <a:endParaRPr lang="en-GB" sz="2800">
              <a:solidFill>
                <a:schemeClr val="hlink"/>
              </a:solidFill>
              <a:latin typeface="Berlin Sans FB" pitchFamily="34" charset="0"/>
            </a:endParaRP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2286000" y="533400"/>
            <a:ext cx="297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hlink"/>
                </a:solidFill>
                <a:latin typeface="Berlin Sans FB" pitchFamily="34" charset="0"/>
              </a:rPr>
              <a:t>Glucose levels rise after a meal.</a:t>
            </a:r>
            <a:endParaRPr lang="en-GB" sz="2800">
              <a:solidFill>
                <a:schemeClr val="hlink"/>
              </a:solidFill>
              <a:latin typeface="Berlin Sans FB" pitchFamily="34" charset="0"/>
            </a:endParaRPr>
          </a:p>
        </p:txBody>
      </p:sp>
      <p:sp>
        <p:nvSpPr>
          <p:cNvPr id="120843" name="Text Box 11"/>
          <p:cNvSpPr txBox="1">
            <a:spLocks noChangeArrowheads="1"/>
          </p:cNvSpPr>
          <p:nvPr/>
        </p:nvSpPr>
        <p:spPr bwMode="auto">
          <a:xfrm>
            <a:off x="7391400" y="1600200"/>
            <a:ext cx="1411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Berlin Sans FB" pitchFamily="34" charset="0"/>
              </a:rPr>
              <a:t>Diabetic</a:t>
            </a:r>
            <a:endParaRPr lang="en-GB" sz="280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 animBg="1"/>
      <p:bldP spid="120841" grpId="0"/>
      <p:bldP spid="1208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Freeform 4"/>
          <p:cNvSpPr>
            <a:spLocks/>
          </p:cNvSpPr>
          <p:nvPr/>
        </p:nvSpPr>
        <p:spPr bwMode="auto">
          <a:xfrm>
            <a:off x="685800" y="762000"/>
            <a:ext cx="6261100" cy="2717800"/>
          </a:xfrm>
          <a:custGeom>
            <a:avLst/>
            <a:gdLst/>
            <a:ahLst/>
            <a:cxnLst>
              <a:cxn ang="0">
                <a:pos x="72" y="784"/>
              </a:cxn>
              <a:cxn ang="0">
                <a:pos x="120" y="256"/>
              </a:cxn>
              <a:cxn ang="0">
                <a:pos x="504" y="64"/>
              </a:cxn>
              <a:cxn ang="0">
                <a:pos x="1368" y="16"/>
              </a:cxn>
              <a:cxn ang="0">
                <a:pos x="2712" y="64"/>
              </a:cxn>
              <a:cxn ang="0">
                <a:pos x="3720" y="400"/>
              </a:cxn>
              <a:cxn ang="0">
                <a:pos x="3816" y="1168"/>
              </a:cxn>
              <a:cxn ang="0">
                <a:pos x="2952" y="1264"/>
              </a:cxn>
              <a:cxn ang="0">
                <a:pos x="1752" y="1024"/>
              </a:cxn>
              <a:cxn ang="0">
                <a:pos x="792" y="1456"/>
              </a:cxn>
              <a:cxn ang="0">
                <a:pos x="120" y="1600"/>
              </a:cxn>
              <a:cxn ang="0">
                <a:pos x="72" y="784"/>
              </a:cxn>
            </a:cxnLst>
            <a:rect l="0" t="0" r="r" b="b"/>
            <a:pathLst>
              <a:path w="3944" h="1712">
                <a:moveTo>
                  <a:pt x="72" y="784"/>
                </a:moveTo>
                <a:cubicBezTo>
                  <a:pt x="72" y="560"/>
                  <a:pt x="48" y="376"/>
                  <a:pt x="120" y="256"/>
                </a:cubicBezTo>
                <a:cubicBezTo>
                  <a:pt x="192" y="136"/>
                  <a:pt x="296" y="104"/>
                  <a:pt x="504" y="64"/>
                </a:cubicBezTo>
                <a:cubicBezTo>
                  <a:pt x="712" y="24"/>
                  <a:pt x="1000" y="16"/>
                  <a:pt x="1368" y="16"/>
                </a:cubicBezTo>
                <a:cubicBezTo>
                  <a:pt x="1736" y="16"/>
                  <a:pt x="2320" y="0"/>
                  <a:pt x="2712" y="64"/>
                </a:cubicBezTo>
                <a:cubicBezTo>
                  <a:pt x="3104" y="128"/>
                  <a:pt x="3536" y="216"/>
                  <a:pt x="3720" y="400"/>
                </a:cubicBezTo>
                <a:cubicBezTo>
                  <a:pt x="3904" y="584"/>
                  <a:pt x="3944" y="1024"/>
                  <a:pt x="3816" y="1168"/>
                </a:cubicBezTo>
                <a:cubicBezTo>
                  <a:pt x="3688" y="1312"/>
                  <a:pt x="3296" y="1288"/>
                  <a:pt x="2952" y="1264"/>
                </a:cubicBezTo>
                <a:cubicBezTo>
                  <a:pt x="2608" y="1240"/>
                  <a:pt x="2112" y="992"/>
                  <a:pt x="1752" y="1024"/>
                </a:cubicBezTo>
                <a:cubicBezTo>
                  <a:pt x="1392" y="1056"/>
                  <a:pt x="1064" y="1360"/>
                  <a:pt x="792" y="1456"/>
                </a:cubicBezTo>
                <a:cubicBezTo>
                  <a:pt x="520" y="1552"/>
                  <a:pt x="240" y="1712"/>
                  <a:pt x="120" y="1600"/>
                </a:cubicBezTo>
                <a:cubicBezTo>
                  <a:pt x="0" y="1488"/>
                  <a:pt x="72" y="1008"/>
                  <a:pt x="72" y="784"/>
                </a:cubicBezTo>
                <a:close/>
              </a:path>
            </a:pathLst>
          </a:cu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1828800" y="152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1600200" y="137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981200" y="137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2362200" y="137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2743200" y="137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 rot="5400000">
            <a:off x="4229100" y="1866900"/>
            <a:ext cx="685800" cy="6858000"/>
          </a:xfrm>
          <a:prstGeom prst="can">
            <a:avLst>
              <a:gd name="adj" fmla="val 7083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5181600" y="518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3657600" y="50292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2743200" y="52578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6324600" y="50292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6553200" y="2286000"/>
            <a:ext cx="2819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/>
              <a:t>The glucose in the blood increases.</a:t>
            </a:r>
            <a:endParaRPr lang="en-US" sz="2800" dirty="0"/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1981200" y="50292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Oval 18"/>
          <p:cNvSpPr>
            <a:spLocks noChangeArrowheads="1"/>
          </p:cNvSpPr>
          <p:nvPr/>
        </p:nvSpPr>
        <p:spPr bwMode="auto">
          <a:xfrm>
            <a:off x="5715000" y="51054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Oval 19"/>
          <p:cNvSpPr>
            <a:spLocks noChangeArrowheads="1"/>
          </p:cNvSpPr>
          <p:nvPr/>
        </p:nvSpPr>
        <p:spPr bwMode="auto">
          <a:xfrm>
            <a:off x="4267200" y="50292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Oval 20"/>
          <p:cNvSpPr>
            <a:spLocks noChangeArrowheads="1"/>
          </p:cNvSpPr>
          <p:nvPr/>
        </p:nvSpPr>
        <p:spPr bwMode="auto">
          <a:xfrm>
            <a:off x="3276600" y="518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1524000" y="838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folHlink"/>
                </a:solidFill>
              </a:rPr>
              <a:t>Glycogen</a:t>
            </a:r>
            <a:endParaRPr lang="en-US" sz="2400" b="1">
              <a:solidFill>
                <a:schemeClr val="folHlink"/>
              </a:solidFill>
            </a:endParaRPr>
          </a:p>
        </p:txBody>
      </p:sp>
      <p:sp>
        <p:nvSpPr>
          <p:cNvPr id="45078" name="AutoShape 22"/>
          <p:cNvSpPr>
            <a:spLocks noChangeArrowheads="1"/>
          </p:cNvSpPr>
          <p:nvPr/>
        </p:nvSpPr>
        <p:spPr bwMode="auto">
          <a:xfrm rot="-5976834">
            <a:off x="2497931" y="2653507"/>
            <a:ext cx="3179763" cy="1219200"/>
          </a:xfrm>
          <a:prstGeom prst="curvedUpArrow">
            <a:avLst>
              <a:gd name="adj1" fmla="val 52161"/>
              <a:gd name="adj2" fmla="val 104323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GB" sz="3200">
                <a:solidFill>
                  <a:schemeClr val="hlink"/>
                </a:solidFill>
              </a:rPr>
              <a:t>Insulin</a:t>
            </a:r>
            <a:endParaRPr lang="en-US" sz="3200">
              <a:solidFill>
                <a:schemeClr val="hlink"/>
              </a:solidFill>
            </a:endParaRP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2895600" y="5867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folHlink"/>
                </a:solidFill>
              </a:rPr>
              <a:t>Glucose in the blood</a:t>
            </a:r>
            <a:endParaRPr lang="en-US" sz="2400" b="1">
              <a:solidFill>
                <a:schemeClr val="folHlink"/>
              </a:solidFill>
            </a:endParaRPr>
          </a:p>
        </p:txBody>
      </p:sp>
      <p:sp>
        <p:nvSpPr>
          <p:cNvPr id="45086" name="AutoShape 30"/>
          <p:cNvSpPr>
            <a:spLocks noChangeArrowheads="1"/>
          </p:cNvSpPr>
          <p:nvPr/>
        </p:nvSpPr>
        <p:spPr bwMode="auto">
          <a:xfrm>
            <a:off x="2667000" y="2133600"/>
            <a:ext cx="3124200" cy="23622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Oval 31"/>
          <p:cNvSpPr>
            <a:spLocks noChangeArrowheads="1"/>
          </p:cNvSpPr>
          <p:nvPr/>
        </p:nvSpPr>
        <p:spPr bwMode="auto">
          <a:xfrm>
            <a:off x="4800600" y="50292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Oval 32"/>
          <p:cNvSpPr>
            <a:spLocks noChangeArrowheads="1"/>
          </p:cNvSpPr>
          <p:nvPr/>
        </p:nvSpPr>
        <p:spPr bwMode="auto">
          <a:xfrm>
            <a:off x="2971800" y="50292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Oval 33"/>
          <p:cNvSpPr>
            <a:spLocks noChangeArrowheads="1"/>
          </p:cNvSpPr>
          <p:nvPr/>
        </p:nvSpPr>
        <p:spPr bwMode="auto">
          <a:xfrm>
            <a:off x="2286000" y="5181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Oval 34"/>
          <p:cNvSpPr>
            <a:spLocks noChangeArrowheads="1"/>
          </p:cNvSpPr>
          <p:nvPr/>
        </p:nvSpPr>
        <p:spPr bwMode="auto">
          <a:xfrm>
            <a:off x="6019800" y="52578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Oval 35"/>
          <p:cNvSpPr>
            <a:spLocks noChangeArrowheads="1"/>
          </p:cNvSpPr>
          <p:nvPr/>
        </p:nvSpPr>
        <p:spPr bwMode="auto">
          <a:xfrm>
            <a:off x="4572000" y="52578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Oval 36"/>
          <p:cNvSpPr>
            <a:spLocks noChangeArrowheads="1"/>
          </p:cNvSpPr>
          <p:nvPr/>
        </p:nvSpPr>
        <p:spPr bwMode="auto">
          <a:xfrm>
            <a:off x="6553200" y="52578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93" name="Oval 37"/>
          <p:cNvSpPr>
            <a:spLocks noChangeArrowheads="1"/>
          </p:cNvSpPr>
          <p:nvPr/>
        </p:nvSpPr>
        <p:spPr bwMode="auto">
          <a:xfrm>
            <a:off x="6858000" y="50292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94" name="Oval 38"/>
          <p:cNvSpPr>
            <a:spLocks noChangeArrowheads="1"/>
          </p:cNvSpPr>
          <p:nvPr/>
        </p:nvSpPr>
        <p:spPr bwMode="auto">
          <a:xfrm>
            <a:off x="4038600" y="52578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95" name="Oval 39"/>
          <p:cNvSpPr>
            <a:spLocks noChangeArrowheads="1"/>
          </p:cNvSpPr>
          <p:nvPr/>
        </p:nvSpPr>
        <p:spPr bwMode="auto">
          <a:xfrm>
            <a:off x="1676400" y="52578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96" name="Oval 40"/>
          <p:cNvSpPr>
            <a:spLocks noChangeArrowheads="1"/>
          </p:cNvSpPr>
          <p:nvPr/>
        </p:nvSpPr>
        <p:spPr bwMode="auto">
          <a:xfrm>
            <a:off x="1371600" y="50292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97" name="Oval 41"/>
          <p:cNvSpPr>
            <a:spLocks noChangeArrowheads="1"/>
          </p:cNvSpPr>
          <p:nvPr/>
        </p:nvSpPr>
        <p:spPr bwMode="auto">
          <a:xfrm>
            <a:off x="7239000" y="52578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98" name="Text Box 42"/>
          <p:cNvSpPr txBox="1">
            <a:spLocks noChangeArrowheads="1"/>
          </p:cNvSpPr>
          <p:nvPr/>
        </p:nvSpPr>
        <p:spPr bwMode="auto">
          <a:xfrm>
            <a:off x="6324600" y="228600"/>
            <a:ext cx="2819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/>
              <a:t>But there is no insulin to convert it into glycogen.</a:t>
            </a:r>
            <a:endParaRPr lang="en-US" sz="2800" dirty="0"/>
          </a:p>
        </p:txBody>
      </p:sp>
      <p:sp>
        <p:nvSpPr>
          <p:cNvPr id="45099" name="Text Box 43"/>
          <p:cNvSpPr txBox="1">
            <a:spLocks noChangeArrowheads="1"/>
          </p:cNvSpPr>
          <p:nvPr/>
        </p:nvSpPr>
        <p:spPr bwMode="auto">
          <a:xfrm>
            <a:off x="6324600" y="3124200"/>
            <a:ext cx="2819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/>
              <a:t>Glucose concentration rises to dangerous levels.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5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0" grpId="0" animBg="1"/>
      <p:bldP spid="45071" grpId="0"/>
      <p:bldP spid="45074" grpId="0" animBg="1"/>
      <p:bldP spid="45076" grpId="0" animBg="1"/>
      <p:bldP spid="45078" grpId="0" animBg="1"/>
      <p:bldP spid="45086" grpId="0" animBg="1"/>
      <p:bldP spid="45087" grpId="0" animBg="1"/>
      <p:bldP spid="45088" grpId="0" animBg="1"/>
      <p:bldP spid="45089" grpId="0" animBg="1"/>
      <p:bldP spid="45091" grpId="0" animBg="1"/>
      <p:bldP spid="45092" grpId="0" animBg="1"/>
      <p:bldP spid="45094" grpId="0" animBg="1"/>
      <p:bldP spid="45095" grpId="0" animBg="1"/>
      <p:bldP spid="45097" grpId="0" animBg="1"/>
      <p:bldP spid="45098" grpId="0"/>
      <p:bldP spid="45098" grpId="1"/>
      <p:bldP spid="450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Feedback Mechanism</a:t>
            </a:r>
            <a:br>
              <a:rPr lang="en-US" dirty="0" smtClean="0"/>
            </a:br>
            <a:r>
              <a:rPr lang="en-US" dirty="0" smtClean="0"/>
              <a:t>Temperature regulation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Feedback Mechanism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temperature regulatory centre is located in the </a:t>
            </a:r>
            <a:r>
              <a:rPr lang="en-GB" b="1" dirty="0" smtClean="0"/>
              <a:t>hypothalamus, </a:t>
            </a:r>
            <a:r>
              <a:rPr lang="en-GB" dirty="0" smtClean="0"/>
              <a:t>a region of the brain just above the pituitary gland</a:t>
            </a:r>
            <a:r>
              <a:rPr lang="en-GB" b="1" dirty="0" smtClean="0"/>
              <a:t>, </a:t>
            </a:r>
            <a:r>
              <a:rPr lang="en-GB" dirty="0" smtClean="0"/>
              <a:t> with which it is closely associated. The hypothalamus exercises control of a number of regulatory systems.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C:\Documents and Settings\Don\My Documents\Homeostasis\homeostasis illustrations\Sweat gland.jpg"/>
          <p:cNvPicPr>
            <a:picLocks noChangeAspect="1" noChangeArrowheads="1"/>
          </p:cNvPicPr>
          <p:nvPr/>
        </p:nvPicPr>
        <p:blipFill>
          <a:blip r:embed="rId2">
            <a:lum bright="-12000" contrast="36000"/>
          </a:blip>
          <a:srcRect/>
          <a:stretch>
            <a:fillRect/>
          </a:stretch>
        </p:blipFill>
        <p:spPr bwMode="auto">
          <a:xfrm>
            <a:off x="3429000" y="1143000"/>
            <a:ext cx="3392488" cy="5410200"/>
          </a:xfrm>
          <a:prstGeom prst="rect">
            <a:avLst/>
          </a:prstGeom>
          <a:noFill/>
        </p:spPr>
      </p:pic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5562600" y="3810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pitchFamily="34" charset="0"/>
              </a:rPr>
              <a:t>sweat pore</a:t>
            </a: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V="1">
            <a:off x="5410200" y="685800"/>
            <a:ext cx="152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352800" y="6096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pitchFamily="34" charset="0"/>
              </a:rPr>
              <a:t>evaporation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7162800" y="1447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pitchFamily="34" charset="0"/>
              </a:rPr>
              <a:t>epidermis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7239000" y="25146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pitchFamily="34" charset="0"/>
              </a:rPr>
              <a:t>dermis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7162800" y="34290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pitchFamily="34" charset="0"/>
              </a:rPr>
              <a:t>sweat duct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7162800" y="45720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pitchFamily="34" charset="0"/>
              </a:rPr>
              <a:t>sweat gland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581400" y="990600"/>
            <a:ext cx="3200400" cy="381000"/>
            <a:chOff x="2256" y="624"/>
            <a:chExt cx="2016" cy="240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rot="1288059" flipH="1" flipV="1">
              <a:off x="2448" y="67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2688" y="6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V="1">
              <a:off x="2832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V="1">
              <a:off x="2976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V="1">
              <a:off x="3120" y="7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H="1" flipV="1">
              <a:off x="3648" y="672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 rot="20109603" flipV="1">
              <a:off x="3792" y="624"/>
              <a:ext cx="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 flipV="1">
              <a:off x="3936" y="6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rot="19985499" flipV="1">
              <a:off x="4032" y="62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V="1">
              <a:off x="4176" y="67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H="1" flipV="1">
              <a:off x="2256" y="67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7239000" y="55626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pitchFamily="34" charset="0"/>
              </a:rPr>
              <a:t>blood vessel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04800" y="762000"/>
            <a:ext cx="2438400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pitchFamily="34" charset="0"/>
              </a:rPr>
              <a:t>Section through skin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81000" y="2514600"/>
            <a:ext cx="2590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sweat gland extracts sweat from the blood and passes it up the duct to the skin surface where it evaporates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124200" y="5486400"/>
            <a:ext cx="152400" cy="914400"/>
            <a:chOff x="1776" y="3456"/>
            <a:chExt cx="96" cy="576"/>
          </a:xfrm>
        </p:grpSpPr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1824" y="345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1776" y="34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1776" y="40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1905000" y="57150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pitchFamily="34" charset="0"/>
              </a:rPr>
              <a:t>0.25 mm</a:t>
            </a:r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6781800" y="16764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6629400" y="2743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5257800" y="3657600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flipH="1">
            <a:off x="5257800" y="48006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 flipV="1">
            <a:off x="6553200" y="5867400"/>
            <a:ext cx="685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629400"/>
            <a:ext cx="1295400" cy="228600"/>
          </a:xfrm>
        </p:spPr>
        <p:txBody>
          <a:bodyPr>
            <a:normAutofit fontScale="90000"/>
          </a:bodyPr>
          <a:lstStyle/>
          <a:p>
            <a:r>
              <a:rPr lang="en-GB" sz="1000"/>
              <a:t>Sweat gland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8839200" y="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8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 autoUpdateAnimBg="0"/>
      <p:bldP spid="9238" grpId="0" animBg="1"/>
      <p:bldP spid="9239" grpId="0" autoUpdateAnimBg="0"/>
      <p:bldP spid="9240" grpId="0" autoUpdateAnimBg="0"/>
      <p:bldP spid="9241" grpId="0" autoUpdateAnimBg="0"/>
      <p:bldP spid="9242" grpId="0" autoUpdateAnimBg="0"/>
      <p:bldP spid="9243" grpId="0" autoUpdateAnimBg="0"/>
      <p:bldP spid="9244" grpId="0" autoUpdateAnimBg="0"/>
      <p:bldP spid="9246" grpId="0" animBg="1" autoUpdateAnimBg="0"/>
      <p:bldP spid="9247" grpId="0" autoUpdateAnimBg="0"/>
      <p:bldP spid="9252" grpId="0" autoUpdateAnimBg="0"/>
      <p:bldP spid="9253" grpId="0" animBg="1"/>
      <p:bldP spid="9254" grpId="0" animBg="1"/>
      <p:bldP spid="9255" grpId="0" animBg="1"/>
      <p:bldP spid="9256" grpId="0" animBg="1"/>
      <p:bldP spid="92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What mechanisms are there to cool the body down?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GB" sz="4000" u="sng"/>
              <a:t>Sweating</a:t>
            </a:r>
            <a:endParaRPr lang="en-GB" sz="4000"/>
          </a:p>
          <a:p>
            <a:pPr marL="609600" indent="-609600"/>
            <a:r>
              <a:rPr lang="en-GB"/>
              <a:t>When your body is hot, sweat glands are stimulated to release sweat.</a:t>
            </a:r>
          </a:p>
          <a:p>
            <a:pPr marL="609600" indent="-609600"/>
            <a:r>
              <a:rPr lang="en-GB"/>
              <a:t>The liquid sweat turns into a gas (it evaporates)</a:t>
            </a:r>
          </a:p>
          <a:p>
            <a:pPr marL="609600" indent="-609600"/>
            <a:r>
              <a:rPr lang="en-GB"/>
              <a:t>To do this, it needs heat.</a:t>
            </a:r>
          </a:p>
          <a:p>
            <a:pPr marL="609600" indent="-609600"/>
            <a:r>
              <a:rPr lang="en-GB"/>
              <a:t>It gets that heat from your skin.</a:t>
            </a:r>
          </a:p>
          <a:p>
            <a:pPr marL="609600" indent="-609600"/>
            <a:r>
              <a:rPr lang="en-GB"/>
              <a:t>As your skin loses heat, it cools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Sweating</a:t>
            </a:r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838200" y="4953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914400" y="4876800"/>
            <a:ext cx="7315200" cy="76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457200" y="838200"/>
            <a:ext cx="152400" cy="3124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33400" y="2819400"/>
            <a:ext cx="0" cy="1143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531813" y="1752600"/>
            <a:ext cx="1587" cy="10858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01700" y="5105400"/>
            <a:ext cx="6527800" cy="1084263"/>
            <a:chOff x="568" y="3216"/>
            <a:chExt cx="4112" cy="683"/>
          </a:xfrm>
        </p:grpSpPr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568" y="3253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auto">
            <a:xfrm>
              <a:off x="1296" y="3264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304" y="3264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auto">
            <a:xfrm>
              <a:off x="3264" y="3216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auto">
            <a:xfrm>
              <a:off x="4368" y="3264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676400" y="1981200"/>
            <a:ext cx="5181600" cy="2667000"/>
            <a:chOff x="1056" y="1248"/>
            <a:chExt cx="3264" cy="1680"/>
          </a:xfrm>
        </p:grpSpPr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1056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Oval 18"/>
            <p:cNvSpPr>
              <a:spLocks noChangeArrowheads="1"/>
            </p:cNvSpPr>
            <p:nvPr/>
          </p:nvSpPr>
          <p:spPr bwMode="auto">
            <a:xfrm>
              <a:off x="1776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Oval 19"/>
            <p:cNvSpPr>
              <a:spLocks noChangeArrowheads="1"/>
            </p:cNvSpPr>
            <p:nvPr/>
          </p:nvSpPr>
          <p:spPr bwMode="auto">
            <a:xfrm>
              <a:off x="1056" y="12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Oval 20"/>
            <p:cNvSpPr>
              <a:spLocks noChangeArrowheads="1"/>
            </p:cNvSpPr>
            <p:nvPr/>
          </p:nvSpPr>
          <p:spPr bwMode="auto">
            <a:xfrm>
              <a:off x="3888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Oval 21"/>
            <p:cNvSpPr>
              <a:spLocks noChangeArrowheads="1"/>
            </p:cNvSpPr>
            <p:nvPr/>
          </p:nvSpPr>
          <p:spPr bwMode="auto">
            <a:xfrm>
              <a:off x="3312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Oval 22"/>
            <p:cNvSpPr>
              <a:spLocks noChangeArrowheads="1"/>
            </p:cNvSpPr>
            <p:nvPr/>
          </p:nvSpPr>
          <p:spPr bwMode="auto">
            <a:xfrm>
              <a:off x="1824" y="16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Oval 23"/>
            <p:cNvSpPr>
              <a:spLocks noChangeArrowheads="1"/>
            </p:cNvSpPr>
            <p:nvPr/>
          </p:nvSpPr>
          <p:spPr bwMode="auto">
            <a:xfrm>
              <a:off x="1248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Oval 24"/>
            <p:cNvSpPr>
              <a:spLocks noChangeArrowheads="1"/>
            </p:cNvSpPr>
            <p:nvPr/>
          </p:nvSpPr>
          <p:spPr bwMode="auto">
            <a:xfrm>
              <a:off x="2496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Oval 25"/>
            <p:cNvSpPr>
              <a:spLocks noChangeArrowheads="1"/>
            </p:cNvSpPr>
            <p:nvPr/>
          </p:nvSpPr>
          <p:spPr bwMode="auto">
            <a:xfrm>
              <a:off x="4224" y="25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Oval 26"/>
            <p:cNvSpPr>
              <a:spLocks noChangeArrowheads="1"/>
            </p:cNvSpPr>
            <p:nvPr/>
          </p:nvSpPr>
          <p:spPr bwMode="auto">
            <a:xfrm>
              <a:off x="1968" y="21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Oval 27"/>
            <p:cNvSpPr>
              <a:spLocks noChangeArrowheads="1"/>
            </p:cNvSpPr>
            <p:nvPr/>
          </p:nvSpPr>
          <p:spPr bwMode="auto">
            <a:xfrm>
              <a:off x="2736" y="21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Oval 28"/>
            <p:cNvSpPr>
              <a:spLocks noChangeArrowheads="1"/>
            </p:cNvSpPr>
            <p:nvPr/>
          </p:nvSpPr>
          <p:spPr bwMode="auto">
            <a:xfrm>
              <a:off x="3168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Oval 29"/>
            <p:cNvSpPr>
              <a:spLocks noChangeArrowheads="1"/>
            </p:cNvSpPr>
            <p:nvPr/>
          </p:nvSpPr>
          <p:spPr bwMode="auto">
            <a:xfrm>
              <a:off x="3936" y="23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7772400" y="3048000"/>
            <a:ext cx="121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Kristen ITC" pitchFamily="66" charset="0"/>
              </a:rPr>
              <a:t>The skin</a:t>
            </a:r>
            <a:endParaRPr lang="en-US" sz="2400">
              <a:latin typeface="Kristen ITC" pitchFamily="66" charset="0"/>
            </a:endParaRPr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H="1">
            <a:off x="8001000" y="40386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92" grpId="1" animBg="1"/>
      <p:bldP spid="16395" grpId="0" animBg="1"/>
      <p:bldP spid="1639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mechanisms are there to </a:t>
            </a:r>
            <a:r>
              <a:rPr lang="en-GB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cool</a:t>
            </a:r>
            <a:r>
              <a:rPr lang="en-GB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body down?</a:t>
            </a:r>
            <a:endParaRPr lang="en-US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rabicPeriod" startAt="2"/>
            </a:pPr>
            <a:r>
              <a:rPr lang="en-GB" sz="4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Vasodilation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Your blood carries most of the heat energy around your body.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There are capillaries underneath your skin that can be filled with blood if you get too hot.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This brings the blood closer to the surface of the skin so more heat can be lost.</a:t>
            </a:r>
          </a:p>
          <a:p>
            <a:pPr marL="990600" lvl="1" indent="-5334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This is why you look red when you are hot!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GB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AutoShape 4"/>
          <p:cNvSpPr>
            <a:spLocks noChangeArrowheads="1"/>
          </p:cNvSpPr>
          <p:nvPr/>
        </p:nvSpPr>
        <p:spPr bwMode="auto">
          <a:xfrm rot="5400000">
            <a:off x="5145088" y="1873250"/>
            <a:ext cx="381000" cy="6553200"/>
          </a:xfrm>
          <a:prstGeom prst="can">
            <a:avLst>
              <a:gd name="adj" fmla="val 47380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677988" y="244475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228600" y="0"/>
            <a:ext cx="152400" cy="3124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304800" y="1981200"/>
            <a:ext cx="0" cy="1143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H="1">
            <a:off x="303213" y="914400"/>
            <a:ext cx="1587" cy="10858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2819400" y="2438400"/>
            <a:ext cx="4832350" cy="2684463"/>
          </a:xfrm>
          <a:custGeom>
            <a:avLst/>
            <a:gdLst/>
            <a:ahLst/>
            <a:cxnLst>
              <a:cxn ang="0">
                <a:pos x="20" y="1567"/>
              </a:cxn>
              <a:cxn ang="0">
                <a:pos x="20" y="1471"/>
              </a:cxn>
              <a:cxn ang="0">
                <a:pos x="95" y="245"/>
              </a:cxn>
              <a:cxn ang="0">
                <a:pos x="590" y="197"/>
              </a:cxn>
              <a:cxn ang="0">
                <a:pos x="692" y="1279"/>
              </a:cxn>
              <a:cxn ang="0">
                <a:pos x="1231" y="1219"/>
              </a:cxn>
              <a:cxn ang="0">
                <a:pos x="1328" y="172"/>
              </a:cxn>
              <a:cxn ang="0">
                <a:pos x="1823" y="189"/>
              </a:cxn>
              <a:cxn ang="0">
                <a:pos x="1920" y="1284"/>
              </a:cxn>
              <a:cxn ang="0">
                <a:pos x="2324" y="1279"/>
              </a:cxn>
              <a:cxn ang="0">
                <a:pos x="2372" y="271"/>
              </a:cxn>
              <a:cxn ang="0">
                <a:pos x="2708" y="31"/>
              </a:cxn>
              <a:cxn ang="0">
                <a:pos x="2996" y="319"/>
              </a:cxn>
              <a:cxn ang="0">
                <a:pos x="2996" y="1327"/>
              </a:cxn>
              <a:cxn ang="0">
                <a:pos x="2999" y="1584"/>
              </a:cxn>
            </a:cxnLst>
            <a:rect l="0" t="0" r="r" b="b"/>
            <a:pathLst>
              <a:path w="3044" h="1691">
                <a:moveTo>
                  <a:pt x="20" y="1567"/>
                </a:moveTo>
                <a:cubicBezTo>
                  <a:pt x="8" y="1651"/>
                  <a:pt x="8" y="1691"/>
                  <a:pt x="20" y="1471"/>
                </a:cubicBezTo>
                <a:cubicBezTo>
                  <a:pt x="32" y="1251"/>
                  <a:pt x="0" y="457"/>
                  <a:pt x="95" y="245"/>
                </a:cubicBezTo>
                <a:cubicBezTo>
                  <a:pt x="190" y="33"/>
                  <a:pt x="490" y="25"/>
                  <a:pt x="590" y="197"/>
                </a:cubicBezTo>
                <a:cubicBezTo>
                  <a:pt x="690" y="369"/>
                  <a:pt x="585" y="1109"/>
                  <a:pt x="692" y="1279"/>
                </a:cubicBezTo>
                <a:cubicBezTo>
                  <a:pt x="799" y="1449"/>
                  <a:pt x="1125" y="1403"/>
                  <a:pt x="1231" y="1219"/>
                </a:cubicBezTo>
                <a:cubicBezTo>
                  <a:pt x="1337" y="1035"/>
                  <a:pt x="1229" y="344"/>
                  <a:pt x="1328" y="172"/>
                </a:cubicBezTo>
                <a:cubicBezTo>
                  <a:pt x="1427" y="0"/>
                  <a:pt x="1724" y="4"/>
                  <a:pt x="1823" y="189"/>
                </a:cubicBezTo>
                <a:cubicBezTo>
                  <a:pt x="1922" y="374"/>
                  <a:pt x="1837" y="1102"/>
                  <a:pt x="1920" y="1284"/>
                </a:cubicBezTo>
                <a:cubicBezTo>
                  <a:pt x="2003" y="1466"/>
                  <a:pt x="2249" y="1448"/>
                  <a:pt x="2324" y="1279"/>
                </a:cubicBezTo>
                <a:cubicBezTo>
                  <a:pt x="2399" y="1110"/>
                  <a:pt x="2308" y="479"/>
                  <a:pt x="2372" y="271"/>
                </a:cubicBezTo>
                <a:cubicBezTo>
                  <a:pt x="2436" y="63"/>
                  <a:pt x="2604" y="23"/>
                  <a:pt x="2708" y="31"/>
                </a:cubicBezTo>
                <a:cubicBezTo>
                  <a:pt x="2812" y="39"/>
                  <a:pt x="2948" y="103"/>
                  <a:pt x="2996" y="319"/>
                </a:cubicBezTo>
                <a:cubicBezTo>
                  <a:pt x="3044" y="535"/>
                  <a:pt x="2996" y="1116"/>
                  <a:pt x="2996" y="1327"/>
                </a:cubicBezTo>
                <a:cubicBezTo>
                  <a:pt x="2996" y="1538"/>
                  <a:pt x="2999" y="1531"/>
                  <a:pt x="2999" y="1584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>
            <a:off x="2819400" y="2438400"/>
            <a:ext cx="4832350" cy="2684463"/>
          </a:xfrm>
          <a:custGeom>
            <a:avLst/>
            <a:gdLst/>
            <a:ahLst/>
            <a:cxnLst>
              <a:cxn ang="0">
                <a:pos x="20" y="1567"/>
              </a:cxn>
              <a:cxn ang="0">
                <a:pos x="20" y="1471"/>
              </a:cxn>
              <a:cxn ang="0">
                <a:pos x="95" y="245"/>
              </a:cxn>
              <a:cxn ang="0">
                <a:pos x="590" y="197"/>
              </a:cxn>
              <a:cxn ang="0">
                <a:pos x="692" y="1279"/>
              </a:cxn>
              <a:cxn ang="0">
                <a:pos x="1231" y="1219"/>
              </a:cxn>
              <a:cxn ang="0">
                <a:pos x="1328" y="172"/>
              </a:cxn>
              <a:cxn ang="0">
                <a:pos x="1823" y="189"/>
              </a:cxn>
              <a:cxn ang="0">
                <a:pos x="1920" y="1284"/>
              </a:cxn>
              <a:cxn ang="0">
                <a:pos x="2324" y="1279"/>
              </a:cxn>
              <a:cxn ang="0">
                <a:pos x="2372" y="271"/>
              </a:cxn>
              <a:cxn ang="0">
                <a:pos x="2708" y="31"/>
              </a:cxn>
              <a:cxn ang="0">
                <a:pos x="2996" y="319"/>
              </a:cxn>
              <a:cxn ang="0">
                <a:pos x="2996" y="1327"/>
              </a:cxn>
              <a:cxn ang="0">
                <a:pos x="2999" y="1584"/>
              </a:cxn>
            </a:cxnLst>
            <a:rect l="0" t="0" r="r" b="b"/>
            <a:pathLst>
              <a:path w="3044" h="1691">
                <a:moveTo>
                  <a:pt x="20" y="1567"/>
                </a:moveTo>
                <a:cubicBezTo>
                  <a:pt x="8" y="1651"/>
                  <a:pt x="8" y="1691"/>
                  <a:pt x="20" y="1471"/>
                </a:cubicBezTo>
                <a:cubicBezTo>
                  <a:pt x="32" y="1251"/>
                  <a:pt x="0" y="457"/>
                  <a:pt x="95" y="245"/>
                </a:cubicBezTo>
                <a:cubicBezTo>
                  <a:pt x="190" y="33"/>
                  <a:pt x="490" y="25"/>
                  <a:pt x="590" y="197"/>
                </a:cubicBezTo>
                <a:cubicBezTo>
                  <a:pt x="690" y="369"/>
                  <a:pt x="585" y="1109"/>
                  <a:pt x="692" y="1279"/>
                </a:cubicBezTo>
                <a:cubicBezTo>
                  <a:pt x="799" y="1449"/>
                  <a:pt x="1125" y="1403"/>
                  <a:pt x="1231" y="1219"/>
                </a:cubicBezTo>
                <a:cubicBezTo>
                  <a:pt x="1337" y="1035"/>
                  <a:pt x="1229" y="344"/>
                  <a:pt x="1328" y="172"/>
                </a:cubicBezTo>
                <a:cubicBezTo>
                  <a:pt x="1427" y="0"/>
                  <a:pt x="1724" y="4"/>
                  <a:pt x="1823" y="189"/>
                </a:cubicBezTo>
                <a:cubicBezTo>
                  <a:pt x="1922" y="374"/>
                  <a:pt x="1837" y="1102"/>
                  <a:pt x="1920" y="1284"/>
                </a:cubicBezTo>
                <a:cubicBezTo>
                  <a:pt x="2003" y="1466"/>
                  <a:pt x="2249" y="1448"/>
                  <a:pt x="2324" y="1279"/>
                </a:cubicBezTo>
                <a:cubicBezTo>
                  <a:pt x="2399" y="1110"/>
                  <a:pt x="2308" y="479"/>
                  <a:pt x="2372" y="271"/>
                </a:cubicBezTo>
                <a:cubicBezTo>
                  <a:pt x="2436" y="63"/>
                  <a:pt x="2604" y="23"/>
                  <a:pt x="2708" y="31"/>
                </a:cubicBezTo>
                <a:cubicBezTo>
                  <a:pt x="2812" y="39"/>
                  <a:pt x="2948" y="103"/>
                  <a:pt x="2996" y="319"/>
                </a:cubicBezTo>
                <a:cubicBezTo>
                  <a:pt x="3044" y="535"/>
                  <a:pt x="2996" y="1116"/>
                  <a:pt x="2996" y="1327"/>
                </a:cubicBezTo>
                <a:cubicBezTo>
                  <a:pt x="2996" y="1538"/>
                  <a:pt x="2999" y="1531"/>
                  <a:pt x="2999" y="1584"/>
                </a:cubicBezTo>
              </a:path>
            </a:pathLst>
          </a:custGeom>
          <a:noFill/>
          <a:ln w="1143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0" y="1295400"/>
            <a:ext cx="6527800" cy="1084263"/>
            <a:chOff x="568" y="3216"/>
            <a:chExt cx="4112" cy="683"/>
          </a:xfrm>
        </p:grpSpPr>
        <p:sp>
          <p:nvSpPr>
            <p:cNvPr id="33804" name="Freeform 12"/>
            <p:cNvSpPr>
              <a:spLocks/>
            </p:cNvSpPr>
            <p:nvPr/>
          </p:nvSpPr>
          <p:spPr bwMode="auto">
            <a:xfrm>
              <a:off x="568" y="3253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auto">
            <a:xfrm>
              <a:off x="1296" y="3264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auto">
            <a:xfrm>
              <a:off x="2304" y="3264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auto">
            <a:xfrm>
              <a:off x="3264" y="3216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auto">
            <a:xfrm>
              <a:off x="4368" y="3264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28600" y="3200400"/>
            <a:ext cx="2514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If the temperature rises, the blood vessel dilates (gets bigger).</a:t>
            </a:r>
            <a:endParaRPr lang="en-US" sz="2400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524000" y="457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This means more heat is lost from the surface of the skin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 animBg="1"/>
      <p:bldP spid="33800" grpId="1" animBg="1"/>
      <p:bldP spid="33802" grpId="0" animBg="1"/>
      <p:bldP spid="338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/>
              <a:t>What mechanisms are there to </a:t>
            </a:r>
            <a:r>
              <a:rPr lang="en-GB" sz="3600">
                <a:solidFill>
                  <a:srgbClr val="FF3300"/>
                </a:solidFill>
              </a:rPr>
              <a:t>warm</a:t>
            </a:r>
            <a:r>
              <a:rPr lang="en-GB" sz="3600"/>
              <a:t> the body up?</a:t>
            </a:r>
            <a:endParaRPr lang="en-US" sz="360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rabicPeriod"/>
            </a:pPr>
            <a:r>
              <a:rPr lang="en-GB" sz="4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Vasoconstriction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This is the opposite of vasodilation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The capillaries underneath your skin get constricted (shut off).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This takes the blood away from the surface of the skin so less heat can be lost.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 rot="5400000">
            <a:off x="5145088" y="1873250"/>
            <a:ext cx="381000" cy="6553200"/>
          </a:xfrm>
          <a:prstGeom prst="can">
            <a:avLst>
              <a:gd name="adj" fmla="val 47380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1677988" y="244475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228600" y="0"/>
            <a:ext cx="152400" cy="3124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04800" y="2362200"/>
            <a:ext cx="0" cy="762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>
            <a:off x="304800" y="1524000"/>
            <a:ext cx="0" cy="8572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5" name="Freeform 7"/>
          <p:cNvSpPr>
            <a:spLocks/>
          </p:cNvSpPr>
          <p:nvPr/>
        </p:nvSpPr>
        <p:spPr bwMode="auto">
          <a:xfrm>
            <a:off x="2819400" y="2438400"/>
            <a:ext cx="4832350" cy="2684463"/>
          </a:xfrm>
          <a:custGeom>
            <a:avLst/>
            <a:gdLst/>
            <a:ahLst/>
            <a:cxnLst>
              <a:cxn ang="0">
                <a:pos x="20" y="1567"/>
              </a:cxn>
              <a:cxn ang="0">
                <a:pos x="20" y="1471"/>
              </a:cxn>
              <a:cxn ang="0">
                <a:pos x="95" y="245"/>
              </a:cxn>
              <a:cxn ang="0">
                <a:pos x="590" y="197"/>
              </a:cxn>
              <a:cxn ang="0">
                <a:pos x="692" y="1279"/>
              </a:cxn>
              <a:cxn ang="0">
                <a:pos x="1231" y="1219"/>
              </a:cxn>
              <a:cxn ang="0">
                <a:pos x="1328" y="172"/>
              </a:cxn>
              <a:cxn ang="0">
                <a:pos x="1823" y="189"/>
              </a:cxn>
              <a:cxn ang="0">
                <a:pos x="1920" y="1284"/>
              </a:cxn>
              <a:cxn ang="0">
                <a:pos x="2324" y="1279"/>
              </a:cxn>
              <a:cxn ang="0">
                <a:pos x="2372" y="271"/>
              </a:cxn>
              <a:cxn ang="0">
                <a:pos x="2708" y="31"/>
              </a:cxn>
              <a:cxn ang="0">
                <a:pos x="2996" y="319"/>
              </a:cxn>
              <a:cxn ang="0">
                <a:pos x="2996" y="1327"/>
              </a:cxn>
              <a:cxn ang="0">
                <a:pos x="2999" y="1584"/>
              </a:cxn>
            </a:cxnLst>
            <a:rect l="0" t="0" r="r" b="b"/>
            <a:pathLst>
              <a:path w="3044" h="1691">
                <a:moveTo>
                  <a:pt x="20" y="1567"/>
                </a:moveTo>
                <a:cubicBezTo>
                  <a:pt x="8" y="1651"/>
                  <a:pt x="8" y="1691"/>
                  <a:pt x="20" y="1471"/>
                </a:cubicBezTo>
                <a:cubicBezTo>
                  <a:pt x="32" y="1251"/>
                  <a:pt x="0" y="457"/>
                  <a:pt x="95" y="245"/>
                </a:cubicBezTo>
                <a:cubicBezTo>
                  <a:pt x="190" y="33"/>
                  <a:pt x="490" y="25"/>
                  <a:pt x="590" y="197"/>
                </a:cubicBezTo>
                <a:cubicBezTo>
                  <a:pt x="690" y="369"/>
                  <a:pt x="585" y="1109"/>
                  <a:pt x="692" y="1279"/>
                </a:cubicBezTo>
                <a:cubicBezTo>
                  <a:pt x="799" y="1449"/>
                  <a:pt x="1125" y="1403"/>
                  <a:pt x="1231" y="1219"/>
                </a:cubicBezTo>
                <a:cubicBezTo>
                  <a:pt x="1337" y="1035"/>
                  <a:pt x="1229" y="344"/>
                  <a:pt x="1328" y="172"/>
                </a:cubicBezTo>
                <a:cubicBezTo>
                  <a:pt x="1427" y="0"/>
                  <a:pt x="1724" y="4"/>
                  <a:pt x="1823" y="189"/>
                </a:cubicBezTo>
                <a:cubicBezTo>
                  <a:pt x="1922" y="374"/>
                  <a:pt x="1837" y="1102"/>
                  <a:pt x="1920" y="1284"/>
                </a:cubicBezTo>
                <a:cubicBezTo>
                  <a:pt x="2003" y="1466"/>
                  <a:pt x="2249" y="1448"/>
                  <a:pt x="2324" y="1279"/>
                </a:cubicBezTo>
                <a:cubicBezTo>
                  <a:pt x="2399" y="1110"/>
                  <a:pt x="2308" y="479"/>
                  <a:pt x="2372" y="271"/>
                </a:cubicBezTo>
                <a:cubicBezTo>
                  <a:pt x="2436" y="63"/>
                  <a:pt x="2604" y="23"/>
                  <a:pt x="2708" y="31"/>
                </a:cubicBezTo>
                <a:cubicBezTo>
                  <a:pt x="2812" y="39"/>
                  <a:pt x="2948" y="103"/>
                  <a:pt x="2996" y="319"/>
                </a:cubicBezTo>
                <a:cubicBezTo>
                  <a:pt x="3044" y="535"/>
                  <a:pt x="2996" y="1116"/>
                  <a:pt x="2996" y="1327"/>
                </a:cubicBezTo>
                <a:cubicBezTo>
                  <a:pt x="2996" y="1538"/>
                  <a:pt x="2999" y="1531"/>
                  <a:pt x="2999" y="1584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6" name="Freeform 8"/>
          <p:cNvSpPr>
            <a:spLocks/>
          </p:cNvSpPr>
          <p:nvPr/>
        </p:nvSpPr>
        <p:spPr bwMode="auto">
          <a:xfrm>
            <a:off x="2819400" y="2438400"/>
            <a:ext cx="4832350" cy="2684463"/>
          </a:xfrm>
          <a:custGeom>
            <a:avLst/>
            <a:gdLst/>
            <a:ahLst/>
            <a:cxnLst>
              <a:cxn ang="0">
                <a:pos x="20" y="1567"/>
              </a:cxn>
              <a:cxn ang="0">
                <a:pos x="20" y="1471"/>
              </a:cxn>
              <a:cxn ang="0">
                <a:pos x="95" y="245"/>
              </a:cxn>
              <a:cxn ang="0">
                <a:pos x="590" y="197"/>
              </a:cxn>
              <a:cxn ang="0">
                <a:pos x="692" y="1279"/>
              </a:cxn>
              <a:cxn ang="0">
                <a:pos x="1231" y="1219"/>
              </a:cxn>
              <a:cxn ang="0">
                <a:pos x="1328" y="172"/>
              </a:cxn>
              <a:cxn ang="0">
                <a:pos x="1823" y="189"/>
              </a:cxn>
              <a:cxn ang="0">
                <a:pos x="1920" y="1284"/>
              </a:cxn>
              <a:cxn ang="0">
                <a:pos x="2324" y="1279"/>
              </a:cxn>
              <a:cxn ang="0">
                <a:pos x="2372" y="271"/>
              </a:cxn>
              <a:cxn ang="0">
                <a:pos x="2708" y="31"/>
              </a:cxn>
              <a:cxn ang="0">
                <a:pos x="2996" y="319"/>
              </a:cxn>
              <a:cxn ang="0">
                <a:pos x="2996" y="1327"/>
              </a:cxn>
              <a:cxn ang="0">
                <a:pos x="2999" y="1584"/>
              </a:cxn>
            </a:cxnLst>
            <a:rect l="0" t="0" r="r" b="b"/>
            <a:pathLst>
              <a:path w="3044" h="1691">
                <a:moveTo>
                  <a:pt x="20" y="1567"/>
                </a:moveTo>
                <a:cubicBezTo>
                  <a:pt x="8" y="1651"/>
                  <a:pt x="8" y="1691"/>
                  <a:pt x="20" y="1471"/>
                </a:cubicBezTo>
                <a:cubicBezTo>
                  <a:pt x="32" y="1251"/>
                  <a:pt x="0" y="457"/>
                  <a:pt x="95" y="245"/>
                </a:cubicBezTo>
                <a:cubicBezTo>
                  <a:pt x="190" y="33"/>
                  <a:pt x="490" y="25"/>
                  <a:pt x="590" y="197"/>
                </a:cubicBezTo>
                <a:cubicBezTo>
                  <a:pt x="690" y="369"/>
                  <a:pt x="585" y="1109"/>
                  <a:pt x="692" y="1279"/>
                </a:cubicBezTo>
                <a:cubicBezTo>
                  <a:pt x="799" y="1449"/>
                  <a:pt x="1125" y="1403"/>
                  <a:pt x="1231" y="1219"/>
                </a:cubicBezTo>
                <a:cubicBezTo>
                  <a:pt x="1337" y="1035"/>
                  <a:pt x="1229" y="344"/>
                  <a:pt x="1328" y="172"/>
                </a:cubicBezTo>
                <a:cubicBezTo>
                  <a:pt x="1427" y="0"/>
                  <a:pt x="1724" y="4"/>
                  <a:pt x="1823" y="189"/>
                </a:cubicBezTo>
                <a:cubicBezTo>
                  <a:pt x="1922" y="374"/>
                  <a:pt x="1837" y="1102"/>
                  <a:pt x="1920" y="1284"/>
                </a:cubicBezTo>
                <a:cubicBezTo>
                  <a:pt x="2003" y="1466"/>
                  <a:pt x="2249" y="1448"/>
                  <a:pt x="2324" y="1279"/>
                </a:cubicBezTo>
                <a:cubicBezTo>
                  <a:pt x="2399" y="1110"/>
                  <a:pt x="2308" y="479"/>
                  <a:pt x="2372" y="271"/>
                </a:cubicBezTo>
                <a:cubicBezTo>
                  <a:pt x="2436" y="63"/>
                  <a:pt x="2604" y="23"/>
                  <a:pt x="2708" y="31"/>
                </a:cubicBezTo>
                <a:cubicBezTo>
                  <a:pt x="2812" y="39"/>
                  <a:pt x="2948" y="103"/>
                  <a:pt x="2996" y="319"/>
                </a:cubicBezTo>
                <a:cubicBezTo>
                  <a:pt x="3044" y="535"/>
                  <a:pt x="2996" y="1116"/>
                  <a:pt x="2996" y="1327"/>
                </a:cubicBezTo>
                <a:cubicBezTo>
                  <a:pt x="2996" y="1538"/>
                  <a:pt x="2999" y="1531"/>
                  <a:pt x="2999" y="1584"/>
                </a:cubicBezTo>
              </a:path>
            </a:pathLst>
          </a:custGeom>
          <a:noFill/>
          <a:ln w="1143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86000" y="1295400"/>
            <a:ext cx="6527800" cy="1084263"/>
            <a:chOff x="568" y="3216"/>
            <a:chExt cx="4112" cy="683"/>
          </a:xfrm>
        </p:grpSpPr>
        <p:sp>
          <p:nvSpPr>
            <p:cNvPr id="37898" name="Freeform 10"/>
            <p:cNvSpPr>
              <a:spLocks/>
            </p:cNvSpPr>
            <p:nvPr/>
          </p:nvSpPr>
          <p:spPr bwMode="auto">
            <a:xfrm>
              <a:off x="568" y="3253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Freeform 11"/>
            <p:cNvSpPr>
              <a:spLocks/>
            </p:cNvSpPr>
            <p:nvPr/>
          </p:nvSpPr>
          <p:spPr bwMode="auto">
            <a:xfrm>
              <a:off x="1296" y="3264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auto">
            <a:xfrm>
              <a:off x="2304" y="3264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Freeform 13"/>
            <p:cNvSpPr>
              <a:spLocks/>
            </p:cNvSpPr>
            <p:nvPr/>
          </p:nvSpPr>
          <p:spPr bwMode="auto">
            <a:xfrm>
              <a:off x="3264" y="3216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auto">
            <a:xfrm>
              <a:off x="4368" y="3264"/>
              <a:ext cx="312" cy="635"/>
            </a:xfrm>
            <a:custGeom>
              <a:avLst/>
              <a:gdLst/>
              <a:ahLst/>
              <a:cxnLst>
                <a:cxn ang="0">
                  <a:pos x="104" y="635"/>
                </a:cxn>
                <a:cxn ang="0">
                  <a:pos x="296" y="491"/>
                </a:cxn>
                <a:cxn ang="0">
                  <a:pos x="8" y="347"/>
                </a:cxn>
                <a:cxn ang="0">
                  <a:pos x="248" y="155"/>
                </a:cxn>
                <a:cxn ang="0">
                  <a:pos x="268" y="0"/>
                </a:cxn>
              </a:cxnLst>
              <a:rect l="0" t="0" r="r" b="b"/>
              <a:pathLst>
                <a:path w="312" h="635">
                  <a:moveTo>
                    <a:pt x="104" y="635"/>
                  </a:moveTo>
                  <a:cubicBezTo>
                    <a:pt x="208" y="587"/>
                    <a:pt x="312" y="539"/>
                    <a:pt x="296" y="491"/>
                  </a:cubicBezTo>
                  <a:cubicBezTo>
                    <a:pt x="280" y="443"/>
                    <a:pt x="16" y="403"/>
                    <a:pt x="8" y="347"/>
                  </a:cubicBezTo>
                  <a:cubicBezTo>
                    <a:pt x="0" y="291"/>
                    <a:pt x="205" y="213"/>
                    <a:pt x="248" y="155"/>
                  </a:cubicBezTo>
                  <a:cubicBezTo>
                    <a:pt x="291" y="97"/>
                    <a:pt x="264" y="32"/>
                    <a:pt x="268" y="0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28600" y="3200400"/>
            <a:ext cx="2514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If the temperature falls, the blood vessel constricts (gets shut off).</a:t>
            </a:r>
            <a:endParaRPr lang="en-US" sz="2400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524000" y="457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This means less heat is lost from the surface of the skin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2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nimBg="1"/>
      <p:bldP spid="37896" grpId="0" animBg="1"/>
      <p:bldP spid="379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/>
              <a:t>What mechanisms are there to warm the body up?</a:t>
            </a:r>
            <a:endParaRPr lang="en-US" sz="360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rabicPeriod" startAt="2"/>
            </a:pPr>
            <a:r>
              <a:rPr lang="en-GB" sz="4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Piloerection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This is when the hairs on your skin “stand  up” 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It is sometimes called “goose bumps” or “chicken skin”!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The hairs trap a layer of air next to the skin which is then warmed by the body heat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The air becomes an insulating layer.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802</Words>
  <Application>Microsoft Office PowerPoint</Application>
  <PresentationFormat>On-screen Show (4:3)</PresentationFormat>
  <Paragraphs>108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Homeostasis</vt:lpstr>
      <vt:lpstr>Sweat gland</vt:lpstr>
      <vt:lpstr>What mechanisms are there to cool the body down? </vt:lpstr>
      <vt:lpstr>Sweating</vt:lpstr>
      <vt:lpstr>Slide 5</vt:lpstr>
      <vt:lpstr>Slide 6</vt:lpstr>
      <vt:lpstr>What mechanisms are there to warm the body up?</vt:lpstr>
      <vt:lpstr>Slide 8</vt:lpstr>
      <vt:lpstr>What mechanisms are there to warm the body up?</vt:lpstr>
      <vt:lpstr>Slide 10</vt:lpstr>
      <vt:lpstr>Controlling Glucose levels</vt:lpstr>
      <vt:lpstr>Slide 12</vt:lpstr>
      <vt:lpstr>Slide 13</vt:lpstr>
      <vt:lpstr>Diabetes</vt:lpstr>
      <vt:lpstr>Slide 15</vt:lpstr>
      <vt:lpstr>Slide 16</vt:lpstr>
      <vt:lpstr>Slide 17</vt:lpstr>
      <vt:lpstr>Negative Feedback Mechanism Temperature regulation</vt:lpstr>
      <vt:lpstr>Negative Feedback Mechanism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Homeostasis</dc:title>
  <dc:creator>appukuttan</dc:creator>
  <cp:lastModifiedBy>appukuttan</cp:lastModifiedBy>
  <cp:revision>3</cp:revision>
  <dcterms:created xsi:type="dcterms:W3CDTF">2006-08-16T00:00:00Z</dcterms:created>
  <dcterms:modified xsi:type="dcterms:W3CDTF">2012-04-23T12:33:39Z</dcterms:modified>
</cp:coreProperties>
</file>