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06" r:id="rId4"/>
    <p:sldId id="259" r:id="rId5"/>
    <p:sldId id="307" r:id="rId6"/>
    <p:sldId id="260" r:id="rId7"/>
    <p:sldId id="308" r:id="rId8"/>
    <p:sldId id="331" r:id="rId9"/>
    <p:sldId id="261" r:id="rId10"/>
    <p:sldId id="270" r:id="rId11"/>
    <p:sldId id="265" r:id="rId12"/>
    <p:sldId id="266" r:id="rId13"/>
    <p:sldId id="297" r:id="rId14"/>
    <p:sldId id="288" r:id="rId15"/>
    <p:sldId id="289" r:id="rId16"/>
    <p:sldId id="290" r:id="rId17"/>
    <p:sldId id="291" r:id="rId18"/>
    <p:sldId id="292" r:id="rId19"/>
    <p:sldId id="298" r:id="rId20"/>
    <p:sldId id="296" r:id="rId21"/>
    <p:sldId id="272" r:id="rId22"/>
    <p:sldId id="273" r:id="rId23"/>
    <p:sldId id="293" r:id="rId24"/>
    <p:sldId id="294" r:id="rId25"/>
    <p:sldId id="295" r:id="rId26"/>
    <p:sldId id="274" r:id="rId27"/>
    <p:sldId id="268" r:id="rId28"/>
    <p:sldId id="271" r:id="rId29"/>
    <p:sldId id="302" r:id="rId30"/>
    <p:sldId id="305" r:id="rId31"/>
    <p:sldId id="278" r:id="rId32"/>
    <p:sldId id="279" r:id="rId33"/>
    <p:sldId id="280" r:id="rId34"/>
    <p:sldId id="283" r:id="rId35"/>
    <p:sldId id="269" r:id="rId36"/>
    <p:sldId id="299" r:id="rId37"/>
    <p:sldId id="301" r:id="rId38"/>
    <p:sldId id="284" r:id="rId39"/>
    <p:sldId id="285" r:id="rId40"/>
    <p:sldId id="286" r:id="rId41"/>
    <p:sldId id="287" r:id="rId42"/>
    <p:sldId id="262" r:id="rId43"/>
    <p:sldId id="263" r:id="rId44"/>
    <p:sldId id="264" r:id="rId45"/>
    <p:sldId id="310" r:id="rId46"/>
    <p:sldId id="311" r:id="rId47"/>
    <p:sldId id="315" r:id="rId48"/>
    <p:sldId id="317" r:id="rId49"/>
    <p:sldId id="318" r:id="rId50"/>
    <p:sldId id="319" r:id="rId51"/>
    <p:sldId id="320" r:id="rId52"/>
    <p:sldId id="316" r:id="rId53"/>
    <p:sldId id="321" r:id="rId54"/>
    <p:sldId id="322" r:id="rId55"/>
    <p:sldId id="327" r:id="rId56"/>
    <p:sldId id="325" r:id="rId57"/>
    <p:sldId id="326" r:id="rId58"/>
    <p:sldId id="328" r:id="rId59"/>
    <p:sldId id="329" r:id="rId60"/>
    <p:sldId id="33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7FA16-91C1-43D2-9956-EC153AB3CC67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79B82-8B1E-4784-8C83-73B50602A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79B82-8B1E-4784-8C83-73B50602AC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24F6A-49F8-4861-A8F3-E5C0CDE6F854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7290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3DA42-9773-421E-A424-62A4985FDE1E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8C547-D42F-4891-B568-806E62AF7066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72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668FB-E1A0-4E7C-9C77-250ACF20181E}" type="slidenum">
              <a:rPr lang="en-US"/>
              <a:pPr/>
              <a:t>55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4FBC6-4142-4AA3-B8CA-85113A4D9589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7D8E-EE40-4D69-811E-81E7FCCEE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audio" Target="../media/audio4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PLANT NUTRITION AND TRANSPORT 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83EA0-A05E-455D-807E-D60C9AF33A4E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649243" name="AutoShape 27"/>
          <p:cNvSpPr>
            <a:spLocks noChangeArrowheads="1"/>
          </p:cNvSpPr>
          <p:nvPr/>
        </p:nvSpPr>
        <p:spPr bwMode="auto">
          <a:xfrm>
            <a:off x="609600" y="1752600"/>
            <a:ext cx="4430712" cy="4683125"/>
          </a:xfrm>
          <a:prstGeom prst="foldedCorner">
            <a:avLst>
              <a:gd name="adj" fmla="val 17505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9221" name="Text Box 5"/>
          <p:cNvSpPr txBox="1">
            <a:spLocks noChangeArrowheads="1"/>
          </p:cNvSpPr>
          <p:nvPr/>
        </p:nvSpPr>
        <p:spPr bwMode="auto">
          <a:xfrm>
            <a:off x="1600200" y="304800"/>
            <a:ext cx="5340350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n-US" altLang="zh-TW" sz="6000" i="1" dirty="0">
                <a:solidFill>
                  <a:srgbClr val="800080"/>
                </a:solidFill>
                <a:latin typeface="Arial" charset="0"/>
              </a:rPr>
              <a:t>Transpiration</a:t>
            </a:r>
          </a:p>
        </p:txBody>
      </p:sp>
      <p:sp>
        <p:nvSpPr>
          <p:cNvPr id="649231" name="Text Box 15"/>
          <p:cNvSpPr txBox="1">
            <a:spLocks noChangeArrowheads="1"/>
          </p:cNvSpPr>
          <p:nvPr/>
        </p:nvSpPr>
        <p:spPr bwMode="auto">
          <a:xfrm>
            <a:off x="836613" y="1793875"/>
            <a:ext cx="39624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>
                <a:latin typeface="Arial" charset="0"/>
                <a:sym typeface="Wingdings" pitchFamily="2" charset="2"/>
              </a:rPr>
              <a:t>The process of transpiration</a:t>
            </a:r>
            <a:endParaRPr lang="en-US" altLang="zh-TW">
              <a:latin typeface="Arial" charset="0"/>
            </a:endParaRPr>
          </a:p>
        </p:txBody>
      </p:sp>
      <p:sp>
        <p:nvSpPr>
          <p:cNvPr id="649233" name="Text Box 17"/>
          <p:cNvSpPr txBox="1">
            <a:spLocks noChangeArrowheads="1"/>
          </p:cNvSpPr>
          <p:nvPr/>
        </p:nvSpPr>
        <p:spPr bwMode="auto">
          <a:xfrm>
            <a:off x="762000" y="3886200"/>
            <a:ext cx="4156075" cy="204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dirty="0">
                <a:solidFill>
                  <a:srgbClr val="FF3300"/>
                </a:solidFill>
                <a:latin typeface="Arial" charset="0"/>
              </a:rPr>
              <a:t>1)</a:t>
            </a:r>
            <a:r>
              <a:rPr lang="en-US" altLang="zh-TW" b="0" dirty="0"/>
              <a:t>	</a:t>
            </a:r>
            <a:r>
              <a:rPr lang="en-US" altLang="zh-TW" b="0" dirty="0">
                <a:solidFill>
                  <a:srgbClr val="3333CC"/>
                </a:solidFill>
              </a:rPr>
              <a:t>Water on the surface of the </a:t>
            </a:r>
            <a:r>
              <a:rPr lang="en-US" altLang="zh-TW" b="0" dirty="0" err="1">
                <a:solidFill>
                  <a:srgbClr val="3333CC"/>
                </a:solidFill>
              </a:rPr>
              <a:t>mesophyll</a:t>
            </a:r>
            <a:r>
              <a:rPr lang="en-US" altLang="zh-TW" b="0" dirty="0">
                <a:solidFill>
                  <a:srgbClr val="3333CC"/>
                </a:solidFill>
              </a:rPr>
              <a:t> cells evaporates into the air space</a:t>
            </a:r>
            <a:r>
              <a:rPr lang="en-US" altLang="zh-TW" b="0" dirty="0"/>
              <a:t>.</a:t>
            </a:r>
          </a:p>
        </p:txBody>
      </p:sp>
      <p:pic>
        <p:nvPicPr>
          <p:cNvPr id="649236" name="Picture 20" descr="C:\00-Documents\03PowerPoint\01Bulk\002-Bk02\00-Aws &amp; Photos\10\ppt_10_07.jpg"/>
          <p:cNvPicPr>
            <a:picLocks noChangeAspect="1" noChangeArrowheads="1"/>
          </p:cNvPicPr>
          <p:nvPr/>
        </p:nvPicPr>
        <p:blipFill>
          <a:blip r:embed="rId5" cstate="print"/>
          <a:srcRect l="6084" r="18623" b="5208"/>
          <a:stretch>
            <a:fillRect/>
          </a:stretch>
        </p:blipFill>
        <p:spPr bwMode="auto">
          <a:xfrm>
            <a:off x="5310188" y="2344738"/>
            <a:ext cx="3698875" cy="3771900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978650" y="4325938"/>
            <a:ext cx="1003300" cy="1152525"/>
            <a:chOff x="4396" y="2594"/>
            <a:chExt cx="632" cy="726"/>
          </a:xfrm>
        </p:grpSpPr>
        <p:sp>
          <p:nvSpPr>
            <p:cNvPr id="649237" name="Line 21"/>
            <p:cNvSpPr>
              <a:spLocks noChangeShapeType="1"/>
            </p:cNvSpPr>
            <p:nvPr/>
          </p:nvSpPr>
          <p:spPr bwMode="auto">
            <a:xfrm>
              <a:off x="4500" y="2594"/>
              <a:ext cx="149" cy="31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49239" name="Line 23"/>
            <p:cNvSpPr>
              <a:spLocks noChangeShapeType="1"/>
            </p:cNvSpPr>
            <p:nvPr/>
          </p:nvSpPr>
          <p:spPr bwMode="auto">
            <a:xfrm>
              <a:off x="4396" y="2992"/>
              <a:ext cx="148" cy="22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49240" name="Line 24"/>
            <p:cNvSpPr>
              <a:spLocks noChangeShapeType="1"/>
            </p:cNvSpPr>
            <p:nvPr/>
          </p:nvSpPr>
          <p:spPr bwMode="auto">
            <a:xfrm flipH="1">
              <a:off x="4756" y="2760"/>
              <a:ext cx="132" cy="2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49241" name="Line 25"/>
            <p:cNvSpPr>
              <a:spLocks noChangeShapeType="1"/>
            </p:cNvSpPr>
            <p:nvPr/>
          </p:nvSpPr>
          <p:spPr bwMode="auto">
            <a:xfrm flipH="1">
              <a:off x="4732" y="3100"/>
              <a:ext cx="296" cy="2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49244" name="Text Box 28"/>
          <p:cNvSpPr txBox="1">
            <a:spLocks noChangeArrowheads="1"/>
          </p:cNvSpPr>
          <p:nvPr/>
        </p:nvSpPr>
        <p:spPr bwMode="auto">
          <a:xfrm>
            <a:off x="5962650" y="1971675"/>
            <a:ext cx="216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u="sng">
                <a:solidFill>
                  <a:srgbClr val="333399"/>
                </a:solidFill>
                <a:latin typeface="Arial" charset="0"/>
              </a:rPr>
              <a:t>A leaf section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8600" y="2667000"/>
            <a:ext cx="51054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b="0" dirty="0">
                <a:sym typeface="Wingdings" pitchFamily="2" charset="2"/>
              </a:rPr>
              <a:t>The loss of water </a:t>
            </a:r>
            <a:r>
              <a:rPr lang="en-US" altLang="zh-TW" b="0" dirty="0" err="1">
                <a:sym typeface="Wingdings" pitchFamily="2" charset="2"/>
              </a:rPr>
              <a:t>vapour</a:t>
            </a:r>
            <a:r>
              <a:rPr lang="en-US" altLang="zh-TW" b="0" dirty="0">
                <a:sym typeface="Wingdings" pitchFamily="2" charset="2"/>
              </a:rPr>
              <a:t> from the surfaces of plants due to evaporation</a:t>
            </a:r>
            <a:r>
              <a:rPr lang="en-US" altLang="zh-TW" b="0" dirty="0" smtClean="0">
                <a:sym typeface="Wingdings" pitchFamily="2" charset="2"/>
              </a:rPr>
              <a:t>. </a:t>
            </a:r>
            <a:endParaRPr lang="en-US" altLang="zh-TW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49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75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5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4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9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43" grpId="0" animBg="1"/>
      <p:bldP spid="649221" grpId="0" autoUpdateAnimBg="0"/>
      <p:bldP spid="649231" grpId="0" autoUpdateAnimBg="0"/>
      <p:bldP spid="649233" grpId="0" autoUpdateAnimBg="0"/>
      <p:bldP spid="649244" grpId="0" autoUpdateAnimBg="0"/>
      <p:bldP spid="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CCA2E-1108-4513-B22B-358C08E986CB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9588" y="461963"/>
            <a:ext cx="837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43013" indent="-1243013"/>
            <a:r>
              <a:rPr lang="en-US" altLang="zh-TW" sz="3600" dirty="0" smtClean="0">
                <a:solidFill>
                  <a:srgbClr val="CC0000"/>
                </a:solidFill>
              </a:rPr>
              <a:t>How </a:t>
            </a:r>
            <a:r>
              <a:rPr lang="en-US" altLang="zh-TW" sz="3600" dirty="0">
                <a:solidFill>
                  <a:srgbClr val="CC0000"/>
                </a:solidFill>
              </a:rPr>
              <a:t>is water lost in transpiration?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528638" y="1287463"/>
            <a:ext cx="6270625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/>
              <a:t>All organisms </a:t>
            </a:r>
            <a:r>
              <a:rPr lang="en-US" altLang="zh-TW">
                <a:solidFill>
                  <a:srgbClr val="3333CC"/>
                </a:solidFill>
              </a:rPr>
              <a:t>lose</a:t>
            </a:r>
            <a:r>
              <a:rPr lang="en-US" altLang="zh-TW" b="0"/>
              <a:t> water all the time.</a:t>
            </a:r>
          </a:p>
        </p:txBody>
      </p:sp>
      <p:pic>
        <p:nvPicPr>
          <p:cNvPr id="20511" name="Picture 31" descr="C:\00-Documents\03PowerPoint\01Bulk\002-Bk02\00-Aws &amp; Photos\10\ppt_10_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2711450"/>
            <a:ext cx="2998788" cy="3770313"/>
          </a:xfrm>
          <a:prstGeom prst="rect">
            <a:avLst/>
          </a:prstGeom>
          <a:noFill/>
        </p:spPr>
      </p:pic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528638" y="1881188"/>
            <a:ext cx="3536737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 dirty="0">
                <a:sym typeface="Wingdings" pitchFamily="2" charset="2"/>
              </a:rPr>
              <a:t> In plants: through </a:t>
            </a:r>
            <a:r>
              <a:rPr lang="en-US" altLang="zh-TW" dirty="0">
                <a:solidFill>
                  <a:srgbClr val="3333CC"/>
                </a:solidFill>
                <a:sym typeface="Wingdings" pitchFamily="2" charset="2"/>
              </a:rPr>
              <a:t>transpiration </a:t>
            </a:r>
            <a:endParaRPr lang="en-US" altLang="zh-TW" b="0" dirty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813300" y="2678113"/>
            <a:ext cx="2205038" cy="609600"/>
            <a:chOff x="3198" y="1783"/>
            <a:chExt cx="1389" cy="384"/>
          </a:xfrm>
        </p:grpSpPr>
        <p:sp>
          <p:nvSpPr>
            <p:cNvPr id="20515" name="AutoShape 35"/>
            <p:cNvSpPr>
              <a:spLocks noChangeArrowheads="1"/>
            </p:cNvSpPr>
            <p:nvPr/>
          </p:nvSpPr>
          <p:spPr bwMode="auto">
            <a:xfrm>
              <a:off x="3198" y="1927"/>
              <a:ext cx="1152" cy="240"/>
            </a:xfrm>
            <a:prstGeom prst="curvedDownArrow">
              <a:avLst>
                <a:gd name="adj1" fmla="val 96000"/>
                <a:gd name="adj2" fmla="val 192000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4173" y="1783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5103813" y="3925888"/>
            <a:ext cx="2109787" cy="609600"/>
            <a:chOff x="3381" y="2569"/>
            <a:chExt cx="1329" cy="384"/>
          </a:xfrm>
        </p:grpSpPr>
        <p:sp>
          <p:nvSpPr>
            <p:cNvPr id="20514" name="AutoShape 34"/>
            <p:cNvSpPr>
              <a:spLocks noChangeArrowheads="1"/>
            </p:cNvSpPr>
            <p:nvPr/>
          </p:nvSpPr>
          <p:spPr bwMode="auto">
            <a:xfrm>
              <a:off x="3381" y="2713"/>
              <a:ext cx="1152" cy="240"/>
            </a:xfrm>
            <a:prstGeom prst="curvedDownArrow">
              <a:avLst>
                <a:gd name="adj1" fmla="val 96000"/>
                <a:gd name="adj2" fmla="val 192000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7" name="Text Box 37"/>
            <p:cNvSpPr txBox="1">
              <a:spLocks noChangeArrowheads="1"/>
            </p:cNvSpPr>
            <p:nvPr/>
          </p:nvSpPr>
          <p:spPr bwMode="auto">
            <a:xfrm>
              <a:off x="4296" y="2569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649413" y="3565525"/>
            <a:ext cx="2070100" cy="611188"/>
            <a:chOff x="1205" y="2342"/>
            <a:chExt cx="1304" cy="385"/>
          </a:xfrm>
        </p:grpSpPr>
        <p:sp>
          <p:nvSpPr>
            <p:cNvPr id="20513" name="AutoShape 33"/>
            <p:cNvSpPr>
              <a:spLocks noChangeArrowheads="1"/>
            </p:cNvSpPr>
            <p:nvPr/>
          </p:nvSpPr>
          <p:spPr bwMode="auto">
            <a:xfrm flipH="1">
              <a:off x="1357" y="2487"/>
              <a:ext cx="1152" cy="240"/>
            </a:xfrm>
            <a:prstGeom prst="curvedDownArrow">
              <a:avLst>
                <a:gd name="adj1" fmla="val 96000"/>
                <a:gd name="adj2" fmla="val 192000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8" name="Text Box 38"/>
            <p:cNvSpPr txBox="1">
              <a:spLocks noChangeArrowheads="1"/>
            </p:cNvSpPr>
            <p:nvPr/>
          </p:nvSpPr>
          <p:spPr bwMode="auto">
            <a:xfrm>
              <a:off x="1205" y="2342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510" grpId="0" autoUpdateAnimBg="0"/>
      <p:bldP spid="205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A354-CDF4-4D66-B755-B6A0A38E3B57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528638" y="1287463"/>
            <a:ext cx="69024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/>
              <a:t>The water lost must be quickly </a:t>
            </a:r>
            <a:r>
              <a:rPr lang="en-US" altLang="zh-TW">
                <a:solidFill>
                  <a:srgbClr val="3333CC"/>
                </a:solidFill>
              </a:rPr>
              <a:t>replaced</a:t>
            </a:r>
            <a:r>
              <a:rPr lang="en-US" altLang="zh-TW" b="0"/>
              <a:t>.</a:t>
            </a:r>
          </a:p>
        </p:txBody>
      </p:sp>
      <p:pic>
        <p:nvPicPr>
          <p:cNvPr id="644100" name="Picture 4" descr="C:\00-Documents\03PowerPoint\01Bulk\002-Bk02\00-Aws &amp; Photos\10\ppt_10_0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9100" y="2711450"/>
            <a:ext cx="2998788" cy="3770313"/>
          </a:xfrm>
          <a:prstGeom prst="rect">
            <a:avLst/>
          </a:prstGeom>
          <a:noFill/>
        </p:spPr>
      </p:pic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528638" y="1881188"/>
            <a:ext cx="65214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>
                <a:sym typeface="Wingdings" pitchFamily="2" charset="2"/>
              </a:rPr>
              <a:t> by absorption from soil in the </a:t>
            </a:r>
            <a:r>
              <a:rPr lang="en-US" altLang="zh-TW">
                <a:solidFill>
                  <a:srgbClr val="3333CC"/>
                </a:solidFill>
                <a:sym typeface="Wingdings" pitchFamily="2" charset="2"/>
              </a:rPr>
              <a:t>roots</a:t>
            </a:r>
            <a:endParaRPr lang="en-US" altLang="zh-TW" b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00600" y="5019675"/>
            <a:ext cx="2162175" cy="1130300"/>
            <a:chOff x="3024" y="3162"/>
            <a:chExt cx="1362" cy="712"/>
          </a:xfrm>
        </p:grpSpPr>
        <p:sp>
          <p:nvSpPr>
            <p:cNvPr id="644106" name="AutoShape 10"/>
            <p:cNvSpPr>
              <a:spLocks noChangeArrowheads="1"/>
            </p:cNvSpPr>
            <p:nvPr/>
          </p:nvSpPr>
          <p:spPr bwMode="auto">
            <a:xfrm rot="-1243967" flipH="1" flipV="1">
              <a:off x="3024" y="3634"/>
              <a:ext cx="1152" cy="240"/>
            </a:xfrm>
            <a:prstGeom prst="curvedDownArrow">
              <a:avLst>
                <a:gd name="adj1" fmla="val 59289"/>
                <a:gd name="adj2" fmla="val 155289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4107" name="Text Box 11"/>
            <p:cNvSpPr txBox="1">
              <a:spLocks noChangeArrowheads="1"/>
            </p:cNvSpPr>
            <p:nvPr/>
          </p:nvSpPr>
          <p:spPr bwMode="auto">
            <a:xfrm>
              <a:off x="3972" y="3162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135188" y="5226050"/>
            <a:ext cx="2222500" cy="1090613"/>
            <a:chOff x="1345" y="3292"/>
            <a:chExt cx="1400" cy="687"/>
          </a:xfrm>
        </p:grpSpPr>
        <p:sp>
          <p:nvSpPr>
            <p:cNvPr id="644111" name="AutoShape 15"/>
            <p:cNvSpPr>
              <a:spLocks noChangeArrowheads="1"/>
            </p:cNvSpPr>
            <p:nvPr/>
          </p:nvSpPr>
          <p:spPr bwMode="auto">
            <a:xfrm rot="1243967" flipV="1">
              <a:off x="1593" y="3739"/>
              <a:ext cx="1152" cy="240"/>
            </a:xfrm>
            <a:prstGeom prst="curvedDownArrow">
              <a:avLst>
                <a:gd name="adj1" fmla="val 59289"/>
                <a:gd name="adj2" fmla="val 155289"/>
                <a:gd name="adj3" fmla="val 33333"/>
              </a:avLst>
            </a:prstGeom>
            <a:solidFill>
              <a:srgbClr val="00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4112" name="Text Box 16"/>
            <p:cNvSpPr txBox="1">
              <a:spLocks noChangeArrowheads="1"/>
            </p:cNvSpPr>
            <p:nvPr/>
          </p:nvSpPr>
          <p:spPr bwMode="auto">
            <a:xfrm>
              <a:off x="1345" y="3292"/>
              <a:ext cx="4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000">
                  <a:latin typeface="Arial" charset="0"/>
                  <a:sym typeface="Wingdings" pitchFamily="2" charset="2"/>
                </a:rPr>
                <a:t>H</a:t>
              </a:r>
              <a:r>
                <a:rPr lang="en-US" altLang="zh-TW" sz="2000" baseline="-25000">
                  <a:latin typeface="Arial" charset="0"/>
                  <a:sym typeface="Wingdings" pitchFamily="2" charset="2"/>
                </a:rPr>
                <a:t>2</a:t>
              </a:r>
              <a:r>
                <a:rPr lang="en-US" altLang="zh-TW" sz="2000">
                  <a:latin typeface="Arial" charset="0"/>
                  <a:sym typeface="Wingdings" pitchFamily="2" charset="2"/>
                </a:rPr>
                <a:t>O</a:t>
              </a:r>
              <a:endParaRPr lang="en-US" altLang="zh-TW" sz="2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utoUpdateAnimBg="0"/>
      <p:bldP spid="6441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solidFill>
            <a:srgbClr val="FF6600"/>
          </a:solidFill>
        </p:spPr>
        <p:txBody>
          <a:bodyPr/>
          <a:lstStyle/>
          <a:p>
            <a:r>
              <a:rPr lang="en-GB">
                <a:latin typeface="Arial" charset="0"/>
              </a:rPr>
              <a:t>Transpiration stream</a:t>
            </a:r>
            <a:endParaRPr lang="en-GB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266700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Water enters the large surface area of the root hair cell.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81400" y="2057400"/>
            <a:ext cx="2743200" cy="7016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Water moves from the root cell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105400" y="3124200"/>
            <a:ext cx="4038600" cy="10064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Water moves through the stem in the </a:t>
            </a:r>
            <a:r>
              <a:rPr lang="en-GB" sz="2000" b="1" u="sng">
                <a:latin typeface="Arial" charset="0"/>
              </a:rPr>
              <a:t>xylem</a:t>
            </a:r>
            <a:r>
              <a:rPr lang="en-GB" sz="2000">
                <a:latin typeface="Arial" charset="0"/>
              </a:rPr>
              <a:t>( this is </a:t>
            </a:r>
            <a:r>
              <a:rPr lang="en-GB" sz="2000" b="1" i="1">
                <a:latin typeface="Arial" charset="0"/>
              </a:rPr>
              <a:t>lignified</a:t>
            </a:r>
            <a:r>
              <a:rPr lang="en-GB" sz="2000">
                <a:latin typeface="Arial" charset="0"/>
              </a:rPr>
              <a:t> so that it is waterproof.)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581400" y="4419600"/>
            <a:ext cx="4343400" cy="7016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Water arrives at the leaf and enters the palisade cell for photosynthesis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09600" y="5562600"/>
            <a:ext cx="4953000" cy="10064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As the leaf is warmed by light some of the water evaporates through the stomata if they are open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3276600" y="17526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553200" y="2667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8077200" y="43434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H="1">
            <a:off x="6096000" y="54102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2381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75844" name="Picture 4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75845" name="Picture 5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75846" name="Line 6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47" name="Line 7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48" name="Line 8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75856" name="Line 16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57" name="Line 17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58" name="Line 18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59" name="Line 19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75860" name="Line 20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61" name="Line 21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75862" name="Line 22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75865" name="Text Box 25"/>
          <p:cNvSpPr txBox="1">
            <a:spLocks noChangeArrowheads="1"/>
          </p:cNvSpPr>
          <p:nvPr/>
        </p:nvSpPr>
        <p:spPr bwMode="auto">
          <a:xfrm>
            <a:off x="2359025" y="5265738"/>
            <a:ext cx="363537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/>
            <a:r>
              <a:rPr lang="en-US" altLang="zh-TW" sz="2400">
                <a:solidFill>
                  <a:srgbClr val="FF3300"/>
                </a:solidFill>
                <a:latin typeface="Arial" charset="0"/>
              </a:rPr>
              <a:t>1</a:t>
            </a:r>
            <a:r>
              <a:rPr lang="en-US" altLang="zh-TW" sz="2400" b="0">
                <a:latin typeface="Arial" charset="0"/>
              </a:rPr>
              <a:t>	Water moves into the root hairs by </a:t>
            </a:r>
            <a:r>
              <a:rPr lang="en-US" altLang="zh-TW" sz="2400">
                <a:solidFill>
                  <a:srgbClr val="3333CC"/>
                </a:solidFill>
                <a:latin typeface="Arial" charset="0"/>
              </a:rPr>
              <a:t>osmosis</a:t>
            </a:r>
            <a:r>
              <a:rPr lang="en-US" altLang="zh-TW" sz="240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_1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_1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autoUpdateAnimBg="0"/>
      <p:bldP spid="67586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81987" name="Picture 3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81989" name="Picture 5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81990" name="Line 6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1" name="Line 7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2" name="Line 8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81994" name="Line 10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5" name="Line 11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6" name="Line 12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1997" name="Line 13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81999" name="Line 15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2000" name="Line 16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2001" name="Line 17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2002" name="Text Box 18"/>
          <p:cNvSpPr txBox="1">
            <a:spLocks noChangeArrowheads="1"/>
          </p:cNvSpPr>
          <p:nvPr/>
        </p:nvSpPr>
        <p:spPr bwMode="auto">
          <a:xfrm>
            <a:off x="3938588" y="5292725"/>
            <a:ext cx="5297487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/>
            <a:r>
              <a:rPr lang="en-US" altLang="zh-TW" sz="2200">
                <a:solidFill>
                  <a:srgbClr val="FF3300"/>
                </a:solidFill>
                <a:latin typeface="Arial" charset="0"/>
              </a:rPr>
              <a:t>2a</a:t>
            </a:r>
            <a:r>
              <a:rPr lang="en-US" altLang="zh-TW" sz="2200" b="0">
                <a:latin typeface="Arial" charset="0"/>
              </a:rPr>
              <a:t>	Water moves into the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</a:rPr>
              <a:t>neighbouring cortex cells</a:t>
            </a:r>
            <a:r>
              <a:rPr lang="en-US" altLang="zh-TW" sz="2200" b="0">
                <a:latin typeface="Arial" charset="0"/>
              </a:rPr>
              <a:t> by osmosis. </a:t>
            </a:r>
            <a:endParaRPr lang="en-US" altLang="zh-TW" sz="2200">
              <a:latin typeface="Arial" charset="0"/>
            </a:endParaRPr>
          </a:p>
        </p:txBody>
      </p:sp>
      <p:sp>
        <p:nvSpPr>
          <p:cNvPr id="682003" name="Text Box 19"/>
          <p:cNvSpPr txBox="1">
            <a:spLocks noChangeArrowheads="1"/>
          </p:cNvSpPr>
          <p:nvPr/>
        </p:nvSpPr>
        <p:spPr bwMode="auto">
          <a:xfrm>
            <a:off x="4484688" y="6000750"/>
            <a:ext cx="291465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3063" indent="-373063"/>
            <a:r>
              <a:rPr lang="en-US" altLang="zh-TW" sz="2200" b="0">
                <a:latin typeface="Arial" charset="0"/>
                <a:sym typeface="Wingdings" pitchFamily="2" charset="2"/>
              </a:rPr>
              <a:t> it moves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  <a:sym typeface="Wingdings" pitchFamily="2" charset="2"/>
              </a:rPr>
              <a:t>inwards</a:t>
            </a:r>
            <a:r>
              <a:rPr lang="en-US" altLang="zh-TW" sz="2200" b="0">
                <a:latin typeface="Arial" charset="0"/>
                <a:sym typeface="Wingdings" pitchFamily="2" charset="2"/>
              </a:rPr>
              <a:t> from cell to cell</a:t>
            </a:r>
            <a:endParaRPr lang="en-US" altLang="zh-TW" sz="2200" b="0">
              <a:latin typeface="Arial" charset="0"/>
            </a:endParaRPr>
          </a:p>
        </p:txBody>
      </p:sp>
      <p:sp>
        <p:nvSpPr>
          <p:cNvPr id="682004" name="Line 20"/>
          <p:cNvSpPr>
            <a:spLocks noChangeShapeType="1"/>
          </p:cNvSpPr>
          <p:nvPr/>
        </p:nvSpPr>
        <p:spPr bwMode="auto">
          <a:xfrm>
            <a:off x="4164013" y="4786313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2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02" grpId="0" autoUpdateAnimBg="0"/>
      <p:bldP spid="682003" grpId="0" autoUpdateAnimBg="0"/>
      <p:bldP spid="6820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Text Box 2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83011" name="Picture 3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83013" name="Picture 5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83014" name="Line 6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15" name="Line 7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16" name="Line 8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83018" name="Line 10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19" name="Line 11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20" name="Line 12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21" name="Line 13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83023" name="Line 15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24" name="Line 16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3025" name="Line 17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3136900" y="3324225"/>
            <a:ext cx="3316288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/>
            <a:r>
              <a:rPr lang="en-US" altLang="zh-TW" sz="2200">
                <a:solidFill>
                  <a:srgbClr val="FF3300"/>
                </a:solidFill>
                <a:latin typeface="Arial" charset="0"/>
              </a:rPr>
              <a:t>2b</a:t>
            </a:r>
            <a:r>
              <a:rPr lang="en-US" altLang="zh-TW" sz="2200" b="0">
                <a:latin typeface="Arial" charset="0"/>
              </a:rPr>
              <a:t>	Some water moves </a:t>
            </a:r>
            <a:r>
              <a:rPr lang="en-US" altLang="zh-TW" sz="2200">
                <a:solidFill>
                  <a:srgbClr val="3333CC"/>
                </a:solidFill>
                <a:latin typeface="Arial" charset="0"/>
              </a:rPr>
              <a:t>along the cell wall</a:t>
            </a:r>
            <a:r>
              <a:rPr lang="en-US" altLang="zh-TW" sz="2200" b="0">
                <a:latin typeface="Arial" charset="0"/>
              </a:rPr>
              <a:t>. </a:t>
            </a:r>
            <a:endParaRPr lang="en-US" altLang="zh-TW" sz="2200">
              <a:latin typeface="Arial" charset="0"/>
            </a:endParaRPr>
          </a:p>
        </p:txBody>
      </p:sp>
      <p:sp>
        <p:nvSpPr>
          <p:cNvPr id="683028" name="Line 20"/>
          <p:cNvSpPr>
            <a:spLocks noChangeShapeType="1"/>
          </p:cNvSpPr>
          <p:nvPr/>
        </p:nvSpPr>
        <p:spPr bwMode="auto">
          <a:xfrm>
            <a:off x="4164013" y="4786313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3029" name="Line 21"/>
          <p:cNvSpPr>
            <a:spLocks noChangeShapeType="1"/>
          </p:cNvSpPr>
          <p:nvPr/>
        </p:nvSpPr>
        <p:spPr bwMode="auto">
          <a:xfrm>
            <a:off x="4165600" y="4522788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3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26" grpId="0" autoUpdateAnimBg="0"/>
      <p:bldP spid="6830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Text Box 2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84035" name="Picture 3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84037" name="Picture 5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84038" name="Line 6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39" name="Line 7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0" name="Line 8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84042" name="Line 10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3" name="Line 11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4" name="Line 12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5" name="Line 13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84047" name="Line 15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8" name="Line 16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4049" name="Line 17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4050" name="Text Box 18"/>
          <p:cNvSpPr txBox="1">
            <a:spLocks noChangeArrowheads="1"/>
          </p:cNvSpPr>
          <p:nvPr/>
        </p:nvSpPr>
        <p:spPr bwMode="auto">
          <a:xfrm>
            <a:off x="6705600" y="4378325"/>
            <a:ext cx="2416175" cy="1766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/>
            <a:r>
              <a:rPr lang="en-US" altLang="zh-TW" sz="2200">
                <a:solidFill>
                  <a:srgbClr val="FF3300"/>
                </a:solidFill>
                <a:latin typeface="Arial" charset="0"/>
              </a:rPr>
              <a:t>3</a:t>
            </a:r>
            <a:r>
              <a:rPr lang="en-US" altLang="zh-TW" sz="2200" b="0">
                <a:latin typeface="Arial" charset="0"/>
              </a:rPr>
              <a:t>	Water is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</a:rPr>
              <a:t>drawn up</a:t>
            </a:r>
            <a:r>
              <a:rPr lang="en-US" altLang="zh-TW" sz="2200" b="0">
                <a:latin typeface="Arial" charset="0"/>
              </a:rPr>
              <a:t> the xylem vessel by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</a:rPr>
              <a:t>transpiration pull</a:t>
            </a:r>
            <a:r>
              <a:rPr lang="en-US" altLang="zh-TW" sz="2200" b="0">
                <a:latin typeface="Arial" charset="0"/>
              </a:rPr>
              <a:t>.</a:t>
            </a:r>
            <a:endParaRPr lang="en-US" altLang="zh-TW" sz="2200">
              <a:latin typeface="Arial" charset="0"/>
            </a:endParaRPr>
          </a:p>
        </p:txBody>
      </p:sp>
      <p:sp>
        <p:nvSpPr>
          <p:cNvPr id="684051" name="Line 19"/>
          <p:cNvSpPr>
            <a:spLocks noChangeShapeType="1"/>
          </p:cNvSpPr>
          <p:nvPr/>
        </p:nvSpPr>
        <p:spPr bwMode="auto">
          <a:xfrm>
            <a:off x="4164013" y="4786313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4052" name="Line 20"/>
          <p:cNvSpPr>
            <a:spLocks noChangeShapeType="1"/>
          </p:cNvSpPr>
          <p:nvPr/>
        </p:nvSpPr>
        <p:spPr bwMode="auto">
          <a:xfrm>
            <a:off x="4165600" y="4522788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4053" name="Line 21"/>
          <p:cNvSpPr>
            <a:spLocks noChangeShapeType="1"/>
          </p:cNvSpPr>
          <p:nvPr/>
        </p:nvSpPr>
        <p:spPr bwMode="auto">
          <a:xfrm flipV="1">
            <a:off x="6553200" y="2784475"/>
            <a:ext cx="0" cy="2244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4054" name="Text Box 22"/>
          <p:cNvSpPr txBox="1">
            <a:spLocks noChangeArrowheads="1"/>
          </p:cNvSpPr>
          <p:nvPr/>
        </p:nvSpPr>
        <p:spPr bwMode="auto">
          <a:xfrm>
            <a:off x="4335463" y="2898775"/>
            <a:ext cx="16065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0">
                <a:latin typeface="Arial" charset="0"/>
              </a:rPr>
              <a:t>xylem vessel in the stem</a:t>
            </a:r>
          </a:p>
        </p:txBody>
      </p:sp>
      <p:sp>
        <p:nvSpPr>
          <p:cNvPr id="684055" name="Line 23"/>
          <p:cNvSpPr>
            <a:spLocks noChangeShapeType="1"/>
          </p:cNvSpPr>
          <p:nvPr/>
        </p:nvSpPr>
        <p:spPr bwMode="auto">
          <a:xfrm flipV="1">
            <a:off x="5791200" y="2952750"/>
            <a:ext cx="525463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4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50" grpId="0" autoUpdateAnimBg="0"/>
      <p:bldP spid="684053" grpId="0" animBg="1"/>
      <p:bldP spid="684054" grpId="0" autoUpdateAnimBg="0"/>
      <p:bldP spid="6840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1026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Absorption of water in roots</a:t>
            </a:r>
          </a:p>
        </p:txBody>
      </p:sp>
      <p:pic>
        <p:nvPicPr>
          <p:cNvPr id="685059" name="Picture 1027" descr="C:\00-Documents\03PowerPoint\01Bulk\002-Bk02\00-Aws &amp; Photos\10\ppt_10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1428750"/>
            <a:ext cx="1944687" cy="3959225"/>
          </a:xfrm>
          <a:prstGeom prst="rect">
            <a:avLst/>
          </a:prstGeom>
          <a:noFill/>
        </p:spPr>
      </p:pic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576388" y="1092200"/>
            <a:ext cx="7072312" cy="4267200"/>
            <a:chOff x="993" y="688"/>
            <a:chExt cx="4455" cy="2688"/>
          </a:xfrm>
        </p:grpSpPr>
        <p:pic>
          <p:nvPicPr>
            <p:cNvPr id="685061" name="Picture 1029" descr="C:\00-Documents\03PowerPoint\01Bulk\002-Bk02\00-Aws &amp; Photos\10\ppt_10_1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1" y="1003"/>
              <a:ext cx="3657" cy="2373"/>
            </a:xfrm>
            <a:prstGeom prst="rect">
              <a:avLst/>
            </a:prstGeom>
            <a:noFill/>
          </p:spPr>
        </p:pic>
        <p:sp>
          <p:nvSpPr>
            <p:cNvPr id="685062" name="Line 1030"/>
            <p:cNvSpPr>
              <a:spLocks noChangeShapeType="1"/>
            </p:cNvSpPr>
            <p:nvPr/>
          </p:nvSpPr>
          <p:spPr bwMode="auto">
            <a:xfrm>
              <a:off x="1118" y="2640"/>
              <a:ext cx="1450" cy="1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3" name="Line 1031"/>
            <p:cNvSpPr>
              <a:spLocks noChangeShapeType="1"/>
            </p:cNvSpPr>
            <p:nvPr/>
          </p:nvSpPr>
          <p:spPr bwMode="auto">
            <a:xfrm flipV="1">
              <a:off x="993" y="1580"/>
              <a:ext cx="3388" cy="13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4" name="Line 1032"/>
            <p:cNvSpPr>
              <a:spLocks noChangeShapeType="1"/>
            </p:cNvSpPr>
            <p:nvPr/>
          </p:nvSpPr>
          <p:spPr bwMode="auto">
            <a:xfrm flipV="1">
              <a:off x="1056" y="688"/>
              <a:ext cx="3492" cy="21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3170238" y="4459288"/>
            <a:ext cx="863600" cy="311150"/>
            <a:chOff x="2084" y="2372"/>
            <a:chExt cx="544" cy="196"/>
          </a:xfrm>
        </p:grpSpPr>
        <p:sp>
          <p:nvSpPr>
            <p:cNvPr id="685066" name="Line 1034"/>
            <p:cNvSpPr>
              <a:spLocks noChangeShapeType="1"/>
            </p:cNvSpPr>
            <p:nvPr/>
          </p:nvSpPr>
          <p:spPr bwMode="auto">
            <a:xfrm>
              <a:off x="2084" y="2372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7" name="Line 1035"/>
            <p:cNvSpPr>
              <a:spLocks noChangeShapeType="1"/>
            </p:cNvSpPr>
            <p:nvPr/>
          </p:nvSpPr>
          <p:spPr bwMode="auto">
            <a:xfrm>
              <a:off x="2240" y="239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8" name="Line 1036"/>
            <p:cNvSpPr>
              <a:spLocks noChangeShapeType="1"/>
            </p:cNvSpPr>
            <p:nvPr/>
          </p:nvSpPr>
          <p:spPr bwMode="auto">
            <a:xfrm>
              <a:off x="240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69" name="Line 1037"/>
            <p:cNvSpPr>
              <a:spLocks noChangeShapeType="1"/>
            </p:cNvSpPr>
            <p:nvPr/>
          </p:nvSpPr>
          <p:spPr bwMode="auto">
            <a:xfrm>
              <a:off x="2540" y="2388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38"/>
          <p:cNvGrpSpPr>
            <a:grpSpLocks/>
          </p:cNvGrpSpPr>
          <p:nvPr/>
        </p:nvGrpSpPr>
        <p:grpSpPr bwMode="auto">
          <a:xfrm>
            <a:off x="3152775" y="4811713"/>
            <a:ext cx="774700" cy="165100"/>
            <a:chOff x="2074" y="2586"/>
            <a:chExt cx="488" cy="104"/>
          </a:xfrm>
        </p:grpSpPr>
        <p:sp>
          <p:nvSpPr>
            <p:cNvPr id="685071" name="Line 1039"/>
            <p:cNvSpPr>
              <a:spLocks noChangeShapeType="1"/>
            </p:cNvSpPr>
            <p:nvPr/>
          </p:nvSpPr>
          <p:spPr bwMode="auto">
            <a:xfrm rot="-6776814">
              <a:off x="2116" y="2544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72" name="Line 1040"/>
            <p:cNvSpPr>
              <a:spLocks noChangeShapeType="1"/>
            </p:cNvSpPr>
            <p:nvPr/>
          </p:nvSpPr>
          <p:spPr bwMode="auto">
            <a:xfrm rot="-6776814">
              <a:off x="2284" y="2556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73" name="Line 1041"/>
            <p:cNvSpPr>
              <a:spLocks noChangeShapeType="1"/>
            </p:cNvSpPr>
            <p:nvPr/>
          </p:nvSpPr>
          <p:spPr bwMode="auto">
            <a:xfrm rot="-6776814">
              <a:off x="2432" y="2560"/>
              <a:ext cx="88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5074" name="Text Box 1042"/>
          <p:cNvSpPr txBox="1">
            <a:spLocks noChangeArrowheads="1"/>
          </p:cNvSpPr>
          <p:nvPr/>
        </p:nvSpPr>
        <p:spPr bwMode="auto">
          <a:xfrm>
            <a:off x="2576513" y="1427163"/>
            <a:ext cx="4506912" cy="1096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4488" indent="-344488"/>
            <a:r>
              <a:rPr lang="en-US" altLang="zh-TW" sz="2200">
                <a:solidFill>
                  <a:srgbClr val="FF3300"/>
                </a:solidFill>
                <a:latin typeface="Arial" charset="0"/>
              </a:rPr>
              <a:t>4</a:t>
            </a:r>
            <a:r>
              <a:rPr lang="en-US" altLang="zh-TW" sz="2200" b="0">
                <a:latin typeface="Arial" charset="0"/>
              </a:rPr>
              <a:t>	Water </a:t>
            </a:r>
            <a:r>
              <a:rPr lang="en-US" altLang="zh-TW" sz="2200" b="0">
                <a:solidFill>
                  <a:srgbClr val="3333CC"/>
                </a:solidFill>
                <a:latin typeface="Arial" charset="0"/>
              </a:rPr>
              <a:t>evaporates</a:t>
            </a:r>
            <a:r>
              <a:rPr lang="en-US" altLang="zh-TW" sz="2200" b="0">
                <a:latin typeface="Arial" charset="0"/>
              </a:rPr>
              <a:t> from the leaf cells and diffuses out through the stomata as water vapour.</a:t>
            </a:r>
            <a:endParaRPr lang="en-US" altLang="zh-TW" sz="2200">
              <a:latin typeface="Arial" charset="0"/>
            </a:endParaRPr>
          </a:p>
        </p:txBody>
      </p:sp>
      <p:sp>
        <p:nvSpPr>
          <p:cNvPr id="685075" name="Line 1043"/>
          <p:cNvSpPr>
            <a:spLocks noChangeShapeType="1"/>
          </p:cNvSpPr>
          <p:nvPr/>
        </p:nvSpPr>
        <p:spPr bwMode="auto">
          <a:xfrm>
            <a:off x="4164013" y="4786313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5076" name="Line 1044"/>
          <p:cNvSpPr>
            <a:spLocks noChangeShapeType="1"/>
          </p:cNvSpPr>
          <p:nvPr/>
        </p:nvSpPr>
        <p:spPr bwMode="auto">
          <a:xfrm>
            <a:off x="4165600" y="4522788"/>
            <a:ext cx="2403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5077" name="Line 1045"/>
          <p:cNvSpPr>
            <a:spLocks noChangeShapeType="1"/>
          </p:cNvSpPr>
          <p:nvPr/>
        </p:nvSpPr>
        <p:spPr bwMode="auto">
          <a:xfrm flipV="1">
            <a:off x="6553200" y="2784475"/>
            <a:ext cx="0" cy="2244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" name="Group 1052"/>
          <p:cNvGrpSpPr>
            <a:grpSpLocks/>
          </p:cNvGrpSpPr>
          <p:nvPr/>
        </p:nvGrpSpPr>
        <p:grpSpPr bwMode="auto">
          <a:xfrm>
            <a:off x="6775450" y="2617788"/>
            <a:ext cx="2063750" cy="446087"/>
            <a:chOff x="4268" y="1649"/>
            <a:chExt cx="1300" cy="281"/>
          </a:xfrm>
        </p:grpSpPr>
        <p:sp>
          <p:nvSpPr>
            <p:cNvPr id="685080" name="Line 1048"/>
            <p:cNvSpPr>
              <a:spLocks noChangeShapeType="1"/>
            </p:cNvSpPr>
            <p:nvPr/>
          </p:nvSpPr>
          <p:spPr bwMode="auto">
            <a:xfrm>
              <a:off x="4268" y="1658"/>
              <a:ext cx="1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81" name="Line 1049"/>
            <p:cNvSpPr>
              <a:spLocks noChangeShapeType="1"/>
            </p:cNvSpPr>
            <p:nvPr/>
          </p:nvSpPr>
          <p:spPr bwMode="auto">
            <a:xfrm>
              <a:off x="4582" y="1649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82" name="Line 1050"/>
            <p:cNvSpPr>
              <a:spLocks noChangeShapeType="1"/>
            </p:cNvSpPr>
            <p:nvPr/>
          </p:nvSpPr>
          <p:spPr bwMode="auto">
            <a:xfrm>
              <a:off x="4897" y="1658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5083" name="Line 1051"/>
            <p:cNvSpPr>
              <a:spLocks noChangeShapeType="1"/>
            </p:cNvSpPr>
            <p:nvPr/>
          </p:nvSpPr>
          <p:spPr bwMode="auto">
            <a:xfrm>
              <a:off x="5219" y="1649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5085" name="Line 1053"/>
          <p:cNvSpPr>
            <a:spLocks noChangeShapeType="1"/>
          </p:cNvSpPr>
          <p:nvPr/>
        </p:nvSpPr>
        <p:spPr bwMode="auto">
          <a:xfrm>
            <a:off x="6781800" y="2057400"/>
            <a:ext cx="949325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" name="Group 1056"/>
          <p:cNvGrpSpPr>
            <a:grpSpLocks/>
          </p:cNvGrpSpPr>
          <p:nvPr/>
        </p:nvGrpSpPr>
        <p:grpSpPr bwMode="auto">
          <a:xfrm>
            <a:off x="7467600" y="3429000"/>
            <a:ext cx="698500" cy="1143000"/>
            <a:chOff x="4704" y="2160"/>
            <a:chExt cx="440" cy="720"/>
          </a:xfrm>
        </p:grpSpPr>
        <p:sp>
          <p:nvSpPr>
            <p:cNvPr id="685086" name="AutoShape 1054"/>
            <p:cNvSpPr>
              <a:spLocks noChangeArrowheads="1"/>
            </p:cNvSpPr>
            <p:nvPr/>
          </p:nvSpPr>
          <p:spPr bwMode="auto">
            <a:xfrm rot="1536187">
              <a:off x="4704" y="2160"/>
              <a:ext cx="192" cy="720"/>
            </a:xfrm>
            <a:prstGeom prst="curvedLeftArrow">
              <a:avLst>
                <a:gd name="adj1" fmla="val 75000"/>
                <a:gd name="adj2" fmla="val 150000"/>
                <a:gd name="adj3" fmla="val 33333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5087" name="AutoShape 1055"/>
            <p:cNvSpPr>
              <a:spLocks noChangeArrowheads="1"/>
            </p:cNvSpPr>
            <p:nvPr/>
          </p:nvSpPr>
          <p:spPr bwMode="auto">
            <a:xfrm rot="20063813" flipH="1">
              <a:off x="5047" y="2243"/>
              <a:ext cx="97" cy="562"/>
            </a:xfrm>
            <a:prstGeom prst="curvedLeftArrow">
              <a:avLst>
                <a:gd name="adj1" fmla="val 115876"/>
                <a:gd name="adj2" fmla="val 231753"/>
                <a:gd name="adj3" fmla="val 33333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85089" name="Text Box 1057"/>
          <p:cNvSpPr txBox="1">
            <a:spLocks noChangeArrowheads="1"/>
          </p:cNvSpPr>
          <p:nvPr/>
        </p:nvSpPr>
        <p:spPr bwMode="auto">
          <a:xfrm>
            <a:off x="7162800" y="4419600"/>
            <a:ext cx="144938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600">
                <a:latin typeface="Arial" charset="0"/>
              </a:rPr>
              <a:t>water vapour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8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iano_2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8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85" grpId="0" animBg="1"/>
      <p:bldP spid="68508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3622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>
                <a:latin typeface="Arial" charset="0"/>
              </a:rPr>
              <a:t>Transpiration is fast on a dry windy and hot day as the water particles have a lot of kinetic energy . They are more likely to evaporate and escapes through the open stomata of the leaf.</a:t>
            </a:r>
            <a:endParaRPr lang="en-GB" sz="32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 rot="21240000">
            <a:off x="685800" y="3352800"/>
            <a:ext cx="7772400" cy="2743200"/>
          </a:xfrm>
          <a:solidFill>
            <a:srgbClr val="FF9900"/>
          </a:solidFill>
        </p:spPr>
        <p:txBody>
          <a:bodyPr/>
          <a:lstStyle/>
          <a:p>
            <a:pPr>
              <a:buFontTx/>
              <a:buNone/>
            </a:pPr>
            <a:r>
              <a:rPr lang="en-GB">
                <a:latin typeface="Arial" charset="0"/>
              </a:rPr>
              <a:t>Transpiration is slower on a humid, cold day that is not windy as the water particles have less kinetic energy. They are less likely to evaporates and escape through the open stomata.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The cellular </a:t>
            </a:r>
            <a:r>
              <a:rPr lang="en-IN" dirty="0"/>
              <a:t>and tissue structure of a </a:t>
            </a:r>
            <a:r>
              <a:rPr lang="en-IN" dirty="0" err="1"/>
              <a:t>dicotyledenous</a:t>
            </a:r>
            <a:r>
              <a:rPr lang="en-IN" dirty="0"/>
              <a:t> leaf.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64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6" descr="le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03" y="1981200"/>
            <a:ext cx="9135797" cy="43434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425575"/>
            <a:ext cx="6172200" cy="519112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5400">
                <a:solidFill>
                  <a:srgbClr val="339966"/>
                </a:solidFill>
                <a:latin typeface="Marker Felt" charset="0"/>
              </a:rPr>
              <a:t>Cohesion-Adhesion Theory</a:t>
            </a:r>
            <a:endParaRPr lang="en-US" sz="1300">
              <a:solidFill>
                <a:srgbClr val="339966"/>
              </a:solidFill>
              <a:latin typeface="Lucida Grande" charset="0"/>
            </a:endParaRPr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-As water evaporates from leaves, it tugs on the water molecules below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-Cohesion and adhesion pull water up and replace missing </a:t>
            </a:r>
            <a:r>
              <a:rPr lang="en-US" sz="2800">
                <a:solidFill>
                  <a:srgbClr val="339933"/>
                </a:solidFill>
                <a:latin typeface="Comic Sans MS" pitchFamily="66" charset="0"/>
              </a:rPr>
              <a:t>water</a:t>
            </a: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 molecules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-Water enters the roots by osmosis</a:t>
            </a:r>
            <a:endParaRPr lang="en-US" sz="130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230938" y="6643688"/>
            <a:ext cx="28368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Lucida Grande" charset="0"/>
              </a:rPr>
              <a:t>www.emc.maricopa.edu/.../BioBookPLANTHORM.html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138" y="228600"/>
            <a:ext cx="2743200" cy="2171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138" y="2590800"/>
            <a:ext cx="2743200" cy="1930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138" y="4800600"/>
            <a:ext cx="2743200" cy="1892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0"/>
            <a:ext cx="6172200" cy="1609725"/>
          </a:xfrm>
          <a:prstGeom prst="rect">
            <a:avLst/>
          </a:prstGeom>
          <a:solidFill>
            <a:srgbClr val="339933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FF99"/>
                </a:solidFill>
                <a:latin typeface="Comic Sans MS" pitchFamily="66" charset="0"/>
              </a:rPr>
              <a:t>Did you ever wonder:  How does water move from roots to leaves when a tree doesn’t have a heart to pump the water?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023ED-355A-42E8-81A0-26D9912A4DE3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719874" name="AutoShape 2"/>
          <p:cNvSpPr>
            <a:spLocks noChangeArrowheads="1"/>
          </p:cNvSpPr>
          <p:nvPr/>
        </p:nvSpPr>
        <p:spPr bwMode="auto">
          <a:xfrm>
            <a:off x="649288" y="1870075"/>
            <a:ext cx="4430712" cy="4683125"/>
          </a:xfrm>
          <a:prstGeom prst="foldedCorner">
            <a:avLst>
              <a:gd name="adj" fmla="val 13185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877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72390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The creation of transpiration pull</a:t>
            </a:r>
            <a:endParaRPr lang="en-US" altLang="zh-TW" sz="36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619125" y="2792413"/>
            <a:ext cx="4424363" cy="204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dirty="0">
                <a:solidFill>
                  <a:srgbClr val="FF9900"/>
                </a:solidFill>
                <a:latin typeface="Arial" charset="0"/>
              </a:rPr>
              <a:t>1)</a:t>
            </a:r>
            <a:r>
              <a:rPr lang="en-US" altLang="zh-TW" b="0" dirty="0"/>
              <a:t>	Water is lost from the </a:t>
            </a:r>
            <a:r>
              <a:rPr lang="en-US" altLang="zh-TW" dirty="0">
                <a:solidFill>
                  <a:srgbClr val="3333CC"/>
                </a:solidFill>
              </a:rPr>
              <a:t>permeable cell wall</a:t>
            </a:r>
            <a:r>
              <a:rPr lang="en-US" altLang="zh-TW" b="0" dirty="0"/>
              <a:t>, which is replaced by water in the cell.</a:t>
            </a:r>
          </a:p>
        </p:txBody>
      </p:sp>
      <p:pic>
        <p:nvPicPr>
          <p:cNvPr id="719879" name="Picture 7" descr="C:\00-Documents\03PowerPoint\01Bulk\002-Bk02\00-Aws &amp; Photos\10\ppt_10_07.jpg"/>
          <p:cNvPicPr>
            <a:picLocks noChangeAspect="1" noChangeArrowheads="1"/>
          </p:cNvPicPr>
          <p:nvPr/>
        </p:nvPicPr>
        <p:blipFill>
          <a:blip r:embed="rId5" cstate="print"/>
          <a:srcRect l="6084" r="18623" b="5208"/>
          <a:stretch>
            <a:fillRect/>
          </a:stretch>
        </p:blipFill>
        <p:spPr bwMode="auto">
          <a:xfrm>
            <a:off x="5310188" y="2344738"/>
            <a:ext cx="3698875" cy="3771900"/>
          </a:xfrm>
          <a:prstGeom prst="rect">
            <a:avLst/>
          </a:prstGeom>
          <a:noFill/>
        </p:spPr>
      </p:pic>
      <p:sp>
        <p:nvSpPr>
          <p:cNvPr id="719885" name="Text Box 13"/>
          <p:cNvSpPr txBox="1">
            <a:spLocks noChangeArrowheads="1"/>
          </p:cNvSpPr>
          <p:nvPr/>
        </p:nvSpPr>
        <p:spPr bwMode="auto">
          <a:xfrm>
            <a:off x="5962650" y="1971675"/>
            <a:ext cx="216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u="sng">
                <a:solidFill>
                  <a:srgbClr val="333399"/>
                </a:solidFill>
                <a:latin typeface="Arial" charset="0"/>
              </a:rPr>
              <a:t>A leaf section</a:t>
            </a:r>
          </a:p>
        </p:txBody>
      </p:sp>
      <p:sp>
        <p:nvSpPr>
          <p:cNvPr id="719887" name="Line 15"/>
          <p:cNvSpPr>
            <a:spLocks noChangeShapeType="1"/>
          </p:cNvSpPr>
          <p:nvPr/>
        </p:nvSpPr>
        <p:spPr bwMode="auto">
          <a:xfrm flipH="1">
            <a:off x="7499350" y="5084763"/>
            <a:ext cx="409575" cy="34925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888" name="Line 16"/>
          <p:cNvSpPr>
            <a:spLocks noChangeShapeType="1"/>
          </p:cNvSpPr>
          <p:nvPr/>
        </p:nvSpPr>
        <p:spPr bwMode="auto">
          <a:xfrm flipH="1">
            <a:off x="7961313" y="4811713"/>
            <a:ext cx="306387" cy="24923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9891" name="Text Box 19"/>
          <p:cNvSpPr txBox="1">
            <a:spLocks noChangeArrowheads="1"/>
          </p:cNvSpPr>
          <p:nvPr/>
        </p:nvSpPr>
        <p:spPr bwMode="auto">
          <a:xfrm>
            <a:off x="622300" y="4883150"/>
            <a:ext cx="4424363" cy="1554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b="0">
                <a:sym typeface="Wingdings" pitchFamily="2" charset="2"/>
              </a:rPr>
              <a:t> Each cell then draws water from its neighbouring cells.</a:t>
            </a:r>
            <a:endParaRPr lang="en-US" altLang="zh-TW" b="0"/>
          </a:p>
        </p:txBody>
      </p:sp>
      <p:sp>
        <p:nvSpPr>
          <p:cNvPr id="719892" name="Line 20"/>
          <p:cNvSpPr>
            <a:spLocks noChangeShapeType="1"/>
          </p:cNvSpPr>
          <p:nvPr/>
        </p:nvSpPr>
        <p:spPr bwMode="auto">
          <a:xfrm>
            <a:off x="7915275" y="4137025"/>
            <a:ext cx="369888" cy="63976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9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9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9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9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ng_1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 animBg="1"/>
      <p:bldP spid="719877" grpId="0" autoUpdateAnimBg="0"/>
      <p:bldP spid="719878" grpId="0" autoUpdateAnimBg="0"/>
      <p:bldP spid="719887" grpId="0" animBg="1"/>
      <p:bldP spid="719888" grpId="0" animBg="1"/>
      <p:bldP spid="719891" grpId="0" autoUpdateAnimBg="0"/>
      <p:bldP spid="7198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12295-C91C-4D82-81F3-C9A708D5DFC6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720898" name="AutoShape 2"/>
          <p:cNvSpPr>
            <a:spLocks noChangeArrowheads="1"/>
          </p:cNvSpPr>
          <p:nvPr/>
        </p:nvSpPr>
        <p:spPr bwMode="auto">
          <a:xfrm>
            <a:off x="649288" y="1841500"/>
            <a:ext cx="4430712" cy="4683125"/>
          </a:xfrm>
          <a:prstGeom prst="foldedCorner">
            <a:avLst>
              <a:gd name="adj" fmla="val 13185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01" name="Text Box 5"/>
          <p:cNvSpPr txBox="1">
            <a:spLocks noChangeArrowheads="1"/>
          </p:cNvSpPr>
          <p:nvPr/>
        </p:nvSpPr>
        <p:spPr bwMode="auto">
          <a:xfrm>
            <a:off x="457200" y="533400"/>
            <a:ext cx="792480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333399"/>
                </a:solidFill>
                <a:latin typeface="Arial" charset="0"/>
                <a:sym typeface="Wingdings" pitchFamily="2" charset="2"/>
              </a:rPr>
              <a:t>The creation of transpiration pull</a:t>
            </a:r>
            <a:endParaRPr lang="en-US" altLang="zh-TW" sz="36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720902" name="Text Box 6"/>
          <p:cNvSpPr txBox="1">
            <a:spLocks noChangeArrowheads="1"/>
          </p:cNvSpPr>
          <p:nvPr/>
        </p:nvSpPr>
        <p:spPr bwMode="auto">
          <a:xfrm>
            <a:off x="619125" y="2792413"/>
            <a:ext cx="4424363" cy="2041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>
                <a:solidFill>
                  <a:srgbClr val="FF9900"/>
                </a:solidFill>
                <a:latin typeface="Arial" charset="0"/>
              </a:rPr>
              <a:t>2)</a:t>
            </a:r>
            <a:r>
              <a:rPr lang="en-US" altLang="zh-TW" b="0"/>
              <a:t>	Cells draw water from the xylem vessels, pulling water up the plant.</a:t>
            </a:r>
          </a:p>
        </p:txBody>
      </p:sp>
      <p:pic>
        <p:nvPicPr>
          <p:cNvPr id="720903" name="Picture 7" descr="C:\00-Documents\03PowerPoint\01Bulk\002-Bk02\00-Aws &amp; Photos\10\ppt_10_07.jpg"/>
          <p:cNvPicPr>
            <a:picLocks noChangeAspect="1" noChangeArrowheads="1"/>
          </p:cNvPicPr>
          <p:nvPr/>
        </p:nvPicPr>
        <p:blipFill>
          <a:blip r:embed="rId6" cstate="print"/>
          <a:srcRect l="6084" r="18623" b="5208"/>
          <a:stretch>
            <a:fillRect/>
          </a:stretch>
        </p:blipFill>
        <p:spPr bwMode="auto">
          <a:xfrm>
            <a:off x="5310188" y="2344738"/>
            <a:ext cx="3698875" cy="3771900"/>
          </a:xfrm>
          <a:prstGeom prst="rect">
            <a:avLst/>
          </a:prstGeom>
          <a:noFill/>
        </p:spPr>
      </p:pic>
      <p:sp>
        <p:nvSpPr>
          <p:cNvPr id="720904" name="Text Box 8"/>
          <p:cNvSpPr txBox="1">
            <a:spLocks noChangeArrowheads="1"/>
          </p:cNvSpPr>
          <p:nvPr/>
        </p:nvSpPr>
        <p:spPr bwMode="auto">
          <a:xfrm>
            <a:off x="5962650" y="1971675"/>
            <a:ext cx="216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u="sng">
                <a:solidFill>
                  <a:srgbClr val="333399"/>
                </a:solidFill>
                <a:latin typeface="Arial" charset="0"/>
              </a:rPr>
              <a:t>A leaf section</a:t>
            </a:r>
          </a:p>
        </p:txBody>
      </p:sp>
      <p:sp>
        <p:nvSpPr>
          <p:cNvPr id="720905" name="Line 9"/>
          <p:cNvSpPr>
            <a:spLocks noChangeShapeType="1"/>
          </p:cNvSpPr>
          <p:nvPr/>
        </p:nvSpPr>
        <p:spPr bwMode="auto">
          <a:xfrm flipH="1">
            <a:off x="7499350" y="5084763"/>
            <a:ext cx="409575" cy="34925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906" name="Line 10"/>
          <p:cNvSpPr>
            <a:spLocks noChangeShapeType="1"/>
          </p:cNvSpPr>
          <p:nvPr/>
        </p:nvSpPr>
        <p:spPr bwMode="auto">
          <a:xfrm flipH="1">
            <a:off x="7961313" y="4811713"/>
            <a:ext cx="306387" cy="24923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907" name="Text Box 11"/>
          <p:cNvSpPr txBox="1">
            <a:spLocks noChangeArrowheads="1"/>
          </p:cNvSpPr>
          <p:nvPr/>
        </p:nvSpPr>
        <p:spPr bwMode="auto">
          <a:xfrm>
            <a:off x="914400" y="3962400"/>
            <a:ext cx="408305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b="0" dirty="0">
                <a:sym typeface="Wingdings" pitchFamily="2" charset="2"/>
              </a:rPr>
              <a:t> </a:t>
            </a:r>
            <a:r>
              <a:rPr lang="en-US" altLang="zh-TW" dirty="0">
                <a:solidFill>
                  <a:srgbClr val="3333CC"/>
                </a:solidFill>
                <a:sym typeface="Wingdings" pitchFamily="2" charset="2"/>
              </a:rPr>
              <a:t>transpiration pull</a:t>
            </a:r>
            <a:r>
              <a:rPr lang="en-US" altLang="zh-TW" b="0" dirty="0">
                <a:sym typeface="Wingdings" pitchFamily="2" charset="2"/>
              </a:rPr>
              <a:t> </a:t>
            </a:r>
            <a:r>
              <a:rPr lang="en-US" altLang="zh-TW" b="0" dirty="0" smtClean="0">
                <a:sym typeface="Wingdings" pitchFamily="2" charset="2"/>
              </a:rPr>
              <a:t> </a:t>
            </a:r>
            <a:r>
              <a:rPr lang="en-US" altLang="zh-TW" b="0" dirty="0">
                <a:sym typeface="Wingdings" pitchFamily="2" charset="2"/>
              </a:rPr>
              <a:t>is created</a:t>
            </a:r>
            <a:endParaRPr lang="en-US" altLang="zh-TW" b="0" dirty="0"/>
          </a:p>
        </p:txBody>
      </p:sp>
      <p:sp>
        <p:nvSpPr>
          <p:cNvPr id="720908" name="Line 12"/>
          <p:cNvSpPr>
            <a:spLocks noChangeShapeType="1"/>
          </p:cNvSpPr>
          <p:nvPr/>
        </p:nvSpPr>
        <p:spPr bwMode="auto">
          <a:xfrm>
            <a:off x="7915275" y="4137025"/>
            <a:ext cx="369888" cy="63976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0909" name="Line 13"/>
          <p:cNvSpPr>
            <a:spLocks noChangeShapeType="1"/>
          </p:cNvSpPr>
          <p:nvPr/>
        </p:nvSpPr>
        <p:spPr bwMode="auto">
          <a:xfrm flipH="1">
            <a:off x="7997825" y="3903663"/>
            <a:ext cx="490538" cy="163512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5105400"/>
            <a:ext cx="5257800" cy="646331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TW" b="0"/>
              <a:t>Transpiration pull is the suctional force generated by transpiration.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ano_3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0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2" grpId="0" autoUpdateAnimBg="0"/>
      <p:bldP spid="720907" grpId="0" autoUpdateAnimBg="0"/>
      <p:bldP spid="720909" grpId="0" animBg="1"/>
      <p:bldP spid="1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3413"/>
            <a:ext cx="7162800" cy="49545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267200" y="6400800"/>
            <a:ext cx="32400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Lucida Grande" charset="0"/>
              </a:rPr>
              <a:t>http://www.realeyz.com/photo/macro/photos/leaf_drops.jpg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6525" y="31750"/>
            <a:ext cx="702083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5400" b="1" dirty="0">
                <a:solidFill>
                  <a:schemeClr val="folHlink"/>
                </a:solidFill>
                <a:latin typeface="Marker Felt" charset="0"/>
              </a:rPr>
              <a:t>Cohesion</a:t>
            </a:r>
            <a:endParaRPr lang="en-US" sz="2400" b="1" dirty="0">
              <a:solidFill>
                <a:schemeClr val="folHlink"/>
              </a:solidFill>
              <a:latin typeface="Times" charset="0"/>
            </a:endParaRPr>
          </a:p>
          <a:p>
            <a:pPr eaLnBrk="0" hangingPunct="0"/>
            <a:r>
              <a:rPr lang="en-US" sz="2400" b="1" dirty="0"/>
              <a:t>Cohesion is the property of water that causes it to be </a:t>
            </a:r>
          </a:p>
          <a:p>
            <a:pPr eaLnBrk="0" hangingPunct="0"/>
            <a:r>
              <a:rPr lang="en-US" sz="2400" b="1" dirty="0"/>
              <a:t>attracted to itself.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41325" y="4800600"/>
            <a:ext cx="8702675" cy="1317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 b="1">
                <a:solidFill>
                  <a:schemeClr val="tx2"/>
                </a:solidFill>
                <a:latin typeface="Marker Felt" charset="0"/>
              </a:rPr>
              <a:t>Capillarity</a:t>
            </a:r>
            <a:r>
              <a:rPr lang="en-US" sz="5400" b="1">
                <a:solidFill>
                  <a:schemeClr val="accent2"/>
                </a:solidFill>
                <a:latin typeface="Marker Felt" charset="0"/>
              </a:rPr>
              <a:t> </a:t>
            </a:r>
            <a:r>
              <a:rPr lang="en-US" sz="2400" b="1">
                <a:solidFill>
                  <a:schemeClr val="tx2"/>
                </a:solidFill>
              </a:rPr>
              <a:t>Water molecules will “tow” each other along when in a thin glass tube.</a:t>
            </a:r>
            <a:r>
              <a:rPr 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57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5400" b="1">
                <a:solidFill>
                  <a:srgbClr val="CC3399"/>
                </a:solidFill>
                <a:latin typeface="Marker Felt" charset="0"/>
              </a:rPr>
              <a:t>Adhesion</a:t>
            </a:r>
            <a:endParaRPr lang="en-US" sz="2400" b="1">
              <a:solidFill>
                <a:srgbClr val="CC3399"/>
              </a:solidFill>
              <a:latin typeface="Times" charset="0"/>
            </a:endParaRPr>
          </a:p>
          <a:p>
            <a:pPr eaLnBrk="0" hangingPunct="0"/>
            <a:r>
              <a:rPr lang="en-US" sz="2800">
                <a:solidFill>
                  <a:srgbClr val="FFFF99"/>
                </a:solidFill>
                <a:latin typeface="Comic Sans MS" pitchFamily="66" charset="0"/>
              </a:rPr>
              <a:t>Attraction between molecules of different substances</a:t>
            </a:r>
          </a:p>
          <a:p>
            <a:pPr lvl="1" eaLnBrk="0" hangingPunct="0"/>
            <a:r>
              <a:rPr lang="en-US" sz="2800">
                <a:solidFill>
                  <a:srgbClr val="FFFF99"/>
                </a:solidFill>
                <a:latin typeface="Comic Sans MS" pitchFamily="66" charset="0"/>
              </a:rPr>
              <a:t>Ex: glass and water</a:t>
            </a:r>
            <a:endParaRPr lang="en-US" sz="2400" b="1">
              <a:solidFill>
                <a:srgbClr val="FFFF99"/>
              </a:solidFill>
              <a:latin typeface="Times" charset="0"/>
            </a:endParaRPr>
          </a:p>
          <a:p>
            <a:pPr lvl="1" eaLnBrk="0" hangingPunct="0"/>
            <a:endParaRPr lang="en-US" sz="2400" b="1">
              <a:latin typeface="Times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828800"/>
            <a:ext cx="3962400" cy="3195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05200" y="6643688"/>
            <a:ext cx="23701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000000"/>
                </a:solidFill>
                <a:latin typeface="Lucida Grande" charset="0"/>
              </a:rPr>
              <a:t>http://staff.um.edu.mt/rlib1/sm/wpe32.jpg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38800" y="4495800"/>
            <a:ext cx="3505200" cy="2362200"/>
          </a:xfrm>
          <a:solidFill>
            <a:schemeClr val="folHlink"/>
          </a:solidFill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</a:rPr>
              <a:t>Water  will make </a:t>
            </a:r>
            <a:r>
              <a:rPr lang="en-US" sz="2400" b="1" u="sng" dirty="0">
                <a:solidFill>
                  <a:schemeClr val="bg1"/>
                </a:solidFill>
              </a:rPr>
              <a:t>hydrogen bonds</a:t>
            </a:r>
            <a:r>
              <a:rPr lang="en-US" sz="2400" b="1" dirty="0">
                <a:solidFill>
                  <a:schemeClr val="bg1"/>
                </a:solidFill>
              </a:rPr>
              <a:t> with other surfaces such as glass, soil, plant tissues, and cotton.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27651" name="Picture 3" descr="hydrogenbondsblu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6019800" cy="3652838"/>
          </a:xfrm>
          <a:prstGeom prst="rect">
            <a:avLst/>
          </a:prstGeom>
          <a:noFill/>
        </p:spPr>
      </p:pic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4819650" cy="2667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hydrogen 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8" name="Text Box 1028"/>
          <p:cNvSpPr txBox="1">
            <a:spLocks noChangeArrowheads="1"/>
          </p:cNvSpPr>
          <p:nvPr/>
        </p:nvSpPr>
        <p:spPr bwMode="auto">
          <a:xfrm>
            <a:off x="1676400" y="457200"/>
            <a:ext cx="5205413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9750" indent="-539750"/>
            <a:r>
              <a:rPr lang="en-US" altLang="zh-TW" sz="3200" dirty="0" smtClean="0">
                <a:solidFill>
                  <a:srgbClr val="000099"/>
                </a:solidFill>
                <a:sym typeface="Wingdings" pitchFamily="2" charset="2"/>
              </a:rPr>
              <a:t>  Importance </a:t>
            </a:r>
            <a:r>
              <a:rPr lang="en-US" altLang="zh-TW" sz="3200" dirty="0">
                <a:solidFill>
                  <a:srgbClr val="000099"/>
                </a:solidFill>
                <a:sym typeface="Wingdings" pitchFamily="2" charset="2"/>
              </a:rPr>
              <a:t>of transpiration</a:t>
            </a:r>
            <a:endParaRPr lang="en-US" altLang="zh-TW" sz="3200" dirty="0">
              <a:solidFill>
                <a:srgbClr val="000099"/>
              </a:solidFill>
            </a:endParaRPr>
          </a:p>
        </p:txBody>
      </p:sp>
      <p:sp>
        <p:nvSpPr>
          <p:cNvPr id="656397" name="Text Box 1037"/>
          <p:cNvSpPr txBox="1">
            <a:spLocks noChangeArrowheads="1"/>
          </p:cNvSpPr>
          <p:nvPr/>
        </p:nvSpPr>
        <p:spPr bwMode="auto">
          <a:xfrm>
            <a:off x="533400" y="1676400"/>
            <a:ext cx="831215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8338" indent="-668338"/>
            <a:r>
              <a:rPr lang="en-US" altLang="zh-TW" dirty="0">
                <a:solidFill>
                  <a:srgbClr val="006600"/>
                </a:solidFill>
                <a:latin typeface="Arial" charset="0"/>
              </a:rPr>
              <a:t>1)</a:t>
            </a:r>
            <a:r>
              <a:rPr lang="en-US" altLang="zh-TW" b="0" dirty="0"/>
              <a:t> 	</a:t>
            </a:r>
            <a:r>
              <a:rPr lang="en-US" altLang="zh-TW" sz="2400" b="0" dirty="0"/>
              <a:t>produces a </a:t>
            </a:r>
            <a:r>
              <a:rPr lang="en-US" altLang="zh-TW" sz="2400" dirty="0">
                <a:solidFill>
                  <a:srgbClr val="3333CC"/>
                </a:solidFill>
              </a:rPr>
              <a:t>cooling effect</a:t>
            </a:r>
            <a:r>
              <a:rPr lang="en-US" altLang="zh-TW" sz="2400" b="0" dirty="0"/>
              <a:t> in the plant and helps leaves withstand high temperatures</a:t>
            </a:r>
          </a:p>
        </p:txBody>
      </p:sp>
      <p:sp>
        <p:nvSpPr>
          <p:cNvPr id="656398" name="Text Box 1038"/>
          <p:cNvSpPr txBox="1">
            <a:spLocks noChangeArrowheads="1"/>
          </p:cNvSpPr>
          <p:nvPr/>
        </p:nvSpPr>
        <p:spPr bwMode="auto">
          <a:xfrm>
            <a:off x="533400" y="3276600"/>
            <a:ext cx="83121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8338" indent="-668338"/>
            <a:r>
              <a:rPr lang="en-US" altLang="zh-TW" dirty="0">
                <a:solidFill>
                  <a:srgbClr val="006600"/>
                </a:solidFill>
                <a:latin typeface="Arial" charset="0"/>
              </a:rPr>
              <a:t>2)</a:t>
            </a:r>
            <a:r>
              <a:rPr lang="en-US" altLang="zh-TW" b="0" dirty="0"/>
              <a:t> 	</a:t>
            </a:r>
            <a:r>
              <a:rPr lang="en-US" altLang="zh-TW" sz="2400" b="0" dirty="0"/>
              <a:t>helps in the </a:t>
            </a:r>
            <a:r>
              <a:rPr lang="en-US" altLang="zh-TW" sz="2400" dirty="0">
                <a:solidFill>
                  <a:srgbClr val="3333CC"/>
                </a:solidFill>
              </a:rPr>
              <a:t>absorption of water and minerals</a:t>
            </a:r>
            <a:r>
              <a:rPr lang="en-US" altLang="zh-TW" sz="2400" b="0" dirty="0"/>
              <a:t> from the soil</a:t>
            </a:r>
          </a:p>
        </p:txBody>
      </p:sp>
      <p:sp>
        <p:nvSpPr>
          <p:cNvPr id="656399" name="Text Box 1039"/>
          <p:cNvSpPr txBox="1">
            <a:spLocks noChangeArrowheads="1"/>
          </p:cNvSpPr>
          <p:nvPr/>
        </p:nvSpPr>
        <p:spPr bwMode="auto">
          <a:xfrm>
            <a:off x="533400" y="4572000"/>
            <a:ext cx="831215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8338" indent="-668338"/>
            <a:r>
              <a:rPr lang="en-US" altLang="zh-TW" dirty="0">
                <a:solidFill>
                  <a:srgbClr val="006600"/>
                </a:solidFill>
                <a:latin typeface="Arial" charset="0"/>
              </a:rPr>
              <a:t>3)</a:t>
            </a:r>
            <a:r>
              <a:rPr lang="en-US" altLang="zh-TW" b="0" dirty="0"/>
              <a:t> 	</a:t>
            </a:r>
            <a:r>
              <a:rPr lang="en-US" altLang="zh-TW" sz="2400" b="0" dirty="0"/>
              <a:t>causes the </a:t>
            </a:r>
            <a:r>
              <a:rPr lang="en-US" altLang="zh-TW" sz="2400" dirty="0">
                <a:solidFill>
                  <a:srgbClr val="3333CC"/>
                </a:solidFill>
              </a:rPr>
              <a:t>transport of water and minerals</a:t>
            </a:r>
            <a:r>
              <a:rPr lang="en-US" altLang="zh-TW" sz="2400" b="0" dirty="0"/>
              <a:t> in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6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6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6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8" grpId="0" autoUpdateAnimBg="0"/>
      <p:bldP spid="656397" grpId="0" autoUpdateAnimBg="0"/>
      <p:bldP spid="656398" grpId="0" autoUpdateAnimBg="0"/>
      <p:bldP spid="65639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107D3-3BF2-4953-AA9A-C64252AC53EA}" type="slidenum">
              <a:rPr lang="en-US" altLang="zh-TW"/>
              <a:pPr/>
              <a:t>27</a:t>
            </a:fld>
            <a:endParaRPr lang="en-US" altLang="zh-TW"/>
          </a:p>
        </p:txBody>
      </p:sp>
      <p:pic>
        <p:nvPicPr>
          <p:cNvPr id="721922" name="Picture 2" descr="C:\00-Documents\03PowerPoint\01Bulk\001-Bk01\00-Aw &amp; Photos\00-bk-01\07\ppt-07-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50" y="2012950"/>
            <a:ext cx="4379913" cy="3846513"/>
          </a:xfrm>
          <a:prstGeom prst="rect">
            <a:avLst/>
          </a:prstGeom>
          <a:noFill/>
        </p:spPr>
      </p:pic>
      <p:sp>
        <p:nvSpPr>
          <p:cNvPr id="721925" name="Text Box 5"/>
          <p:cNvSpPr txBox="1">
            <a:spLocks noChangeArrowheads="1"/>
          </p:cNvSpPr>
          <p:nvPr/>
        </p:nvSpPr>
        <p:spPr bwMode="auto">
          <a:xfrm>
            <a:off x="0" y="762000"/>
            <a:ext cx="83058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800" b="0" dirty="0">
                <a:sym typeface="Wingdings" pitchFamily="2" charset="2"/>
              </a:rPr>
              <a:t> &gt; 90% of the total water loss from </a:t>
            </a:r>
            <a:r>
              <a:rPr lang="en-US" altLang="zh-TW" sz="2800" dirty="0">
                <a:solidFill>
                  <a:srgbClr val="3333CC"/>
                </a:solidFill>
                <a:sym typeface="Wingdings" pitchFamily="2" charset="2"/>
              </a:rPr>
              <a:t>stomata</a:t>
            </a:r>
            <a:endParaRPr lang="en-US" altLang="zh-TW" sz="2800" dirty="0">
              <a:solidFill>
                <a:srgbClr val="3333CC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124200" y="2319338"/>
            <a:ext cx="2027238" cy="3424237"/>
            <a:chOff x="1968" y="1461"/>
            <a:chExt cx="1277" cy="2157"/>
          </a:xfrm>
        </p:grpSpPr>
        <p:sp>
          <p:nvSpPr>
            <p:cNvPr id="721927" name="Line 7"/>
            <p:cNvSpPr>
              <a:spLocks noChangeShapeType="1"/>
            </p:cNvSpPr>
            <p:nvPr/>
          </p:nvSpPr>
          <p:spPr bwMode="auto">
            <a:xfrm>
              <a:off x="1968" y="2411"/>
              <a:ext cx="1041" cy="1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1928" name="Line 8"/>
            <p:cNvSpPr>
              <a:spLocks noChangeShapeType="1"/>
            </p:cNvSpPr>
            <p:nvPr/>
          </p:nvSpPr>
          <p:spPr bwMode="auto">
            <a:xfrm flipV="1">
              <a:off x="1981" y="1461"/>
              <a:ext cx="1264" cy="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743325" y="2016125"/>
            <a:ext cx="5068888" cy="4319588"/>
            <a:chOff x="2245" y="2759"/>
            <a:chExt cx="1427" cy="1192"/>
          </a:xfrm>
        </p:grpSpPr>
        <p:sp>
          <p:nvSpPr>
            <p:cNvPr id="721930" name="Oval 10"/>
            <p:cNvSpPr>
              <a:spLocks noChangeArrowheads="1"/>
            </p:cNvSpPr>
            <p:nvPr/>
          </p:nvSpPr>
          <p:spPr bwMode="auto">
            <a:xfrm>
              <a:off x="2361" y="2762"/>
              <a:ext cx="1183" cy="118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721931" name="Picture 11" descr="C:\00-Documents\03PowerPoint\01Bulk\002-Bk02\00-Aws &amp; Photos\10\ppt_10_06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759"/>
              <a:ext cx="1427" cy="1192"/>
            </a:xfrm>
            <a:prstGeom prst="rect">
              <a:avLst/>
            </a:prstGeom>
            <a:noFill/>
          </p:spPr>
        </p:pic>
      </p:grpSp>
      <p:sp>
        <p:nvSpPr>
          <p:cNvPr id="721932" name="Oval 12"/>
          <p:cNvSpPr>
            <a:spLocks noChangeArrowheads="1"/>
          </p:cNvSpPr>
          <p:nvPr/>
        </p:nvSpPr>
        <p:spPr bwMode="auto">
          <a:xfrm>
            <a:off x="3108325" y="3692525"/>
            <a:ext cx="179388" cy="1666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1933" name="Line 13"/>
          <p:cNvSpPr>
            <a:spLocks noChangeShapeType="1"/>
          </p:cNvSpPr>
          <p:nvPr/>
        </p:nvSpPr>
        <p:spPr bwMode="auto">
          <a:xfrm flipH="1">
            <a:off x="6324600" y="1828800"/>
            <a:ext cx="1219200" cy="40386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5" grpId="0" autoUpdateAnimBg="0"/>
      <p:bldP spid="721932" grpId="0" animBg="1"/>
      <p:bldP spid="7219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3117-A4B9-44E5-90A6-9EBC05811606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685800" y="1371600"/>
            <a:ext cx="4430712" cy="4683125"/>
          </a:xfrm>
          <a:prstGeom prst="foldedCorner">
            <a:avLst>
              <a:gd name="adj" fmla="val 17505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631825" y="2970213"/>
            <a:ext cx="4424363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b="0" dirty="0"/>
              <a:t>	</a:t>
            </a:r>
            <a:r>
              <a:rPr lang="en-US" altLang="zh-TW" sz="2000" b="1" dirty="0">
                <a:solidFill>
                  <a:srgbClr val="0070C0"/>
                </a:solidFill>
              </a:rPr>
              <a:t>Water </a:t>
            </a:r>
            <a:r>
              <a:rPr lang="en-US" altLang="zh-TW" sz="2000" b="1" dirty="0" err="1">
                <a:solidFill>
                  <a:srgbClr val="0070C0"/>
                </a:solidFill>
              </a:rPr>
              <a:t>vapour</a:t>
            </a:r>
            <a:r>
              <a:rPr lang="en-US" altLang="zh-TW" sz="2000" b="1" dirty="0">
                <a:solidFill>
                  <a:srgbClr val="0070C0"/>
                </a:solidFill>
              </a:rPr>
              <a:t> diffuses through the stomata to the 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outside.</a:t>
            </a:r>
            <a:endParaRPr lang="en-US" altLang="zh-TW" sz="2000" b="1" dirty="0">
              <a:solidFill>
                <a:srgbClr val="0070C0"/>
              </a:solidFill>
            </a:endParaRPr>
          </a:p>
        </p:txBody>
      </p:sp>
      <p:pic>
        <p:nvPicPr>
          <p:cNvPr id="718862" name="Picture 14" descr="C:\00-Documents\03PowerPoint\01Bulk\002-Bk02\00-Aws &amp; Photos\10\ppt_10_07.jpg"/>
          <p:cNvPicPr>
            <a:picLocks noChangeAspect="1" noChangeArrowheads="1"/>
          </p:cNvPicPr>
          <p:nvPr/>
        </p:nvPicPr>
        <p:blipFill>
          <a:blip r:embed="rId4" cstate="print"/>
          <a:srcRect l="6084" r="18623" b="5208"/>
          <a:stretch>
            <a:fillRect/>
          </a:stretch>
        </p:blipFill>
        <p:spPr bwMode="auto">
          <a:xfrm>
            <a:off x="5445125" y="1828800"/>
            <a:ext cx="3698875" cy="377190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978650" y="4325938"/>
            <a:ext cx="1003300" cy="1152525"/>
            <a:chOff x="4396" y="2594"/>
            <a:chExt cx="632" cy="726"/>
          </a:xfrm>
        </p:grpSpPr>
        <p:sp>
          <p:nvSpPr>
            <p:cNvPr id="718864" name="Line 16"/>
            <p:cNvSpPr>
              <a:spLocks noChangeShapeType="1"/>
            </p:cNvSpPr>
            <p:nvPr/>
          </p:nvSpPr>
          <p:spPr bwMode="auto">
            <a:xfrm>
              <a:off x="4500" y="2594"/>
              <a:ext cx="149" cy="31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8865" name="Line 17"/>
            <p:cNvSpPr>
              <a:spLocks noChangeShapeType="1"/>
            </p:cNvSpPr>
            <p:nvPr/>
          </p:nvSpPr>
          <p:spPr bwMode="auto">
            <a:xfrm>
              <a:off x="4396" y="2992"/>
              <a:ext cx="148" cy="22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8866" name="Line 18"/>
            <p:cNvSpPr>
              <a:spLocks noChangeShapeType="1"/>
            </p:cNvSpPr>
            <p:nvPr/>
          </p:nvSpPr>
          <p:spPr bwMode="auto">
            <a:xfrm flipH="1">
              <a:off x="4756" y="2760"/>
              <a:ext cx="132" cy="28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8867" name="Line 19"/>
            <p:cNvSpPr>
              <a:spLocks noChangeShapeType="1"/>
            </p:cNvSpPr>
            <p:nvPr/>
          </p:nvSpPr>
          <p:spPr bwMode="auto">
            <a:xfrm flipH="1">
              <a:off x="4732" y="3100"/>
              <a:ext cx="296" cy="2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718868" name="Text Box 20"/>
          <p:cNvSpPr txBox="1">
            <a:spLocks noChangeArrowheads="1"/>
          </p:cNvSpPr>
          <p:nvPr/>
        </p:nvSpPr>
        <p:spPr bwMode="auto">
          <a:xfrm>
            <a:off x="6248400" y="1295400"/>
            <a:ext cx="21653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 u="sng" dirty="0">
                <a:solidFill>
                  <a:srgbClr val="333399"/>
                </a:solidFill>
                <a:latin typeface="Arial" charset="0"/>
              </a:rPr>
              <a:t>A leaf section</a:t>
            </a:r>
          </a:p>
        </p:txBody>
      </p:sp>
      <p:sp>
        <p:nvSpPr>
          <p:cNvPr id="718861" name="Line 13"/>
          <p:cNvSpPr>
            <a:spLocks noChangeShapeType="1"/>
          </p:cNvSpPr>
          <p:nvPr/>
        </p:nvSpPr>
        <p:spPr bwMode="auto">
          <a:xfrm flipH="1">
            <a:off x="6810375" y="5392738"/>
            <a:ext cx="449263" cy="129540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8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4" grpId="0" autoUpdateAnimBg="0"/>
      <p:bldP spid="7188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2C6CF-D110-4FBD-A84F-1FFAE6296810}" type="slidenum">
              <a:rPr lang="en-GB"/>
              <a:pPr/>
              <a:t>29</a:t>
            </a:fld>
            <a:endParaRPr lang="en-GB"/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3124200" y="2209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Thin outer wall</a:t>
            </a: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1219200" y="2057400"/>
            <a:ext cx="1676400" cy="3581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guard cells control the opening and closing of the stomata 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2038350" y="2057400"/>
            <a:ext cx="76200" cy="3581400"/>
          </a:xfrm>
          <a:prstGeom prst="ellipse">
            <a:avLst/>
          </a:prstGeom>
          <a:solidFill>
            <a:srgbClr val="FFFFCC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057400" y="2057400"/>
            <a:ext cx="0" cy="3581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133600" y="2081213"/>
            <a:ext cx="0" cy="3581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43600" y="2133600"/>
            <a:ext cx="2514600" cy="3581400"/>
            <a:chOff x="3744" y="1344"/>
            <a:chExt cx="1584" cy="2256"/>
          </a:xfrm>
        </p:grpSpPr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3744" y="1344"/>
              <a:ext cx="1584" cy="22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4320" y="1344"/>
              <a:ext cx="432" cy="2256"/>
            </a:xfrm>
            <a:prstGeom prst="ellipse">
              <a:avLst/>
            </a:prstGeom>
            <a:solidFill>
              <a:srgbClr val="FFFFCC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85800" y="1524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Guard cells flaccid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000125" y="584835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Stoma closed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124575" y="5791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Stoma open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638800" y="1524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Guard cells turgid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2081213" y="5562600"/>
            <a:ext cx="0" cy="4572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7162800" y="4800600"/>
            <a:ext cx="0" cy="11430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H="1">
            <a:off x="2819400" y="2514600"/>
            <a:ext cx="533400" cy="6096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5410200" y="2514600"/>
            <a:ext cx="609600" cy="7620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3124200" y="4572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Thick inner wall</a:t>
            </a:r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H="1">
            <a:off x="2133600" y="4800600"/>
            <a:ext cx="1066800" cy="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5486400" y="4191000"/>
            <a:ext cx="1371600" cy="6096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 autoUpdateAnimBg="0"/>
      <p:bldP spid="12308" grpId="0" autoUpdateAnimBg="0"/>
      <p:bldP spid="12309" grpId="0" autoUpdateAnimBg="0"/>
      <p:bldP spid="12310" grpId="0" autoUpdateAnimBg="0"/>
      <p:bldP spid="12311" grpId="0" autoUpdateAnimBg="0"/>
      <p:bldP spid="12312" grpId="0" animBg="1"/>
      <p:bldP spid="12314" grpId="0" animBg="1"/>
      <p:bldP spid="12318" grpId="0" animBg="1"/>
      <p:bldP spid="12319" grpId="0" animBg="1"/>
      <p:bldP spid="12320" grpId="0" autoUpdateAnimBg="0"/>
      <p:bldP spid="12322" grpId="0" animBg="1"/>
      <p:bldP spid="123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82000" cy="6248400"/>
          </a:xfrm>
        </p:spPr>
        <p:txBody>
          <a:bodyPr>
            <a:normAutofit/>
          </a:bodyPr>
          <a:lstStyle/>
          <a:p>
            <a:r>
              <a:rPr lang="en-US" b="1" dirty="0" smtClean="0"/>
              <a:t>Cuticle </a:t>
            </a:r>
            <a:r>
              <a:rPr lang="en-US" dirty="0" smtClean="0"/>
              <a:t>is a waxy layer which reduces water loss through the upper epidermis.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 Epidermis. </a:t>
            </a:r>
            <a:r>
              <a:rPr lang="en-US" dirty="0" smtClean="0"/>
              <a:t>The upper and lower surfaces of leaf are covered by upper and lower epidermis respectively.</a:t>
            </a:r>
          </a:p>
          <a:p>
            <a:pPr lv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Upper epidermis</a:t>
            </a:r>
            <a:r>
              <a:rPr lang="en-US" dirty="0" smtClean="0"/>
              <a:t>: Upper epidermis is a flattened layer of cell that forms the surface of the leaf and makes the cuticle. It consists of a single layer of closely fitted cells without chloroplasts.</a:t>
            </a:r>
            <a:r>
              <a:rPr lang="en-US" b="1" dirty="0" smtClean="0"/>
              <a:t> </a:t>
            </a:r>
            <a:r>
              <a:rPr lang="en-US" dirty="0" smtClean="0"/>
              <a:t>The stomata are usually absent.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tomata%20image%20and%20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87284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538163" y="379413"/>
            <a:ext cx="855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300">
                <a:solidFill>
                  <a:srgbClr val="800080"/>
                </a:solidFill>
              </a:rPr>
              <a:t>Distribution of stomata on leaves in terrestrial and aquatic plants</a:t>
            </a:r>
          </a:p>
        </p:txBody>
      </p:sp>
      <p:pic>
        <p:nvPicPr>
          <p:cNvPr id="734211" name="Picture 3" descr="C:\00-Documents\03PowerPoint\01Bulk\002-Bk02\02-SB\00-SB-EE\DSCN06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2451100"/>
            <a:ext cx="3436938" cy="2578100"/>
          </a:xfrm>
          <a:prstGeom prst="rect">
            <a:avLst/>
          </a:prstGeom>
          <a:noFill/>
        </p:spPr>
      </p:pic>
      <p:sp>
        <p:nvSpPr>
          <p:cNvPr id="734212" name="Text Box 4"/>
          <p:cNvSpPr txBox="1">
            <a:spLocks noChangeArrowheads="1"/>
          </p:cNvSpPr>
          <p:nvPr/>
        </p:nvSpPr>
        <p:spPr bwMode="auto">
          <a:xfrm>
            <a:off x="550863" y="1604963"/>
            <a:ext cx="83121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8338" indent="-668338"/>
            <a:r>
              <a:rPr lang="en-US" altLang="zh-TW" u="sng">
                <a:solidFill>
                  <a:srgbClr val="996633"/>
                </a:solidFill>
                <a:latin typeface="Arial" charset="0"/>
              </a:rPr>
              <a:t>Terrestrial dicotyledonous plants</a:t>
            </a:r>
            <a:endParaRPr lang="en-US" altLang="zh-TW" b="0" u="sng">
              <a:solidFill>
                <a:srgbClr val="996633"/>
              </a:solidFill>
            </a:endParaRPr>
          </a:p>
        </p:txBody>
      </p:sp>
      <p:sp>
        <p:nvSpPr>
          <p:cNvPr id="734213" name="Text Box 5"/>
          <p:cNvSpPr txBox="1">
            <a:spLocks noChangeArrowheads="1"/>
          </p:cNvSpPr>
          <p:nvPr/>
        </p:nvSpPr>
        <p:spPr bwMode="auto">
          <a:xfrm>
            <a:off x="4416425" y="2235200"/>
            <a:ext cx="4587875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Clr>
                <a:schemeClr val="tx1"/>
              </a:buClr>
              <a:buFontTx/>
              <a:buChar char="•"/>
            </a:pPr>
            <a:r>
              <a:rPr lang="en-US" altLang="zh-TW" sz="2800">
                <a:solidFill>
                  <a:srgbClr val="3333CC"/>
                </a:solidFill>
              </a:rPr>
              <a:t>more stomata in the lower epidermis</a:t>
            </a:r>
            <a:r>
              <a:rPr lang="en-US" altLang="zh-TW" sz="2800" b="0"/>
              <a:t> than the upper epidermis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97125" y="3033713"/>
            <a:ext cx="2397125" cy="1704975"/>
            <a:chOff x="1510" y="1911"/>
            <a:chExt cx="1510" cy="1074"/>
          </a:xfrm>
        </p:grpSpPr>
        <p:sp>
          <p:nvSpPr>
            <p:cNvPr id="734215" name="Line 7"/>
            <p:cNvSpPr>
              <a:spLocks noChangeShapeType="1"/>
            </p:cNvSpPr>
            <p:nvPr/>
          </p:nvSpPr>
          <p:spPr bwMode="auto">
            <a:xfrm>
              <a:off x="1510" y="2723"/>
              <a:ext cx="480" cy="26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34216" name="Line 8"/>
            <p:cNvSpPr>
              <a:spLocks noChangeShapeType="1"/>
            </p:cNvSpPr>
            <p:nvPr/>
          </p:nvSpPr>
          <p:spPr bwMode="auto">
            <a:xfrm flipV="1">
              <a:off x="1981" y="1911"/>
              <a:ext cx="1039" cy="107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734217" name="Text Box 9"/>
          <p:cNvSpPr txBox="1">
            <a:spLocks noChangeArrowheads="1"/>
          </p:cNvSpPr>
          <p:nvPr/>
        </p:nvSpPr>
        <p:spPr bwMode="auto">
          <a:xfrm>
            <a:off x="4432300" y="3995738"/>
            <a:ext cx="4587875" cy="13731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FontTx/>
              <a:buChar char="•"/>
            </a:pPr>
            <a:r>
              <a:rPr lang="en-US" altLang="zh-TW" sz="2800" b="0"/>
              <a:t>fewer stomata in the upper epidermis: </a:t>
            </a:r>
            <a:r>
              <a:rPr lang="en-US" altLang="zh-TW" sz="2800">
                <a:solidFill>
                  <a:srgbClr val="3333CC"/>
                </a:solidFill>
              </a:rPr>
              <a:t>reduce water loss</a:t>
            </a:r>
            <a:endParaRPr lang="en-US" altLang="zh-TW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autoUpdateAnimBg="0"/>
      <p:bldP spid="734212" grpId="0" autoUpdateAnimBg="0"/>
      <p:bldP spid="734213" grpId="0" autoUpdateAnimBg="0"/>
      <p:bldP spid="73421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42" name="Picture 10" descr="C:\00-Documents\03PowerPoint\01Bulk\002-Bk02\02-SB\00-SB-EE\DSCN00791.jpg"/>
          <p:cNvPicPr>
            <a:picLocks noChangeAspect="1" noChangeArrowheads="1"/>
          </p:cNvPicPr>
          <p:nvPr/>
        </p:nvPicPr>
        <p:blipFill>
          <a:blip r:embed="rId3" cstate="print"/>
          <a:srcRect l="25000"/>
          <a:stretch>
            <a:fillRect/>
          </a:stretch>
        </p:blipFill>
        <p:spPr bwMode="auto">
          <a:xfrm>
            <a:off x="663575" y="2400300"/>
            <a:ext cx="3575050" cy="2919413"/>
          </a:xfrm>
          <a:prstGeom prst="rect">
            <a:avLst/>
          </a:prstGeom>
          <a:noFill/>
        </p:spPr>
      </p:pic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538163" y="379413"/>
            <a:ext cx="855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300">
                <a:solidFill>
                  <a:srgbClr val="800080"/>
                </a:solidFill>
              </a:rPr>
              <a:t>Distribution of stomata on leaves in terrestrial and aquatic plants</a:t>
            </a: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550863" y="1604963"/>
            <a:ext cx="83121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8338" indent="-668338"/>
            <a:r>
              <a:rPr lang="en-US" altLang="zh-TW" u="sng">
                <a:solidFill>
                  <a:srgbClr val="996633"/>
                </a:solidFill>
                <a:latin typeface="Arial" charset="0"/>
              </a:rPr>
              <a:t>Submerged leaves of aquatic plants</a:t>
            </a:r>
            <a:endParaRPr lang="en-US" altLang="zh-TW" b="0" u="sng">
              <a:solidFill>
                <a:srgbClr val="996633"/>
              </a:solidFill>
            </a:endParaRPr>
          </a:p>
        </p:txBody>
      </p:sp>
      <p:sp>
        <p:nvSpPr>
          <p:cNvPr id="658437" name="Text Box 5"/>
          <p:cNvSpPr txBox="1">
            <a:spLocks noChangeArrowheads="1"/>
          </p:cNvSpPr>
          <p:nvPr/>
        </p:nvSpPr>
        <p:spPr bwMode="auto">
          <a:xfrm>
            <a:off x="4416425" y="2235200"/>
            <a:ext cx="458787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Clr>
                <a:schemeClr val="tx1"/>
              </a:buClr>
              <a:buFontTx/>
              <a:buChar char="•"/>
            </a:pPr>
            <a:r>
              <a:rPr lang="en-US" altLang="zh-TW" sz="2800">
                <a:solidFill>
                  <a:srgbClr val="3333CC"/>
                </a:solidFill>
              </a:rPr>
              <a:t>no cuticle</a:t>
            </a:r>
            <a:endParaRPr lang="en-US" altLang="zh-TW" sz="2800" b="0"/>
          </a:p>
        </p:txBody>
      </p:sp>
      <p:sp>
        <p:nvSpPr>
          <p:cNvPr id="658441" name="Text Box 9"/>
          <p:cNvSpPr txBox="1">
            <a:spLocks noChangeArrowheads="1"/>
          </p:cNvSpPr>
          <p:nvPr/>
        </p:nvSpPr>
        <p:spPr bwMode="auto">
          <a:xfrm>
            <a:off x="4419600" y="2901950"/>
            <a:ext cx="4587875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FontTx/>
              <a:buChar char="•"/>
            </a:pPr>
            <a:r>
              <a:rPr lang="en-US" altLang="zh-TW" sz="2800" b="0"/>
              <a:t>gases, water and minerals diffuse directly all over their surface</a:t>
            </a:r>
          </a:p>
        </p:txBody>
      </p:sp>
      <p:sp>
        <p:nvSpPr>
          <p:cNvPr id="658443" name="Text Box 11"/>
          <p:cNvSpPr txBox="1">
            <a:spLocks noChangeArrowheads="1"/>
          </p:cNvSpPr>
          <p:nvPr/>
        </p:nvSpPr>
        <p:spPr bwMode="auto">
          <a:xfrm>
            <a:off x="4457700" y="4370388"/>
            <a:ext cx="458787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Clr>
                <a:schemeClr val="tx1"/>
              </a:buClr>
              <a:buFontTx/>
              <a:buChar char="•"/>
            </a:pPr>
            <a:r>
              <a:rPr lang="en-US" altLang="zh-TW" sz="2800">
                <a:solidFill>
                  <a:srgbClr val="3333CC"/>
                </a:solidFill>
              </a:rPr>
              <a:t>few or no stomata</a:t>
            </a:r>
            <a:r>
              <a:rPr lang="en-US" altLang="zh-TW" sz="2800" b="0"/>
              <a:t> in the upper and lower epidermis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6" grpId="0" autoUpdateAnimBg="0"/>
      <p:bldP spid="658437" grpId="0" autoUpdateAnimBg="0"/>
      <p:bldP spid="658441" grpId="0" autoUpdateAnimBg="0"/>
      <p:bldP spid="65844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458" name="Picture 2" descr="C:\00-Documents\03PowerPoint\01Bulk\002-Bk02\02-SB\00-SB-EE\DSCN00791.jpg"/>
          <p:cNvPicPr>
            <a:picLocks noChangeAspect="1" noChangeArrowheads="1"/>
          </p:cNvPicPr>
          <p:nvPr/>
        </p:nvPicPr>
        <p:blipFill>
          <a:blip r:embed="rId4" cstate="print"/>
          <a:srcRect l="25000"/>
          <a:stretch>
            <a:fillRect/>
          </a:stretch>
        </p:blipFill>
        <p:spPr bwMode="auto">
          <a:xfrm>
            <a:off x="663575" y="2400300"/>
            <a:ext cx="3575050" cy="2919413"/>
          </a:xfrm>
          <a:prstGeom prst="rect">
            <a:avLst/>
          </a:prstGeom>
          <a:noFill/>
        </p:spPr>
      </p:pic>
      <p:sp>
        <p:nvSpPr>
          <p:cNvPr id="659459" name="Text Box 3"/>
          <p:cNvSpPr txBox="1">
            <a:spLocks noChangeArrowheads="1"/>
          </p:cNvSpPr>
          <p:nvPr/>
        </p:nvSpPr>
        <p:spPr bwMode="auto">
          <a:xfrm>
            <a:off x="538163" y="379413"/>
            <a:ext cx="855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300">
                <a:solidFill>
                  <a:srgbClr val="800080"/>
                </a:solidFill>
              </a:rPr>
              <a:t>Distribution of stomata on leaves in terrestrial and aquatic plants</a:t>
            </a: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550863" y="1604963"/>
            <a:ext cx="83121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68338" indent="-668338"/>
            <a:r>
              <a:rPr lang="en-US" altLang="zh-TW" u="sng">
                <a:solidFill>
                  <a:srgbClr val="996633"/>
                </a:solidFill>
                <a:latin typeface="Arial" charset="0"/>
              </a:rPr>
              <a:t>Floating leaves of aquatic plants</a:t>
            </a:r>
            <a:endParaRPr lang="en-US" altLang="zh-TW" b="0" u="sng">
              <a:solidFill>
                <a:srgbClr val="996633"/>
              </a:solidFill>
            </a:endParaRPr>
          </a:p>
        </p:txBody>
      </p:sp>
      <p:sp>
        <p:nvSpPr>
          <p:cNvPr id="659461" name="Text Box 5"/>
          <p:cNvSpPr txBox="1">
            <a:spLocks noChangeArrowheads="1"/>
          </p:cNvSpPr>
          <p:nvPr/>
        </p:nvSpPr>
        <p:spPr bwMode="auto">
          <a:xfrm>
            <a:off x="4416425" y="2235200"/>
            <a:ext cx="458787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FontTx/>
              <a:buChar char="•"/>
            </a:pPr>
            <a:r>
              <a:rPr lang="en-US" altLang="zh-TW" sz="2800" b="0"/>
              <a:t>have </a:t>
            </a:r>
            <a:r>
              <a:rPr lang="en-US" altLang="zh-TW" sz="2800">
                <a:solidFill>
                  <a:srgbClr val="3333CC"/>
                </a:solidFill>
              </a:rPr>
              <a:t>stomata in the upper epidermis only</a:t>
            </a:r>
            <a:endParaRPr lang="en-US" altLang="zh-TW" sz="2800" b="0"/>
          </a:p>
        </p:txBody>
      </p:sp>
      <p:sp>
        <p:nvSpPr>
          <p:cNvPr id="659462" name="Text Box 6"/>
          <p:cNvSpPr txBox="1">
            <a:spLocks noChangeArrowheads="1"/>
          </p:cNvSpPr>
          <p:nvPr/>
        </p:nvSpPr>
        <p:spPr bwMode="auto">
          <a:xfrm>
            <a:off x="4433888" y="3332163"/>
            <a:ext cx="458787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FontTx/>
              <a:buChar char="•"/>
            </a:pPr>
            <a:r>
              <a:rPr lang="en-US" altLang="zh-TW" sz="2800" b="0"/>
              <a:t>no stomata in the lower epidermis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73350" y="2965450"/>
            <a:ext cx="2092325" cy="914400"/>
            <a:chOff x="1684" y="1868"/>
            <a:chExt cx="1318" cy="576"/>
          </a:xfrm>
        </p:grpSpPr>
        <p:sp>
          <p:nvSpPr>
            <p:cNvPr id="659465" name="Line 9"/>
            <p:cNvSpPr>
              <a:spLocks noChangeShapeType="1"/>
            </p:cNvSpPr>
            <p:nvPr/>
          </p:nvSpPr>
          <p:spPr bwMode="auto">
            <a:xfrm flipH="1">
              <a:off x="2068" y="1868"/>
              <a:ext cx="934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59466" name="Line 10"/>
            <p:cNvSpPr>
              <a:spLocks noChangeShapeType="1"/>
            </p:cNvSpPr>
            <p:nvPr/>
          </p:nvSpPr>
          <p:spPr bwMode="auto">
            <a:xfrm flipH="1">
              <a:off x="1684" y="1868"/>
              <a:ext cx="1301" cy="47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0" grpId="0" autoUpdateAnimBg="0"/>
      <p:bldP spid="659461" grpId="0" autoUpdateAnimBg="0"/>
      <p:bldP spid="65946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538163" y="379413"/>
            <a:ext cx="85566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300">
                <a:solidFill>
                  <a:srgbClr val="800080"/>
                </a:solidFill>
              </a:rPr>
              <a:t>Distribution of stomata on leaves in terrestrial and aquatic plants</a:t>
            </a:r>
          </a:p>
        </p:txBody>
      </p:sp>
      <p:graphicFrame>
        <p:nvGraphicFramePr>
          <p:cNvPr id="660611" name="Group 131"/>
          <p:cNvGraphicFramePr>
            <a:graphicFrameLocks noGrp="1"/>
          </p:cNvGraphicFramePr>
          <p:nvPr/>
        </p:nvGraphicFramePr>
        <p:xfrm>
          <a:off x="692150" y="1549400"/>
          <a:ext cx="8216900" cy="4668520"/>
        </p:xfrm>
        <a:graphic>
          <a:graphicData uri="http://schemas.openxmlformats.org/drawingml/2006/table">
            <a:tbl>
              <a:tblPr/>
              <a:tblGrid>
                <a:gridCol w="2889250"/>
                <a:gridCol w="2589213"/>
                <a:gridCol w="2738437"/>
              </a:tblGrid>
              <a:tr h="431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Plant species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Number of stomata per cm</a:t>
                      </a:r>
                      <a:r>
                        <a:rPr kumimoji="1" lang="en-US" altLang="zh-TW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Upper epidermis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Lower epidermis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Terrestrial dicotyledons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Apple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Tomato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Submerged leaves of aquatic plants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Hydrilla</a:t>
                      </a:r>
                      <a:endParaRPr kumimoji="1" lang="en-US" altLang="zh-TW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Floating leaves of aquatic plants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Water lily</a:t>
                      </a:r>
                      <a:endParaRPr kumimoji="1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4332288" y="2565400"/>
            <a:ext cx="1098550" cy="3298825"/>
            <a:chOff x="2729" y="1616"/>
            <a:chExt cx="692" cy="2078"/>
          </a:xfrm>
        </p:grpSpPr>
        <p:sp>
          <p:nvSpPr>
            <p:cNvPr id="660596" name="Text Box 116"/>
            <p:cNvSpPr txBox="1">
              <a:spLocks noChangeArrowheads="1"/>
            </p:cNvSpPr>
            <p:nvPr/>
          </p:nvSpPr>
          <p:spPr bwMode="auto">
            <a:xfrm>
              <a:off x="2773" y="1847"/>
              <a:ext cx="620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>
                  <a:solidFill>
                    <a:srgbClr val="006600"/>
                  </a:solidFill>
                </a:rPr>
                <a:t>1 200</a:t>
              </a:r>
            </a:p>
          </p:txBody>
        </p:sp>
        <p:sp>
          <p:nvSpPr>
            <p:cNvPr id="660597" name="Text Box 117"/>
            <p:cNvSpPr txBox="1">
              <a:spLocks noChangeArrowheads="1"/>
            </p:cNvSpPr>
            <p:nvPr/>
          </p:nvSpPr>
          <p:spPr bwMode="auto">
            <a:xfrm>
              <a:off x="2935" y="2447"/>
              <a:ext cx="244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006600"/>
                  </a:solidFill>
                </a:rPr>
                <a:t>0</a:t>
              </a:r>
            </a:p>
          </p:txBody>
        </p:sp>
        <p:sp>
          <p:nvSpPr>
            <p:cNvPr id="660598" name="Text Box 118"/>
            <p:cNvSpPr txBox="1">
              <a:spLocks noChangeArrowheads="1"/>
            </p:cNvSpPr>
            <p:nvPr/>
          </p:nvSpPr>
          <p:spPr bwMode="auto">
            <a:xfrm>
              <a:off x="2729" y="3329"/>
              <a:ext cx="692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006600"/>
                  </a:solidFill>
                </a:rPr>
                <a:t>9 500</a:t>
              </a:r>
            </a:p>
          </p:txBody>
        </p:sp>
        <p:sp>
          <p:nvSpPr>
            <p:cNvPr id="660612" name="Text Box 132"/>
            <p:cNvSpPr txBox="1">
              <a:spLocks noChangeArrowheads="1"/>
            </p:cNvSpPr>
            <p:nvPr/>
          </p:nvSpPr>
          <p:spPr bwMode="auto">
            <a:xfrm>
              <a:off x="2970" y="1616"/>
              <a:ext cx="228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>
                  <a:solidFill>
                    <a:srgbClr val="006600"/>
                  </a:solidFill>
                </a:rPr>
                <a:t>0</a:t>
              </a:r>
            </a:p>
          </p:txBody>
        </p: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6959600" y="2595563"/>
            <a:ext cx="1166813" cy="3240087"/>
            <a:chOff x="4384" y="1635"/>
            <a:chExt cx="735" cy="2041"/>
          </a:xfrm>
        </p:grpSpPr>
        <p:sp>
          <p:nvSpPr>
            <p:cNvPr id="660599" name="Text Box 119"/>
            <p:cNvSpPr txBox="1">
              <a:spLocks noChangeArrowheads="1"/>
            </p:cNvSpPr>
            <p:nvPr/>
          </p:nvSpPr>
          <p:spPr bwMode="auto">
            <a:xfrm>
              <a:off x="4384" y="1856"/>
              <a:ext cx="73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>
                  <a:solidFill>
                    <a:srgbClr val="006600"/>
                  </a:solidFill>
                </a:rPr>
                <a:t>13 000</a:t>
              </a:r>
            </a:p>
          </p:txBody>
        </p:sp>
        <p:sp>
          <p:nvSpPr>
            <p:cNvPr id="660600" name="Text Box 120"/>
            <p:cNvSpPr txBox="1">
              <a:spLocks noChangeArrowheads="1"/>
            </p:cNvSpPr>
            <p:nvPr/>
          </p:nvSpPr>
          <p:spPr bwMode="auto">
            <a:xfrm>
              <a:off x="4646" y="2448"/>
              <a:ext cx="244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006600"/>
                  </a:solidFill>
                </a:rPr>
                <a:t>0</a:t>
              </a:r>
            </a:p>
          </p:txBody>
        </p:sp>
        <p:sp>
          <p:nvSpPr>
            <p:cNvPr id="660601" name="Text Box 121"/>
            <p:cNvSpPr txBox="1">
              <a:spLocks noChangeArrowheads="1"/>
            </p:cNvSpPr>
            <p:nvPr/>
          </p:nvSpPr>
          <p:spPr bwMode="auto">
            <a:xfrm>
              <a:off x="4654" y="3311"/>
              <a:ext cx="244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006600"/>
                  </a:solidFill>
                </a:rPr>
                <a:t>0</a:t>
              </a:r>
            </a:p>
          </p:txBody>
        </p:sp>
        <p:sp>
          <p:nvSpPr>
            <p:cNvPr id="660613" name="Text Box 133"/>
            <p:cNvSpPr txBox="1">
              <a:spLocks noChangeArrowheads="1"/>
            </p:cNvSpPr>
            <p:nvPr/>
          </p:nvSpPr>
          <p:spPr bwMode="auto">
            <a:xfrm>
              <a:off x="4387" y="1635"/>
              <a:ext cx="73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800">
                  <a:solidFill>
                    <a:srgbClr val="006600"/>
                  </a:solidFill>
                </a:rPr>
                <a:t>14 100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E494A-6DDB-4D08-90F7-6EF1CF1453E2}" type="slidenum">
              <a:rPr lang="en-US" altLang="zh-TW"/>
              <a:pPr/>
              <a:t>35</a:t>
            </a:fld>
            <a:endParaRPr lang="en-US" altLang="zh-TW"/>
          </a:p>
        </p:txBody>
      </p:sp>
      <p:pic>
        <p:nvPicPr>
          <p:cNvPr id="722946" name="Picture 2" descr="C:\00-Documents\03PowerPoint\01Bulk\001-Bk01\00-Aw &amp; Photos\00-bk-01\07\ppt-07-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50" y="2012950"/>
            <a:ext cx="4379913" cy="3846513"/>
          </a:xfrm>
          <a:prstGeom prst="rect">
            <a:avLst/>
          </a:prstGeom>
          <a:noFill/>
        </p:spPr>
      </p:pic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457200" y="685800"/>
            <a:ext cx="8220075" cy="565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100" b="0" dirty="0">
                <a:sym typeface="Wingdings" pitchFamily="2" charset="2"/>
              </a:rPr>
              <a:t> very small amount of water lost through </a:t>
            </a:r>
            <a:r>
              <a:rPr lang="en-US" altLang="zh-TW" sz="3100" dirty="0">
                <a:solidFill>
                  <a:srgbClr val="3333CC"/>
                </a:solidFill>
                <a:sym typeface="Wingdings" pitchFamily="2" charset="2"/>
              </a:rPr>
              <a:t>cuticle</a:t>
            </a:r>
            <a:endParaRPr lang="en-US" altLang="zh-TW" sz="3100" dirty="0">
              <a:solidFill>
                <a:srgbClr val="3333CC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2319338"/>
            <a:ext cx="2027238" cy="3424237"/>
            <a:chOff x="1968" y="1461"/>
            <a:chExt cx="1277" cy="2157"/>
          </a:xfrm>
        </p:grpSpPr>
        <p:sp>
          <p:nvSpPr>
            <p:cNvPr id="722950" name="Line 6"/>
            <p:cNvSpPr>
              <a:spLocks noChangeShapeType="1"/>
            </p:cNvSpPr>
            <p:nvPr/>
          </p:nvSpPr>
          <p:spPr bwMode="auto">
            <a:xfrm>
              <a:off x="1968" y="2411"/>
              <a:ext cx="1041" cy="12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2951" name="Line 7"/>
            <p:cNvSpPr>
              <a:spLocks noChangeShapeType="1"/>
            </p:cNvSpPr>
            <p:nvPr/>
          </p:nvSpPr>
          <p:spPr bwMode="auto">
            <a:xfrm flipV="1">
              <a:off x="1981" y="1461"/>
              <a:ext cx="1264" cy="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43325" y="2016125"/>
            <a:ext cx="5068888" cy="4319588"/>
            <a:chOff x="2245" y="2759"/>
            <a:chExt cx="1427" cy="1192"/>
          </a:xfrm>
        </p:grpSpPr>
        <p:sp>
          <p:nvSpPr>
            <p:cNvPr id="722953" name="Oval 9"/>
            <p:cNvSpPr>
              <a:spLocks noChangeArrowheads="1"/>
            </p:cNvSpPr>
            <p:nvPr/>
          </p:nvSpPr>
          <p:spPr bwMode="auto">
            <a:xfrm>
              <a:off x="2361" y="2762"/>
              <a:ext cx="1183" cy="1183"/>
            </a:xfrm>
            <a:prstGeom prst="ellipse">
              <a:avLst/>
            </a:prstGeom>
            <a:solidFill>
              <a:schemeClr val="bg1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722954" name="Picture 10" descr="C:\00-Documents\03PowerPoint\01Bulk\002-Bk02\00-Aws &amp; Photos\10\ppt_10_0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2759"/>
              <a:ext cx="1427" cy="1192"/>
            </a:xfrm>
            <a:prstGeom prst="rect">
              <a:avLst/>
            </a:prstGeom>
            <a:noFill/>
          </p:spPr>
        </p:pic>
      </p:grpSp>
      <p:sp>
        <p:nvSpPr>
          <p:cNvPr id="722955" name="Oval 11"/>
          <p:cNvSpPr>
            <a:spLocks noChangeArrowheads="1"/>
          </p:cNvSpPr>
          <p:nvPr/>
        </p:nvSpPr>
        <p:spPr bwMode="auto">
          <a:xfrm>
            <a:off x="3108325" y="3692525"/>
            <a:ext cx="179388" cy="1666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2956" name="Line 12"/>
          <p:cNvSpPr>
            <a:spLocks noChangeShapeType="1"/>
          </p:cNvSpPr>
          <p:nvPr/>
        </p:nvSpPr>
        <p:spPr bwMode="auto">
          <a:xfrm flipH="1">
            <a:off x="6678613" y="1752600"/>
            <a:ext cx="1093787" cy="798513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2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8" grpId="0" autoUpdateAnimBg="0"/>
      <p:bldP spid="7229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C47DF-CA23-4A41-9DC4-6FEEBD78C18D}" type="slidenum">
              <a:rPr lang="en-GB"/>
              <a:pPr/>
              <a:t>36</a:t>
            </a:fld>
            <a:endParaRPr lang="en-GB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Environmental </a:t>
            </a: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Transpiration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Humidity</a:t>
            </a:r>
            <a:r>
              <a:rPr lang="en-GB" sz="2400" dirty="0"/>
              <a:t>:- </a:t>
            </a:r>
            <a:r>
              <a:rPr lang="en-GB" sz="2400" dirty="0" smtClean="0"/>
              <a:t>The </a:t>
            </a:r>
            <a:r>
              <a:rPr lang="en-GB" sz="2400" dirty="0"/>
              <a:t>lower </a:t>
            </a:r>
            <a:r>
              <a:rPr lang="en-GB" sz="2400" dirty="0" smtClean="0"/>
              <a:t>the </a:t>
            </a:r>
            <a:r>
              <a:rPr lang="en-GB" sz="2400" dirty="0"/>
              <a:t>humidity outside the leaf the faster the rate of </a:t>
            </a:r>
            <a:r>
              <a:rPr lang="en-GB" sz="2400" dirty="0" smtClean="0"/>
              <a:t>transpiration.</a:t>
            </a:r>
          </a:p>
          <a:p>
            <a:pPr marL="457200" indent="-457200">
              <a:buFontTx/>
              <a:buAutoNum type="arabicPeriod"/>
            </a:pPr>
            <a:endParaRPr lang="en-GB" sz="2400" dirty="0">
              <a:sym typeface="Symbol" pitchFamily="18" charset="2"/>
            </a:endParaRPr>
          </a:p>
          <a:p>
            <a:pPr marL="457200" indent="-457200">
              <a:buFontTx/>
              <a:buAutoNum type="arabicPeriod"/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Air Movement</a:t>
            </a:r>
            <a:r>
              <a:rPr lang="en-GB" sz="2400" dirty="0">
                <a:sym typeface="Symbol" pitchFamily="18" charset="2"/>
              </a:rPr>
              <a:t>:- increase air movement increases the rate of </a:t>
            </a:r>
            <a:r>
              <a:rPr lang="en-GB" sz="2400" dirty="0" smtClean="0">
                <a:sym typeface="Symbol" pitchFamily="18" charset="2"/>
              </a:rPr>
              <a:t>transpiration.</a:t>
            </a:r>
            <a:endParaRPr lang="en-GB" sz="2400" dirty="0" smtClean="0"/>
          </a:p>
          <a:p>
            <a:pPr marL="457200" indent="-457200">
              <a:buNone/>
            </a:pPr>
            <a:r>
              <a:rPr lang="en-GB" sz="2400" dirty="0"/>
              <a:t>	</a:t>
            </a:r>
          </a:p>
          <a:p>
            <a:pPr marL="457200" indent="-457200">
              <a:buNone/>
            </a:pP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   Temperature</a:t>
            </a:r>
            <a:r>
              <a:rPr lang="en-GB" sz="2400" dirty="0"/>
              <a:t>:- increase in temperature increases the rate </a:t>
            </a:r>
            <a:r>
              <a:rPr lang="en-GB" sz="2400" dirty="0" smtClean="0"/>
              <a:t>of transpiration.</a:t>
            </a:r>
            <a:endParaRPr lang="en-GB" sz="2400" dirty="0" smtClean="0">
              <a:sym typeface="Symbol" pitchFamily="18" charset="2"/>
            </a:endParaRPr>
          </a:p>
          <a:p>
            <a:pPr marL="457200" indent="-457200">
              <a:buFontTx/>
              <a:buAutoNum type="arabicPeriod" startAt="5"/>
            </a:pPr>
            <a:endParaRPr lang="en-GB" sz="2400" dirty="0" smtClean="0">
              <a:sym typeface="Symbol" pitchFamily="18" charset="2"/>
            </a:endParaRPr>
          </a:p>
          <a:p>
            <a:pPr marL="457200" indent="-457200">
              <a:buFontTx/>
              <a:buNone/>
            </a:pP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4.   Light intensity</a:t>
            </a:r>
            <a:r>
              <a:rPr lang="en-GB" sz="2400" dirty="0" smtClean="0">
                <a:sym typeface="Symbol" pitchFamily="18" charset="2"/>
              </a:rPr>
              <a:t> :- greater light intensity increases the rate of transpiration because it causes the stomata to open, so increasing evaporation through the stomata.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0" indent="-457200">
              <a:buFontTx/>
              <a:buAutoNum type="arabicPeriod"/>
            </a:pPr>
            <a:endParaRPr lang="en-GB" sz="2400" dirty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B9D86-2AB9-4B77-8596-02128B7F414B}" type="slidenum">
              <a:rPr lang="en-GB"/>
              <a:pPr/>
              <a:t>37</a:t>
            </a:fld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Intrinsic </a:t>
            </a: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Affecting the Rate of Transpiration. </a:t>
            </a:r>
            <a:b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534400" cy="27432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b="1" dirty="0"/>
              <a:t>Leaf surface area								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b="1" dirty="0"/>
              <a:t>Thickness of epidermis and cuticle						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b="1" dirty="0" err="1"/>
              <a:t>Stomatal</a:t>
            </a:r>
            <a:r>
              <a:rPr lang="en-GB" sz="2000" b="1" dirty="0"/>
              <a:t> frequency										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b="1" dirty="0" err="1"/>
              <a:t>Stomatal</a:t>
            </a:r>
            <a:r>
              <a:rPr lang="en-GB" sz="2000" b="1" dirty="0"/>
              <a:t> size 								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GB" sz="2000" b="1" dirty="0" err="1"/>
              <a:t>Stomatal</a:t>
            </a:r>
            <a:r>
              <a:rPr lang="en-GB" sz="2000" b="1" dirty="0"/>
              <a:t> 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44" name="AutoShape 16"/>
          <p:cNvSpPr>
            <a:spLocks noChangeArrowheads="1"/>
          </p:cNvSpPr>
          <p:nvPr/>
        </p:nvSpPr>
        <p:spPr bwMode="auto">
          <a:xfrm>
            <a:off x="3838575" y="2368550"/>
            <a:ext cx="5140325" cy="3214688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62535" name="Picture 7" descr="C:\00-Documents\03PowerPoint\01Bulk\002-Bk02\00-Aws &amp; Photos\10\ppt_10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38" y="3419475"/>
            <a:ext cx="2525712" cy="1587500"/>
          </a:xfrm>
          <a:prstGeom prst="rect">
            <a:avLst/>
          </a:prstGeom>
          <a:noFill/>
        </p:spPr>
      </p:pic>
      <p:sp>
        <p:nvSpPr>
          <p:cNvPr id="662530" name="Text Box 2"/>
          <p:cNvSpPr txBox="1">
            <a:spLocks noChangeArrowheads="1"/>
          </p:cNvSpPr>
          <p:nvPr/>
        </p:nvSpPr>
        <p:spPr bwMode="auto">
          <a:xfrm>
            <a:off x="523875" y="420688"/>
            <a:ext cx="8556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3600">
                <a:solidFill>
                  <a:srgbClr val="800080"/>
                </a:solidFill>
              </a:rPr>
              <a:t>Effects of the environmental factors on the rate of transpiration</a:t>
            </a:r>
          </a:p>
        </p:txBody>
      </p:sp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2693988" y="1365250"/>
            <a:ext cx="630237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TW" sz="6000" i="1">
                <a:solidFill>
                  <a:srgbClr val="333399"/>
                </a:solidFill>
                <a:latin typeface="Arial" charset="0"/>
              </a:rPr>
              <a:t>1	Light intensity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7563" y="2716213"/>
            <a:ext cx="2890837" cy="2287587"/>
            <a:chOff x="672" y="1894"/>
            <a:chExt cx="1676" cy="1326"/>
          </a:xfrm>
        </p:grpSpPr>
        <p:sp>
          <p:nvSpPr>
            <p:cNvPr id="662533" name="Line 5"/>
            <p:cNvSpPr>
              <a:spLocks noChangeShapeType="1"/>
            </p:cNvSpPr>
            <p:nvPr/>
          </p:nvSpPr>
          <p:spPr bwMode="auto">
            <a:xfrm flipV="1">
              <a:off x="681" y="1894"/>
              <a:ext cx="0" cy="1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2534" name="Line 6"/>
            <p:cNvSpPr>
              <a:spLocks noChangeShapeType="1"/>
            </p:cNvSpPr>
            <p:nvPr/>
          </p:nvSpPr>
          <p:spPr bwMode="auto">
            <a:xfrm>
              <a:off x="672" y="3216"/>
              <a:ext cx="1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2537" name="Text Box 9"/>
          <p:cNvSpPr txBox="1">
            <a:spLocks noChangeArrowheads="1"/>
          </p:cNvSpPr>
          <p:nvPr/>
        </p:nvSpPr>
        <p:spPr bwMode="auto">
          <a:xfrm rot="-5400000">
            <a:off x="-581818" y="3767931"/>
            <a:ext cx="2343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rate of transpiration</a:t>
            </a:r>
          </a:p>
        </p:txBody>
      </p:sp>
      <p:sp>
        <p:nvSpPr>
          <p:cNvPr id="662538" name="Text Box 10"/>
          <p:cNvSpPr txBox="1">
            <a:spLocks noChangeArrowheads="1"/>
          </p:cNvSpPr>
          <p:nvPr/>
        </p:nvSpPr>
        <p:spPr bwMode="auto">
          <a:xfrm>
            <a:off x="1344613" y="5053013"/>
            <a:ext cx="16700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light intensity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917950" y="2513013"/>
            <a:ext cx="4872038" cy="946150"/>
            <a:chOff x="2486" y="1574"/>
            <a:chExt cx="3125" cy="596"/>
          </a:xfrm>
        </p:grpSpPr>
        <p:sp>
          <p:nvSpPr>
            <p:cNvPr id="662539" name="Text Box 11"/>
            <p:cNvSpPr txBox="1">
              <a:spLocks noChangeArrowheads="1"/>
            </p:cNvSpPr>
            <p:nvPr/>
          </p:nvSpPr>
          <p:spPr bwMode="auto">
            <a:xfrm>
              <a:off x="2486" y="1574"/>
              <a:ext cx="3125" cy="59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>
                <a:buFontTx/>
                <a:buChar char="•"/>
              </a:pPr>
              <a:r>
                <a:rPr lang="en-US" altLang="zh-TW" sz="2800" b="0"/>
                <a:t>   </a:t>
              </a:r>
              <a:r>
                <a:rPr lang="en-US" altLang="zh-TW" sz="2800" u="sng">
                  <a:solidFill>
                    <a:srgbClr val="3333CC"/>
                  </a:solidFill>
                </a:rPr>
                <a:t>light intensity</a:t>
              </a:r>
              <a:r>
                <a:rPr lang="en-US" altLang="zh-TW" sz="2800" b="0"/>
                <a:t>, the stomata open wider</a:t>
              </a:r>
            </a:p>
          </p:txBody>
        </p:sp>
        <p:sp>
          <p:nvSpPr>
            <p:cNvPr id="662541" name="Line 13"/>
            <p:cNvSpPr>
              <a:spLocks noChangeShapeType="1"/>
            </p:cNvSpPr>
            <p:nvPr/>
          </p:nvSpPr>
          <p:spPr bwMode="auto">
            <a:xfrm flipV="1">
              <a:off x="2796" y="1602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2542" name="Text Box 14"/>
          <p:cNvSpPr txBox="1">
            <a:spLocks noChangeArrowheads="1"/>
          </p:cNvSpPr>
          <p:nvPr/>
        </p:nvSpPr>
        <p:spPr bwMode="auto">
          <a:xfrm>
            <a:off x="4321175" y="3371850"/>
            <a:ext cx="4449763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9900" indent="-469900"/>
            <a:r>
              <a:rPr lang="en-US" altLang="zh-TW" sz="2800" b="0">
                <a:sym typeface="Wingdings" pitchFamily="2" charset="2"/>
              </a:rPr>
              <a:t> </a:t>
            </a:r>
            <a:r>
              <a:rPr lang="en-US" altLang="zh-TW" sz="2800" b="0"/>
              <a:t>more water vapour in the air space can diffuse out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987800" y="4632325"/>
            <a:ext cx="4892675" cy="519113"/>
            <a:chOff x="2477" y="2927"/>
            <a:chExt cx="3082" cy="327"/>
          </a:xfrm>
        </p:grpSpPr>
        <p:sp>
          <p:nvSpPr>
            <p:cNvPr id="662543" name="Text Box 15"/>
            <p:cNvSpPr txBox="1">
              <a:spLocks noChangeArrowheads="1"/>
            </p:cNvSpPr>
            <p:nvPr/>
          </p:nvSpPr>
          <p:spPr bwMode="auto">
            <a:xfrm>
              <a:off x="2477" y="2927"/>
              <a:ext cx="308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rate of transpiration</a:t>
              </a:r>
            </a:p>
          </p:txBody>
        </p:sp>
        <p:sp>
          <p:nvSpPr>
            <p:cNvPr id="662547" name="Line 19"/>
            <p:cNvSpPr>
              <a:spLocks noChangeShapeType="1"/>
            </p:cNvSpPr>
            <p:nvPr/>
          </p:nvSpPr>
          <p:spPr bwMode="auto">
            <a:xfrm flipV="1">
              <a:off x="2919" y="2958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66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2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44" grpId="0" animBg="1"/>
      <p:bldP spid="662530" grpId="0" autoUpdateAnimBg="0"/>
      <p:bldP spid="662531" grpId="0" autoUpdateAnimBg="0"/>
      <p:bldP spid="662537" grpId="0" autoUpdateAnimBg="0"/>
      <p:bldP spid="662538" grpId="0" autoUpdateAnimBg="0"/>
      <p:bldP spid="66254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568" name="Picture 16" descr="C:\00-Documents\03PowerPoint\01Bulk\002-Bk02\00-Aws &amp; Photos\10\ppt_10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913" y="2765425"/>
            <a:ext cx="2459037" cy="2262188"/>
          </a:xfrm>
          <a:prstGeom prst="rect">
            <a:avLst/>
          </a:prstGeom>
          <a:noFill/>
        </p:spPr>
      </p:pic>
      <p:sp>
        <p:nvSpPr>
          <p:cNvPr id="663554" name="AutoShape 2"/>
          <p:cNvSpPr>
            <a:spLocks noChangeArrowheads="1"/>
          </p:cNvSpPr>
          <p:nvPr/>
        </p:nvSpPr>
        <p:spPr bwMode="auto">
          <a:xfrm>
            <a:off x="3521075" y="2368550"/>
            <a:ext cx="5457825" cy="3646488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3281363" y="1365250"/>
            <a:ext cx="57150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TW" sz="6000" i="1">
                <a:solidFill>
                  <a:srgbClr val="333399"/>
                </a:solidFill>
                <a:latin typeface="Arial" charset="0"/>
              </a:rPr>
              <a:t>2	Temperature</a:t>
            </a:r>
          </a:p>
        </p:txBody>
      </p:sp>
      <p:sp>
        <p:nvSpPr>
          <p:cNvPr id="663561" name="Text Box 9"/>
          <p:cNvSpPr txBox="1">
            <a:spLocks noChangeArrowheads="1"/>
          </p:cNvSpPr>
          <p:nvPr/>
        </p:nvSpPr>
        <p:spPr bwMode="auto">
          <a:xfrm rot="-5400000">
            <a:off x="-581818" y="3767931"/>
            <a:ext cx="2343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rate of transpiration</a:t>
            </a:r>
          </a:p>
        </p:txBody>
      </p:sp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1427163" y="5053013"/>
            <a:ext cx="15049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temperature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614738" y="2471738"/>
            <a:ext cx="5148262" cy="519112"/>
            <a:chOff x="2277" y="1557"/>
            <a:chExt cx="3243" cy="327"/>
          </a:xfrm>
        </p:grpSpPr>
        <p:sp>
          <p:nvSpPr>
            <p:cNvPr id="663564" name="Text Box 12"/>
            <p:cNvSpPr txBox="1">
              <a:spLocks noChangeArrowheads="1"/>
            </p:cNvSpPr>
            <p:nvPr/>
          </p:nvSpPr>
          <p:spPr bwMode="auto">
            <a:xfrm>
              <a:off x="2277" y="1557"/>
              <a:ext cx="3243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>
                <a:buClr>
                  <a:schemeClr val="tx1"/>
                </a:buClr>
                <a:buFontTx/>
                <a:buChar char="•"/>
              </a:pPr>
              <a:r>
                <a:rPr lang="en-US" altLang="zh-TW" sz="2800">
                  <a:solidFill>
                    <a:srgbClr val="3333CC"/>
                  </a:solidFill>
                </a:rPr>
                <a:t>   </a:t>
              </a:r>
              <a:r>
                <a:rPr lang="en-US" altLang="zh-TW" sz="2800" u="sng">
                  <a:solidFill>
                    <a:srgbClr val="3333CC"/>
                  </a:solidFill>
                </a:rPr>
                <a:t>temperature</a:t>
              </a:r>
              <a:r>
                <a:rPr lang="en-US" altLang="zh-TW" sz="2800" b="0"/>
                <a:t> </a:t>
              </a:r>
            </a:p>
          </p:txBody>
        </p:sp>
        <p:sp>
          <p:nvSpPr>
            <p:cNvPr id="663565" name="Line 13"/>
            <p:cNvSpPr>
              <a:spLocks noChangeShapeType="1"/>
            </p:cNvSpPr>
            <p:nvPr/>
          </p:nvSpPr>
          <p:spPr bwMode="auto">
            <a:xfrm flipV="1">
              <a:off x="2612" y="1602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670300" y="4510088"/>
            <a:ext cx="5168900" cy="519112"/>
            <a:chOff x="2407" y="2776"/>
            <a:chExt cx="3256" cy="327"/>
          </a:xfrm>
        </p:grpSpPr>
        <p:sp>
          <p:nvSpPr>
            <p:cNvPr id="663570" name="Text Box 18"/>
            <p:cNvSpPr txBox="1">
              <a:spLocks noChangeArrowheads="1"/>
            </p:cNvSpPr>
            <p:nvPr/>
          </p:nvSpPr>
          <p:spPr bwMode="auto">
            <a:xfrm>
              <a:off x="2407" y="2776"/>
              <a:ext cx="3256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/>
              <a:r>
                <a:rPr lang="en-US" altLang="zh-TW" sz="2800" b="0"/>
                <a:t>  </a:t>
              </a:r>
              <a:r>
                <a:rPr lang="en-US" altLang="zh-TW" sz="2800" b="0">
                  <a:sym typeface="Wingdings" pitchFamily="2" charset="2"/>
                </a:rPr>
                <a:t> </a:t>
              </a:r>
              <a:r>
                <a:rPr lang="en-US" altLang="zh-TW" sz="2800">
                  <a:sym typeface="Wingdings" pitchFamily="2" charset="2"/>
                </a:rPr>
                <a:t>(2)</a:t>
              </a:r>
              <a:r>
                <a:rPr lang="en-US" altLang="zh-TW" sz="2800" b="0">
                  <a:sym typeface="Wingdings" pitchFamily="2" charset="2"/>
                </a:rPr>
                <a:t>    </a:t>
              </a:r>
              <a:r>
                <a:rPr lang="en-US" altLang="zh-TW" sz="2800">
                  <a:solidFill>
                    <a:srgbClr val="3333CC"/>
                  </a:solidFill>
                </a:rPr>
                <a:t>relative humidity</a:t>
              </a:r>
            </a:p>
          </p:txBody>
        </p:sp>
        <p:sp>
          <p:nvSpPr>
            <p:cNvPr id="663571" name="Line 19"/>
            <p:cNvSpPr>
              <a:spLocks noChangeShapeType="1"/>
            </p:cNvSpPr>
            <p:nvPr/>
          </p:nvSpPr>
          <p:spPr bwMode="auto">
            <a:xfrm>
              <a:off x="3252" y="2808"/>
              <a:ext cx="0" cy="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08500" y="5183188"/>
            <a:ext cx="4892675" cy="519112"/>
            <a:chOff x="2477" y="2927"/>
            <a:chExt cx="3082" cy="327"/>
          </a:xfrm>
        </p:grpSpPr>
        <p:sp>
          <p:nvSpPr>
            <p:cNvPr id="663574" name="Text Box 22"/>
            <p:cNvSpPr txBox="1">
              <a:spLocks noChangeArrowheads="1"/>
            </p:cNvSpPr>
            <p:nvPr/>
          </p:nvSpPr>
          <p:spPr bwMode="auto">
            <a:xfrm>
              <a:off x="2477" y="2927"/>
              <a:ext cx="308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rate of transpiration</a:t>
              </a:r>
            </a:p>
          </p:txBody>
        </p:sp>
        <p:sp>
          <p:nvSpPr>
            <p:cNvPr id="663575" name="Line 23"/>
            <p:cNvSpPr>
              <a:spLocks noChangeShapeType="1"/>
            </p:cNvSpPr>
            <p:nvPr/>
          </p:nvSpPr>
          <p:spPr bwMode="auto">
            <a:xfrm flipV="1">
              <a:off x="2919" y="2958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3576" name="Line 24"/>
          <p:cNvSpPr>
            <a:spLocks noChangeShapeType="1"/>
          </p:cNvSpPr>
          <p:nvPr/>
        </p:nvSpPr>
        <p:spPr bwMode="auto">
          <a:xfrm flipV="1">
            <a:off x="1398588" y="3255963"/>
            <a:ext cx="1441450" cy="127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3886200" y="3046413"/>
            <a:ext cx="5105400" cy="1373187"/>
            <a:chOff x="3168" y="1728"/>
            <a:chExt cx="3216" cy="865"/>
          </a:xfrm>
        </p:grpSpPr>
        <p:sp>
          <p:nvSpPr>
            <p:cNvPr id="663581" name="Rectangle 29"/>
            <p:cNvSpPr>
              <a:spLocks noChangeArrowheads="1"/>
            </p:cNvSpPr>
            <p:nvPr/>
          </p:nvSpPr>
          <p:spPr bwMode="auto">
            <a:xfrm>
              <a:off x="3168" y="1728"/>
              <a:ext cx="3216" cy="8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52500" indent="-952500"/>
              <a:r>
                <a:rPr lang="en-US" altLang="zh-TW" sz="2800">
                  <a:sym typeface="Wingdings" pitchFamily="2" charset="2"/>
                </a:rPr>
                <a:t> (1)    </a:t>
              </a:r>
              <a:r>
                <a:rPr lang="en-US" altLang="zh-TW" sz="2800">
                  <a:solidFill>
                    <a:srgbClr val="3333CC"/>
                  </a:solidFill>
                  <a:sym typeface="Wingdings" pitchFamily="2" charset="2"/>
                </a:rPr>
                <a:t>rate of evaporation</a:t>
              </a:r>
              <a:r>
                <a:rPr lang="en-US" altLang="zh-TW" sz="2800">
                  <a:sym typeface="Wingdings" pitchFamily="2" charset="2"/>
                </a:rPr>
                <a:t> and </a:t>
              </a:r>
              <a:r>
                <a:rPr lang="en-US" altLang="zh-TW" sz="2800">
                  <a:solidFill>
                    <a:srgbClr val="3333CC"/>
                  </a:solidFill>
                  <a:sym typeface="Wingdings" pitchFamily="2" charset="2"/>
                </a:rPr>
                <a:t>rate of diffusion</a:t>
              </a:r>
              <a:r>
                <a:rPr lang="en-US" altLang="zh-TW" sz="2800">
                  <a:sym typeface="Wingdings" pitchFamily="2" charset="2"/>
                </a:rPr>
                <a:t> of water vapour out of stomata</a:t>
              </a:r>
            </a:p>
          </p:txBody>
        </p:sp>
        <p:sp>
          <p:nvSpPr>
            <p:cNvPr id="663569" name="Line 17"/>
            <p:cNvSpPr>
              <a:spLocks noChangeShapeType="1"/>
            </p:cNvSpPr>
            <p:nvPr/>
          </p:nvSpPr>
          <p:spPr bwMode="auto">
            <a:xfrm flipV="1">
              <a:off x="3907" y="17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3590" name="Text Box 38"/>
          <p:cNvSpPr txBox="1">
            <a:spLocks noChangeArrowheads="1"/>
          </p:cNvSpPr>
          <p:nvPr/>
        </p:nvSpPr>
        <p:spPr bwMode="auto">
          <a:xfrm>
            <a:off x="523875" y="420688"/>
            <a:ext cx="8556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3600">
                <a:solidFill>
                  <a:srgbClr val="800080"/>
                </a:solidFill>
              </a:rPr>
              <a:t>Effects of the environmental factors on the rate of transpiration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6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4" grpId="0" animBg="1"/>
      <p:bldP spid="663557" grpId="0" autoUpdateAnimBg="0"/>
      <p:bldP spid="663561" grpId="0" autoUpdateAnimBg="0"/>
      <p:bldP spid="663562" grpId="0" autoUpdateAnimBg="0"/>
      <p:bldP spid="6635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 descr="fig 29_16a.jpg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704850"/>
            <a:ext cx="4716462" cy="4521200"/>
          </a:xfrm>
          <a:prstGeom prst="rect">
            <a:avLst/>
          </a:prstGeom>
          <a:noFill/>
        </p:spPr>
      </p:pic>
      <p:pic>
        <p:nvPicPr>
          <p:cNvPr id="114692" name="Picture 4" descr="fig 29_16b.jpg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75" y="830263"/>
            <a:ext cx="2079625" cy="29035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4693" name="Picture 5" descr="fig 29_16c.jpg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2150" y="3824288"/>
            <a:ext cx="2101850" cy="1317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4997450" y="542925"/>
            <a:ext cx="16240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upper</a:t>
            </a:r>
          </a:p>
          <a:p>
            <a:pPr algn="ctr"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epidermis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902200" y="1320800"/>
            <a:ext cx="1690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en-US" b="1">
                <a:solidFill>
                  <a:srgbClr val="003300"/>
                </a:solidFill>
                <a:latin typeface="Arial" charset="0"/>
              </a:rPr>
              <a:t>palisade</a:t>
            </a:r>
          </a:p>
          <a:p>
            <a:pPr algn="ctr">
              <a:lnSpc>
                <a:spcPts val="2300"/>
              </a:lnSpc>
            </a:pPr>
            <a:r>
              <a:rPr lang="en-US" altLang="en-US" b="1">
                <a:solidFill>
                  <a:srgbClr val="003300"/>
                </a:solidFill>
                <a:latin typeface="Arial" charset="0"/>
              </a:rPr>
              <a:t>mesophyll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884738" y="2471738"/>
            <a:ext cx="16906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en-US" b="1">
                <a:solidFill>
                  <a:srgbClr val="333300"/>
                </a:solidFill>
                <a:latin typeface="Arial" charset="0"/>
              </a:rPr>
              <a:t>spongy</a:t>
            </a:r>
          </a:p>
          <a:p>
            <a:pPr algn="ctr">
              <a:lnSpc>
                <a:spcPts val="2300"/>
              </a:lnSpc>
            </a:pPr>
            <a:r>
              <a:rPr lang="en-US" altLang="en-US" b="1">
                <a:solidFill>
                  <a:srgbClr val="333300"/>
                </a:solidFill>
                <a:latin typeface="Arial" charset="0"/>
              </a:rPr>
              <a:t>mesophyll</a:t>
            </a:r>
          </a:p>
        </p:txBody>
      </p:sp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4953000" y="3286125"/>
            <a:ext cx="16240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lower</a:t>
            </a:r>
          </a:p>
          <a:p>
            <a:pPr algn="ctr"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epidermis</a:t>
            </a:r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>
            <a:off x="6251575" y="4481513"/>
            <a:ext cx="1046163" cy="14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6" name="Line 38"/>
          <p:cNvSpPr>
            <a:spLocks noChangeShapeType="1"/>
          </p:cNvSpPr>
          <p:nvPr/>
        </p:nvSpPr>
        <p:spPr bwMode="auto">
          <a:xfrm>
            <a:off x="2957513" y="4284663"/>
            <a:ext cx="1766887" cy="134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28" name="Text Box 40"/>
          <p:cNvSpPr txBox="1">
            <a:spLocks noChangeArrowheads="1"/>
          </p:cNvSpPr>
          <p:nvPr/>
        </p:nvSpPr>
        <p:spPr bwMode="auto">
          <a:xfrm>
            <a:off x="4640263" y="4205288"/>
            <a:ext cx="17081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en-US" b="1">
                <a:latin typeface="Arial" charset="0"/>
              </a:rPr>
              <a:t>one stoma</a:t>
            </a:r>
          </a:p>
        </p:txBody>
      </p:sp>
      <p:sp>
        <p:nvSpPr>
          <p:cNvPr id="114729" name="Text Box 41"/>
          <p:cNvSpPr txBox="1">
            <a:spLocks noChangeArrowheads="1"/>
          </p:cNvSpPr>
          <p:nvPr/>
        </p:nvSpPr>
        <p:spPr bwMode="auto">
          <a:xfrm>
            <a:off x="0" y="-76200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en-US" b="1" dirty="0">
                <a:latin typeface="Arial" charset="0"/>
              </a:rPr>
              <a:t>cuticle</a:t>
            </a:r>
            <a:r>
              <a:rPr lang="en-US" altLang="en-US" dirty="0">
                <a:latin typeface="Arial" charset="0"/>
              </a:rPr>
              <a:t> 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114730" name="Text Box 42"/>
          <p:cNvSpPr txBox="1">
            <a:spLocks noChangeArrowheads="1"/>
          </p:cNvSpPr>
          <p:nvPr/>
        </p:nvSpPr>
        <p:spPr bwMode="auto">
          <a:xfrm>
            <a:off x="2362200" y="2286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663300"/>
                </a:solidFill>
                <a:latin typeface="Arial" charset="0"/>
              </a:rPr>
              <a:t>vein </a:t>
            </a: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779463" y="6096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  <a:latin typeface="Arial" charset="0"/>
              </a:rPr>
              <a:t>xylem</a:t>
            </a:r>
          </a:p>
        </p:txBody>
      </p:sp>
      <p:sp>
        <p:nvSpPr>
          <p:cNvPr id="114732" name="Text Box 44"/>
          <p:cNvSpPr txBox="1">
            <a:spLocks noChangeArrowheads="1"/>
          </p:cNvSpPr>
          <p:nvPr/>
        </p:nvSpPr>
        <p:spPr bwMode="auto">
          <a:xfrm>
            <a:off x="-47625" y="1150938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660066"/>
                </a:solidFill>
                <a:latin typeface="Arial" charset="0"/>
              </a:rPr>
              <a:t>phloem</a:t>
            </a:r>
          </a:p>
        </p:txBody>
      </p:sp>
      <p:sp>
        <p:nvSpPr>
          <p:cNvPr id="114735" name="Line 47"/>
          <p:cNvSpPr>
            <a:spLocks noChangeShapeType="1"/>
          </p:cNvSpPr>
          <p:nvPr/>
        </p:nvSpPr>
        <p:spPr bwMode="auto">
          <a:xfrm>
            <a:off x="1057275" y="185738"/>
            <a:ext cx="1063625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38" name="Line 50"/>
          <p:cNvSpPr>
            <a:spLocks noChangeShapeType="1"/>
          </p:cNvSpPr>
          <p:nvPr/>
        </p:nvSpPr>
        <p:spPr bwMode="auto">
          <a:xfrm flipH="1" flipV="1">
            <a:off x="1371600" y="990600"/>
            <a:ext cx="228600" cy="1981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40" name="Line 52"/>
          <p:cNvSpPr>
            <a:spLocks noChangeShapeType="1"/>
          </p:cNvSpPr>
          <p:nvPr/>
        </p:nvSpPr>
        <p:spPr bwMode="auto">
          <a:xfrm flipH="1" flipV="1">
            <a:off x="457200" y="1447800"/>
            <a:ext cx="725488" cy="152400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43" name="Rectangle 55"/>
          <p:cNvSpPr>
            <a:spLocks noChangeArrowheads="1"/>
          </p:cNvSpPr>
          <p:nvPr/>
        </p:nvSpPr>
        <p:spPr bwMode="auto">
          <a:xfrm>
            <a:off x="1905000" y="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Arial" charset="0"/>
              </a:rPr>
              <a:t>LEAF ANATOMY</a:t>
            </a:r>
          </a:p>
        </p:txBody>
      </p:sp>
      <p:sp>
        <p:nvSpPr>
          <p:cNvPr id="114748" name="AutoShape 60"/>
          <p:cNvSpPr>
            <a:spLocks/>
          </p:cNvSpPr>
          <p:nvPr/>
        </p:nvSpPr>
        <p:spPr bwMode="auto">
          <a:xfrm rot="-1100872">
            <a:off x="2262188" y="1819275"/>
            <a:ext cx="685800" cy="1066800"/>
          </a:xfrm>
          <a:prstGeom prst="rightBrace">
            <a:avLst>
              <a:gd name="adj1" fmla="val 12963"/>
              <a:gd name="adj2" fmla="val 50000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14749" name="Line 61"/>
          <p:cNvSpPr>
            <a:spLocks noChangeShapeType="1"/>
          </p:cNvSpPr>
          <p:nvPr/>
        </p:nvSpPr>
        <p:spPr bwMode="auto">
          <a:xfrm flipV="1">
            <a:off x="2932113" y="584200"/>
            <a:ext cx="76200" cy="16764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0" name="Rectangle 82"/>
          <p:cNvSpPr>
            <a:spLocks noChangeArrowheads="1"/>
          </p:cNvSpPr>
          <p:nvPr/>
        </p:nvSpPr>
        <p:spPr bwMode="auto">
          <a:xfrm>
            <a:off x="3276600" y="619125"/>
            <a:ext cx="1390650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3" name="AutoShape 85"/>
          <p:cNvSpPr>
            <a:spLocks/>
          </p:cNvSpPr>
          <p:nvPr/>
        </p:nvSpPr>
        <p:spPr bwMode="auto">
          <a:xfrm>
            <a:off x="6553200" y="3440113"/>
            <a:ext cx="533400" cy="293687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4" name="AutoShape 86"/>
          <p:cNvSpPr>
            <a:spLocks/>
          </p:cNvSpPr>
          <p:nvPr/>
        </p:nvSpPr>
        <p:spPr bwMode="auto">
          <a:xfrm>
            <a:off x="6477000" y="2154238"/>
            <a:ext cx="609600" cy="1274762"/>
          </a:xfrm>
          <a:prstGeom prst="leftBrace">
            <a:avLst>
              <a:gd name="adj1" fmla="val 17426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5" name="AutoShape 87"/>
          <p:cNvSpPr>
            <a:spLocks/>
          </p:cNvSpPr>
          <p:nvPr/>
        </p:nvSpPr>
        <p:spPr bwMode="auto">
          <a:xfrm>
            <a:off x="6477000" y="1143000"/>
            <a:ext cx="609600" cy="990600"/>
          </a:xfrm>
          <a:prstGeom prst="leftBrace">
            <a:avLst>
              <a:gd name="adj1" fmla="val 13542"/>
              <a:gd name="adj2" fmla="val 50000"/>
            </a:avLst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6" name="AutoShape 88"/>
          <p:cNvSpPr>
            <a:spLocks/>
          </p:cNvSpPr>
          <p:nvPr/>
        </p:nvSpPr>
        <p:spPr bwMode="auto">
          <a:xfrm>
            <a:off x="6553200" y="838200"/>
            <a:ext cx="533400" cy="293688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7" name="AutoShape 89"/>
          <p:cNvSpPr>
            <a:spLocks/>
          </p:cNvSpPr>
          <p:nvPr/>
        </p:nvSpPr>
        <p:spPr bwMode="auto">
          <a:xfrm>
            <a:off x="4572000" y="854075"/>
            <a:ext cx="493713" cy="288925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8" name="AutoShape 90"/>
          <p:cNvSpPr>
            <a:spLocks/>
          </p:cNvSpPr>
          <p:nvPr/>
        </p:nvSpPr>
        <p:spPr bwMode="auto">
          <a:xfrm>
            <a:off x="4572000" y="1158875"/>
            <a:ext cx="493713" cy="923925"/>
          </a:xfrm>
          <a:prstGeom prst="rightBrace">
            <a:avLst>
              <a:gd name="adj1" fmla="val 15595"/>
              <a:gd name="adj2" fmla="val 50000"/>
            </a:avLst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79" name="AutoShape 91"/>
          <p:cNvSpPr>
            <a:spLocks/>
          </p:cNvSpPr>
          <p:nvPr/>
        </p:nvSpPr>
        <p:spPr bwMode="auto">
          <a:xfrm>
            <a:off x="4572000" y="2100263"/>
            <a:ext cx="493713" cy="1271587"/>
          </a:xfrm>
          <a:prstGeom prst="rightBrace">
            <a:avLst>
              <a:gd name="adj1" fmla="val 21463"/>
              <a:gd name="adj2" fmla="val 500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780" name="AutoShape 92"/>
          <p:cNvSpPr>
            <a:spLocks/>
          </p:cNvSpPr>
          <p:nvPr/>
        </p:nvSpPr>
        <p:spPr bwMode="auto">
          <a:xfrm>
            <a:off x="4572000" y="3392488"/>
            <a:ext cx="493713" cy="212725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1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utoUpdateAnimBg="0"/>
      <p:bldP spid="114696" grpId="0" autoUpdateAnimBg="0"/>
      <p:bldP spid="114730" grpId="0" autoUpdateAnimBg="0"/>
      <p:bldP spid="114731" grpId="0" autoUpdateAnimBg="0"/>
      <p:bldP spid="114732" grpId="0" autoUpdateAnimBg="0"/>
      <p:bldP spid="114738" grpId="0" animBg="1"/>
      <p:bldP spid="114740" grpId="0" animBg="1"/>
      <p:bldP spid="114748" grpId="0" animBg="1" autoUpdateAnimBg="0"/>
      <p:bldP spid="114749" grpId="0" animBg="1"/>
      <p:bldP spid="114774" grpId="0" animBg="1"/>
      <p:bldP spid="114775" grpId="0" animBg="1"/>
      <p:bldP spid="114778" grpId="0" animBg="1"/>
      <p:bldP spid="11477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AutoShape 3"/>
          <p:cNvSpPr>
            <a:spLocks noChangeArrowheads="1"/>
          </p:cNvSpPr>
          <p:nvPr/>
        </p:nvSpPr>
        <p:spPr bwMode="auto">
          <a:xfrm>
            <a:off x="3521075" y="2368550"/>
            <a:ext cx="5457825" cy="3714750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4581" name="Text Box 5"/>
          <p:cNvSpPr txBox="1">
            <a:spLocks noChangeArrowheads="1"/>
          </p:cNvSpPr>
          <p:nvPr/>
        </p:nvSpPr>
        <p:spPr bwMode="auto">
          <a:xfrm>
            <a:off x="3986559" y="1295400"/>
            <a:ext cx="3820277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TW" sz="6000" i="1" dirty="0" smtClean="0">
                <a:solidFill>
                  <a:srgbClr val="333399"/>
                </a:solidFill>
                <a:latin typeface="Arial" charset="0"/>
              </a:rPr>
              <a:t>3 </a:t>
            </a:r>
            <a:r>
              <a:rPr lang="en-US" altLang="zh-TW" sz="6000" i="1" dirty="0">
                <a:solidFill>
                  <a:srgbClr val="333399"/>
                </a:solidFill>
                <a:latin typeface="Arial" charset="0"/>
              </a:rPr>
              <a:t>H</a:t>
            </a:r>
            <a:r>
              <a:rPr lang="en-US" altLang="zh-TW" sz="6000" i="1" dirty="0" smtClean="0">
                <a:solidFill>
                  <a:srgbClr val="333399"/>
                </a:solidFill>
                <a:latin typeface="Arial" charset="0"/>
              </a:rPr>
              <a:t>umidity</a:t>
            </a:r>
            <a:endParaRPr lang="en-US" altLang="zh-TW" sz="6000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64582" name="Text Box 6"/>
          <p:cNvSpPr txBox="1">
            <a:spLocks noChangeArrowheads="1"/>
          </p:cNvSpPr>
          <p:nvPr/>
        </p:nvSpPr>
        <p:spPr bwMode="auto">
          <a:xfrm rot="-5400000">
            <a:off x="-581818" y="3767931"/>
            <a:ext cx="2343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rate of transpiration</a:t>
            </a:r>
          </a:p>
        </p:txBody>
      </p:sp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1476724" y="5026025"/>
            <a:ext cx="104387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 dirty="0" smtClean="0">
                <a:latin typeface="Arial" charset="0"/>
              </a:rPr>
              <a:t>humidity</a:t>
            </a:r>
            <a:endParaRPr lang="en-US" altLang="zh-TW" sz="1800" dirty="0">
              <a:latin typeface="Arial" charset="0"/>
            </a:endParaRPr>
          </a:p>
        </p:txBody>
      </p:sp>
      <p:sp>
        <p:nvSpPr>
          <p:cNvPr id="664589" name="Text Box 13"/>
          <p:cNvSpPr txBox="1">
            <a:spLocks noChangeArrowheads="1"/>
          </p:cNvSpPr>
          <p:nvPr/>
        </p:nvSpPr>
        <p:spPr bwMode="auto">
          <a:xfrm>
            <a:off x="4048125" y="4400550"/>
            <a:ext cx="475297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82600" indent="-482600"/>
            <a:r>
              <a:rPr lang="en-US" altLang="zh-TW" sz="2800" b="0">
                <a:sym typeface="Wingdings" pitchFamily="2" charset="2"/>
              </a:rPr>
              <a:t> </a:t>
            </a:r>
            <a:r>
              <a:rPr lang="en-US" altLang="zh-TW" sz="2800">
                <a:solidFill>
                  <a:srgbClr val="3333CC"/>
                </a:solidFill>
              </a:rPr>
              <a:t>less water vapour diffuse out</a:t>
            </a:r>
            <a:r>
              <a:rPr lang="en-US" altLang="zh-TW" sz="2800" b="0"/>
              <a:t> through stomata</a:t>
            </a:r>
            <a:endParaRPr lang="en-US" altLang="zh-TW" sz="2800">
              <a:solidFill>
                <a:srgbClr val="3333CC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565650" y="5473700"/>
            <a:ext cx="4892675" cy="519113"/>
            <a:chOff x="2369" y="3363"/>
            <a:chExt cx="3082" cy="327"/>
          </a:xfrm>
        </p:grpSpPr>
        <p:sp>
          <p:nvSpPr>
            <p:cNvPr id="664592" name="Text Box 16"/>
            <p:cNvSpPr txBox="1">
              <a:spLocks noChangeArrowheads="1"/>
            </p:cNvSpPr>
            <p:nvPr/>
          </p:nvSpPr>
          <p:spPr bwMode="auto">
            <a:xfrm>
              <a:off x="2369" y="3363"/>
              <a:ext cx="308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rate of transpiration</a:t>
              </a:r>
            </a:p>
          </p:txBody>
        </p:sp>
        <p:sp>
          <p:nvSpPr>
            <p:cNvPr id="664593" name="Line 17"/>
            <p:cNvSpPr>
              <a:spLocks noChangeShapeType="1"/>
            </p:cNvSpPr>
            <p:nvPr/>
          </p:nvSpPr>
          <p:spPr bwMode="auto">
            <a:xfrm rot="10800000" flipV="1">
              <a:off x="2794" y="3429"/>
              <a:ext cx="1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817563" y="2716213"/>
            <a:ext cx="2482850" cy="2287587"/>
            <a:chOff x="672" y="1894"/>
            <a:chExt cx="1676" cy="1326"/>
          </a:xfrm>
        </p:grpSpPr>
        <p:sp>
          <p:nvSpPr>
            <p:cNvPr id="664596" name="Line 20"/>
            <p:cNvSpPr>
              <a:spLocks noChangeShapeType="1"/>
            </p:cNvSpPr>
            <p:nvPr/>
          </p:nvSpPr>
          <p:spPr bwMode="auto">
            <a:xfrm flipV="1">
              <a:off x="681" y="1894"/>
              <a:ext cx="0" cy="1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4597" name="Line 21"/>
            <p:cNvSpPr>
              <a:spLocks noChangeShapeType="1"/>
            </p:cNvSpPr>
            <p:nvPr/>
          </p:nvSpPr>
          <p:spPr bwMode="auto">
            <a:xfrm>
              <a:off x="672" y="3216"/>
              <a:ext cx="1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4598" name="Line 22"/>
          <p:cNvSpPr>
            <a:spLocks noChangeShapeType="1"/>
          </p:cNvSpPr>
          <p:nvPr/>
        </p:nvSpPr>
        <p:spPr bwMode="auto">
          <a:xfrm>
            <a:off x="831850" y="3144838"/>
            <a:ext cx="2008188" cy="1843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643313" y="2498725"/>
            <a:ext cx="5216525" cy="1800225"/>
            <a:chOff x="2295" y="1574"/>
            <a:chExt cx="3286" cy="1134"/>
          </a:xfrm>
        </p:grpSpPr>
        <p:sp>
          <p:nvSpPr>
            <p:cNvPr id="664585" name="Text Box 9"/>
            <p:cNvSpPr txBox="1">
              <a:spLocks noChangeArrowheads="1"/>
            </p:cNvSpPr>
            <p:nvPr/>
          </p:nvSpPr>
          <p:spPr bwMode="auto">
            <a:xfrm>
              <a:off x="2295" y="1574"/>
              <a:ext cx="3286" cy="1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>
                <a:buClr>
                  <a:schemeClr val="tx1"/>
                </a:buClr>
                <a:buFontTx/>
                <a:buChar char="•"/>
              </a:pPr>
              <a:r>
                <a:rPr lang="en-US" altLang="zh-TW" sz="2800" dirty="0">
                  <a:solidFill>
                    <a:srgbClr val="3333CC"/>
                  </a:solidFill>
                </a:rPr>
                <a:t>    </a:t>
              </a:r>
              <a:r>
                <a:rPr lang="en-US" altLang="zh-TW" sz="2800" u="sng" dirty="0" smtClean="0">
                  <a:solidFill>
                    <a:srgbClr val="3333CC"/>
                  </a:solidFill>
                </a:rPr>
                <a:t>Humidity</a:t>
              </a:r>
              <a:r>
                <a:rPr lang="en-US" altLang="zh-TW" sz="2800" dirty="0" smtClean="0">
                  <a:solidFill>
                    <a:srgbClr val="3333CC"/>
                  </a:solidFill>
                </a:rPr>
                <a:t> </a:t>
              </a:r>
              <a:r>
                <a:rPr lang="en-US" altLang="zh-TW" sz="2800" b="0" dirty="0" smtClean="0">
                  <a:sym typeface="Wingdings" pitchFamily="2" charset="2"/>
                </a:rPr>
                <a:t>     the</a:t>
              </a:r>
              <a:r>
                <a:rPr lang="en-US" altLang="zh-TW" sz="2800" u="sng" dirty="0" smtClean="0">
                  <a:solidFill>
                    <a:srgbClr val="3333CC"/>
                  </a:solidFill>
                  <a:sym typeface="Wingdings" pitchFamily="2" charset="2"/>
                </a:rPr>
                <a:t> </a:t>
              </a:r>
              <a:r>
                <a:rPr lang="en-US" altLang="zh-TW" sz="2800" b="0" dirty="0"/>
                <a:t>concentration gradient of water </a:t>
              </a:r>
              <a:r>
                <a:rPr lang="en-US" altLang="zh-TW" sz="2800" b="0" dirty="0" err="1"/>
                <a:t>vapour</a:t>
              </a:r>
              <a:r>
                <a:rPr lang="en-US" altLang="zh-TW" sz="2800" b="0" dirty="0"/>
                <a:t> between the air space and the </a:t>
              </a:r>
              <a:r>
                <a:rPr lang="en-US" altLang="zh-TW" sz="2800" b="0" dirty="0" smtClean="0"/>
                <a:t>atmosphere.</a:t>
              </a:r>
              <a:endParaRPr lang="en-US" altLang="zh-TW" sz="2800" b="0" dirty="0"/>
            </a:p>
          </p:txBody>
        </p:sp>
        <p:sp>
          <p:nvSpPr>
            <p:cNvPr id="664602" name="Line 26"/>
            <p:cNvSpPr>
              <a:spLocks noChangeShapeType="1"/>
            </p:cNvSpPr>
            <p:nvPr/>
          </p:nvSpPr>
          <p:spPr bwMode="auto">
            <a:xfrm rot="38805" flipH="1" flipV="1">
              <a:off x="2671" y="1634"/>
              <a:ext cx="5" cy="24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4587" name="Line 11"/>
            <p:cNvSpPr>
              <a:spLocks noChangeShapeType="1"/>
            </p:cNvSpPr>
            <p:nvPr/>
          </p:nvSpPr>
          <p:spPr bwMode="auto">
            <a:xfrm rot="10800000" flipV="1">
              <a:off x="4800" y="1632"/>
              <a:ext cx="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64607" name="Text Box 31"/>
          <p:cNvSpPr txBox="1">
            <a:spLocks noChangeArrowheads="1"/>
          </p:cNvSpPr>
          <p:nvPr/>
        </p:nvSpPr>
        <p:spPr bwMode="auto">
          <a:xfrm>
            <a:off x="523875" y="420688"/>
            <a:ext cx="8556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3600">
                <a:solidFill>
                  <a:srgbClr val="800080"/>
                </a:solidFill>
              </a:rPr>
              <a:t>Effects of the environmental factors on the rate of transpiration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75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75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7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75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64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6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 animBg="1"/>
      <p:bldP spid="664581" grpId="0" autoUpdateAnimBg="0"/>
      <p:bldP spid="664582" grpId="0" autoUpdateAnimBg="0"/>
      <p:bldP spid="664583" grpId="0" autoUpdateAnimBg="0"/>
      <p:bldP spid="664589" grpId="0" autoUpdateAnimBg="0"/>
      <p:bldP spid="66459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0384-19ED-4F1E-806A-988C7A706A45}" type="slidenum">
              <a:rPr lang="en-US" altLang="zh-TW"/>
              <a:pPr/>
              <a:t>41</a:t>
            </a:fld>
            <a:endParaRPr lang="en-US" altLang="zh-TW"/>
          </a:p>
        </p:txBody>
      </p:sp>
      <p:pic>
        <p:nvPicPr>
          <p:cNvPr id="665624" name="Picture 24" descr="C:\00-Documents\03PowerPoint\01Bulk\002-Bk02\00-Aws &amp; Photos\10\ppt_10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5" y="3052763"/>
            <a:ext cx="1755775" cy="1687512"/>
          </a:xfrm>
          <a:prstGeom prst="rect">
            <a:avLst/>
          </a:prstGeom>
          <a:noFill/>
        </p:spPr>
      </p:pic>
      <p:sp>
        <p:nvSpPr>
          <p:cNvPr id="665602" name="AutoShape 2"/>
          <p:cNvSpPr>
            <a:spLocks noChangeArrowheads="1"/>
          </p:cNvSpPr>
          <p:nvPr/>
        </p:nvSpPr>
        <p:spPr bwMode="auto">
          <a:xfrm>
            <a:off x="3521075" y="2368550"/>
            <a:ext cx="5457825" cy="3851275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2816225" y="1365250"/>
            <a:ext cx="6180138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TW" sz="6000" i="1">
                <a:solidFill>
                  <a:srgbClr val="333399"/>
                </a:solidFill>
                <a:latin typeface="Arial" charset="0"/>
              </a:rPr>
              <a:t>4	Air movement</a:t>
            </a:r>
          </a:p>
        </p:txBody>
      </p:sp>
      <p:sp>
        <p:nvSpPr>
          <p:cNvPr id="665605" name="Text Box 5"/>
          <p:cNvSpPr txBox="1">
            <a:spLocks noChangeArrowheads="1"/>
          </p:cNvSpPr>
          <p:nvPr/>
        </p:nvSpPr>
        <p:spPr bwMode="auto">
          <a:xfrm rot="-5400000">
            <a:off x="-581818" y="3767931"/>
            <a:ext cx="2343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rate of transpiration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1189038" y="5026025"/>
            <a:ext cx="16192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800">
                <a:latin typeface="Arial" charset="0"/>
              </a:rPr>
              <a:t>wind velocity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17563" y="2716213"/>
            <a:ext cx="2482850" cy="2287587"/>
            <a:chOff x="672" y="1894"/>
            <a:chExt cx="1676" cy="1326"/>
          </a:xfrm>
        </p:grpSpPr>
        <p:sp>
          <p:nvSpPr>
            <p:cNvPr id="665615" name="Line 15"/>
            <p:cNvSpPr>
              <a:spLocks noChangeShapeType="1"/>
            </p:cNvSpPr>
            <p:nvPr/>
          </p:nvSpPr>
          <p:spPr bwMode="auto">
            <a:xfrm flipV="1">
              <a:off x="681" y="1894"/>
              <a:ext cx="0" cy="1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5616" name="Line 16"/>
            <p:cNvSpPr>
              <a:spLocks noChangeShapeType="1"/>
            </p:cNvSpPr>
            <p:nvPr/>
          </p:nvSpPr>
          <p:spPr bwMode="auto">
            <a:xfrm>
              <a:off x="672" y="3216"/>
              <a:ext cx="16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035425" y="4297363"/>
            <a:ext cx="4752975" cy="519112"/>
            <a:chOff x="2550" y="2732"/>
            <a:chExt cx="2994" cy="327"/>
          </a:xfrm>
        </p:grpSpPr>
        <p:sp>
          <p:nvSpPr>
            <p:cNvPr id="665610" name="Text Box 10"/>
            <p:cNvSpPr txBox="1">
              <a:spLocks noChangeArrowheads="1"/>
            </p:cNvSpPr>
            <p:nvPr/>
          </p:nvSpPr>
          <p:spPr bwMode="auto">
            <a:xfrm>
              <a:off x="2550" y="2732"/>
              <a:ext cx="2994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</a:t>
              </a:r>
              <a:r>
                <a:rPr lang="en-US" altLang="zh-TW" sz="2800">
                  <a:solidFill>
                    <a:srgbClr val="3333CC"/>
                  </a:solidFill>
                </a:rPr>
                <a:t>rate of diffusion</a:t>
              </a:r>
            </a:p>
          </p:txBody>
        </p:sp>
        <p:sp>
          <p:nvSpPr>
            <p:cNvPr id="665618" name="Line 18"/>
            <p:cNvSpPr>
              <a:spLocks noChangeShapeType="1"/>
            </p:cNvSpPr>
            <p:nvPr/>
          </p:nvSpPr>
          <p:spPr bwMode="auto">
            <a:xfrm flipV="1">
              <a:off x="4529" y="2770"/>
              <a:ext cx="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30725" y="5062538"/>
            <a:ext cx="4892675" cy="519112"/>
            <a:chOff x="2477" y="2927"/>
            <a:chExt cx="3082" cy="327"/>
          </a:xfrm>
        </p:grpSpPr>
        <p:sp>
          <p:nvSpPr>
            <p:cNvPr id="665622" name="Text Box 22"/>
            <p:cNvSpPr txBox="1">
              <a:spLocks noChangeArrowheads="1"/>
            </p:cNvSpPr>
            <p:nvPr/>
          </p:nvSpPr>
          <p:spPr bwMode="auto">
            <a:xfrm>
              <a:off x="2477" y="2927"/>
              <a:ext cx="3082" cy="32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82600" indent="-482600"/>
              <a:r>
                <a:rPr lang="en-US" altLang="zh-TW" sz="2800" b="0">
                  <a:sym typeface="Wingdings" pitchFamily="2" charset="2"/>
                </a:rPr>
                <a:t>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rate of transpiration</a:t>
              </a:r>
            </a:p>
          </p:txBody>
        </p:sp>
        <p:sp>
          <p:nvSpPr>
            <p:cNvPr id="665623" name="Line 23"/>
            <p:cNvSpPr>
              <a:spLocks noChangeShapeType="1"/>
            </p:cNvSpPr>
            <p:nvPr/>
          </p:nvSpPr>
          <p:spPr bwMode="auto">
            <a:xfrm flipV="1">
              <a:off x="2919" y="2958"/>
              <a:ext cx="0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643313" y="2498725"/>
            <a:ext cx="5259387" cy="1800225"/>
            <a:chOff x="2295" y="1574"/>
            <a:chExt cx="3313" cy="1134"/>
          </a:xfrm>
        </p:grpSpPr>
        <p:sp>
          <p:nvSpPr>
            <p:cNvPr id="665608" name="Text Box 8"/>
            <p:cNvSpPr txBox="1">
              <a:spLocks noChangeArrowheads="1"/>
            </p:cNvSpPr>
            <p:nvPr/>
          </p:nvSpPr>
          <p:spPr bwMode="auto">
            <a:xfrm>
              <a:off x="2295" y="1574"/>
              <a:ext cx="3313" cy="113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8775" indent="-358775">
                <a:buFontTx/>
                <a:buChar char="•"/>
              </a:pPr>
              <a:r>
                <a:rPr lang="en-US" altLang="zh-TW" sz="2800">
                  <a:solidFill>
                    <a:srgbClr val="3333CC"/>
                  </a:solidFill>
                </a:rPr>
                <a:t>     </a:t>
              </a:r>
              <a:r>
                <a:rPr lang="en-US" altLang="zh-TW" sz="2800" u="sng">
                  <a:solidFill>
                    <a:srgbClr val="3333CC"/>
                  </a:solidFill>
                </a:rPr>
                <a:t>air movement</a:t>
              </a:r>
              <a:r>
                <a:rPr lang="en-US" altLang="zh-TW" sz="2800" b="0"/>
                <a:t> </a:t>
              </a:r>
              <a:r>
                <a:rPr lang="en-US" altLang="zh-TW" sz="2800">
                  <a:solidFill>
                    <a:srgbClr val="3333CC"/>
                  </a:solidFill>
                </a:rPr>
                <a:t> </a:t>
              </a:r>
              <a:r>
                <a:rPr lang="en-US" altLang="zh-TW" sz="2800">
                  <a:sym typeface="Wingdings" pitchFamily="2" charset="2"/>
                </a:rPr>
                <a:t></a:t>
              </a:r>
              <a:r>
                <a:rPr lang="en-US" altLang="zh-TW" sz="2800">
                  <a:solidFill>
                    <a:srgbClr val="3333CC"/>
                  </a:solidFill>
                </a:rPr>
                <a:t>     </a:t>
              </a:r>
              <a:r>
                <a:rPr lang="en-US" altLang="zh-TW" sz="2800" b="0"/>
                <a:t>the </a:t>
              </a:r>
              <a:r>
                <a:rPr lang="en-US" altLang="zh-TW" sz="2800">
                  <a:solidFill>
                    <a:srgbClr val="3333CC"/>
                  </a:solidFill>
                </a:rPr>
                <a:t>concentration gradient of water vapour</a:t>
              </a:r>
              <a:r>
                <a:rPr lang="en-US" altLang="zh-TW" sz="2800" b="0"/>
                <a:t> between the leaf and the drier air outside</a:t>
              </a:r>
            </a:p>
          </p:txBody>
        </p:sp>
        <p:sp>
          <p:nvSpPr>
            <p:cNvPr id="665609" name="Line 9"/>
            <p:cNvSpPr>
              <a:spLocks noChangeShapeType="1"/>
            </p:cNvSpPr>
            <p:nvPr/>
          </p:nvSpPr>
          <p:spPr bwMode="auto">
            <a:xfrm flipV="1">
              <a:off x="4695" y="1601"/>
              <a:ext cx="1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65626" name="Line 26"/>
            <p:cNvSpPr>
              <a:spLocks noChangeShapeType="1"/>
            </p:cNvSpPr>
            <p:nvPr/>
          </p:nvSpPr>
          <p:spPr bwMode="auto">
            <a:xfrm rot="21600000" flipH="1" flipV="1">
              <a:off x="2686" y="1628"/>
              <a:ext cx="2" cy="24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65628" name="Text Box 28"/>
          <p:cNvSpPr txBox="1">
            <a:spLocks noChangeArrowheads="1"/>
          </p:cNvSpPr>
          <p:nvPr/>
        </p:nvSpPr>
        <p:spPr bwMode="auto">
          <a:xfrm>
            <a:off x="523875" y="420688"/>
            <a:ext cx="85566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zh-TW" sz="3600">
                <a:solidFill>
                  <a:srgbClr val="800080"/>
                </a:solidFill>
              </a:rPr>
              <a:t>Effects of the environmental factors on the rate of transpiration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if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animBg="1"/>
      <p:bldP spid="665604" grpId="0" autoUpdateAnimBg="0"/>
      <p:bldP spid="665605" grpId="0" autoUpdateAnimBg="0"/>
      <p:bldP spid="66560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77FC1-7C6F-40D7-8268-1B92EB0EE640}" type="slidenum">
              <a:rPr lang="en-US" altLang="zh-TW"/>
              <a:pPr/>
              <a:t>42</a:t>
            </a:fld>
            <a:endParaRPr lang="en-US" altLang="zh-TW"/>
          </a:p>
        </p:txBody>
      </p:sp>
      <p:pic>
        <p:nvPicPr>
          <p:cNvPr id="4117" name="Picture 21" descr="C:\00-Documents\03PowerPoint\01Bulk\002-Bk02\00-Aws &amp; Photos\10\ppt_10_01.jpg"/>
          <p:cNvPicPr>
            <a:picLocks noChangeAspect="1" noChangeArrowheads="1"/>
          </p:cNvPicPr>
          <p:nvPr/>
        </p:nvPicPr>
        <p:blipFill>
          <a:blip r:embed="rId4" cstate="print"/>
          <a:srcRect r="65129"/>
          <a:stretch>
            <a:fillRect/>
          </a:stretch>
        </p:blipFill>
        <p:spPr bwMode="auto">
          <a:xfrm>
            <a:off x="1543050" y="1143000"/>
            <a:ext cx="2025650" cy="4419600"/>
          </a:xfrm>
          <a:prstGeom prst="rect">
            <a:avLst/>
          </a:prstGeom>
          <a:noFill/>
        </p:spPr>
      </p:pic>
      <p:pic>
        <p:nvPicPr>
          <p:cNvPr id="4099" name="Picture 3" descr="\\Multiserver\Share\BIO\to_raymand\icon_e\eicon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33400"/>
            <a:ext cx="3276600" cy="725488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77863" y="5518150"/>
            <a:ext cx="8207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6600"/>
                </a:solidFill>
              </a:rPr>
              <a:t>Have you seen artificially coloured flowers before?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08013" y="1376363"/>
            <a:ext cx="833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0"/>
              <a:t>Sally has bought a bunch of coloured flowers.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152900" y="2057400"/>
            <a:ext cx="3808413" cy="3081338"/>
            <a:chOff x="2616" y="1296"/>
            <a:chExt cx="2399" cy="1941"/>
          </a:xfrm>
        </p:grpSpPr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2616" y="1337"/>
              <a:ext cx="2304" cy="1900"/>
            </a:xfrm>
            <a:prstGeom prst="wedgeRectCallout">
              <a:avLst>
                <a:gd name="adj1" fmla="val -66231"/>
                <a:gd name="adj2" fmla="val -14792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0099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</p:txBody>
        </p:sp>
        <p:pic>
          <p:nvPicPr>
            <p:cNvPr id="4126" name="Picture 30" descr="\\Editorial\sci_nc_bio\ZZ-PPT-resources\02-Aw &amp; Foto\10\ppt_10_01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3" y="1296"/>
              <a:ext cx="2352" cy="1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utoUpdateAnimBg="0"/>
      <p:bldP spid="411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F85D-AD87-40A4-880A-801CD59EE797}" type="slidenum">
              <a:rPr lang="en-US" altLang="zh-TW"/>
              <a:pPr/>
              <a:t>43</a:t>
            </a:fld>
            <a:endParaRPr lang="en-US" altLang="zh-TW"/>
          </a:p>
        </p:txBody>
      </p:sp>
      <p:pic>
        <p:nvPicPr>
          <p:cNvPr id="642056" name="Picture 8" descr="C:\00-Documents\03PowerPoint\01Bulk\002-Bk02\00-Aws &amp; Photos\10\ppt_10_01.jpg"/>
          <p:cNvPicPr>
            <a:picLocks noChangeAspect="1" noChangeArrowheads="1"/>
          </p:cNvPicPr>
          <p:nvPr/>
        </p:nvPicPr>
        <p:blipFill>
          <a:blip r:embed="rId3" cstate="print"/>
          <a:srcRect r="65129"/>
          <a:stretch>
            <a:fillRect/>
          </a:stretch>
        </p:blipFill>
        <p:spPr bwMode="auto">
          <a:xfrm>
            <a:off x="1543050" y="1143000"/>
            <a:ext cx="2025650" cy="4419600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52900" y="2057400"/>
            <a:ext cx="3808413" cy="3081338"/>
            <a:chOff x="2616" y="1296"/>
            <a:chExt cx="2399" cy="1941"/>
          </a:xfrm>
        </p:grpSpPr>
        <p:sp>
          <p:nvSpPr>
            <p:cNvPr id="642058" name="AutoShape 10"/>
            <p:cNvSpPr>
              <a:spLocks noChangeArrowheads="1"/>
            </p:cNvSpPr>
            <p:nvPr/>
          </p:nvSpPr>
          <p:spPr bwMode="auto">
            <a:xfrm>
              <a:off x="2616" y="1337"/>
              <a:ext cx="2304" cy="1900"/>
            </a:xfrm>
            <a:prstGeom prst="wedgeRectCallout">
              <a:avLst>
                <a:gd name="adj1" fmla="val -66231"/>
                <a:gd name="adj2" fmla="val -14792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0099FF"/>
                </a:gs>
              </a:gsLst>
              <a:lin ang="0" scaled="1"/>
            </a:gradFill>
            <a:ln w="2857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  <a:p>
              <a:pPr algn="ctr"/>
              <a:endParaRPr lang="en-US" altLang="zh-TW" b="0"/>
            </a:p>
          </p:txBody>
        </p:sp>
        <p:pic>
          <p:nvPicPr>
            <p:cNvPr id="642059" name="Picture 11" descr="\\Editorial\sci_nc_bio\ZZ-PPT-resources\02-Aw &amp; Foto\10\ppt_10_01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3" y="1296"/>
              <a:ext cx="2352" cy="1900"/>
            </a:xfrm>
            <a:prstGeom prst="rect">
              <a:avLst/>
            </a:prstGeom>
            <a:noFill/>
          </p:spPr>
        </p:pic>
      </p:grpSp>
      <p:pic>
        <p:nvPicPr>
          <p:cNvPr id="642051" name="Picture 3" descr="\\Multiserver\Share\BIO\to_raymand\icon_e\eicon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33400"/>
            <a:ext cx="3276600" cy="725488"/>
          </a:xfrm>
          <a:prstGeom prst="rect">
            <a:avLst/>
          </a:prstGeom>
          <a:noFill/>
        </p:spPr>
      </p:pic>
      <p:sp>
        <p:nvSpPr>
          <p:cNvPr id="642052" name="Text Box 4"/>
          <p:cNvSpPr txBox="1">
            <a:spLocks noChangeArrowheads="1"/>
          </p:cNvSpPr>
          <p:nvPr/>
        </p:nvSpPr>
        <p:spPr bwMode="auto">
          <a:xfrm>
            <a:off x="677863" y="5600700"/>
            <a:ext cx="8207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6600"/>
                </a:solidFill>
              </a:rPr>
              <a:t>How are flowers artificially made?</a:t>
            </a:r>
          </a:p>
        </p:txBody>
      </p:sp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608013" y="1376363"/>
            <a:ext cx="8331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0"/>
              <a:t>Sally has bought a bunch of coloured flowers.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_finger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DC7C2-85F2-48B9-9C07-1297E3966921}" type="slidenum">
              <a:rPr lang="en-US" altLang="zh-TW"/>
              <a:pPr/>
              <a:t>44</a:t>
            </a:fld>
            <a:endParaRPr lang="en-US" altLang="zh-TW"/>
          </a:p>
        </p:txBody>
      </p:sp>
      <p:pic>
        <p:nvPicPr>
          <p:cNvPr id="643074" name="Picture 1026" descr="C:\00-Documents\03PowerPoint\01Bulk\002-Bk02\00-Aws &amp; Photos\10\ppt_10_01.jpg"/>
          <p:cNvPicPr>
            <a:picLocks noChangeAspect="1" noChangeArrowheads="1"/>
          </p:cNvPicPr>
          <p:nvPr/>
        </p:nvPicPr>
        <p:blipFill>
          <a:blip r:embed="rId4" cstate="print">
            <a:lum bright="70000" contrast="-82000"/>
          </a:blip>
          <a:srcRect l="34724" t="1733" r="2434" b="40308"/>
          <a:stretch>
            <a:fillRect/>
          </a:stretch>
        </p:blipFill>
        <p:spPr bwMode="auto">
          <a:xfrm>
            <a:off x="3902075" y="1916113"/>
            <a:ext cx="3587750" cy="2517775"/>
          </a:xfrm>
          <a:prstGeom prst="rect">
            <a:avLst/>
          </a:prstGeom>
          <a:noFill/>
        </p:spPr>
      </p:pic>
      <p:pic>
        <p:nvPicPr>
          <p:cNvPr id="643075" name="Picture 1027" descr="\\Multiserver\Share\BIO\to_raymand\icon_e\eicon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33400"/>
            <a:ext cx="3276600" cy="725488"/>
          </a:xfrm>
          <a:prstGeom prst="rect">
            <a:avLst/>
          </a:prstGeom>
          <a:noFill/>
        </p:spPr>
      </p:pic>
      <p:pic>
        <p:nvPicPr>
          <p:cNvPr id="643078" name="Picture 1030" descr="C:\00-Documents\03PowerPoint\01Bulk\002-Bk02\00-Aws &amp; Photos\10\ppt_10_01.jpg"/>
          <p:cNvPicPr>
            <a:picLocks noChangeAspect="1" noChangeArrowheads="1"/>
          </p:cNvPicPr>
          <p:nvPr/>
        </p:nvPicPr>
        <p:blipFill>
          <a:blip r:embed="rId6" cstate="print">
            <a:lum bright="70000" contrast="-82000"/>
          </a:blip>
          <a:srcRect r="65129"/>
          <a:stretch>
            <a:fillRect/>
          </a:stretch>
        </p:blipFill>
        <p:spPr bwMode="auto">
          <a:xfrm>
            <a:off x="2230438" y="1917700"/>
            <a:ext cx="1655762" cy="3613150"/>
          </a:xfrm>
          <a:prstGeom prst="rect">
            <a:avLst/>
          </a:prstGeom>
          <a:noFill/>
        </p:spPr>
      </p:pic>
      <p:sp>
        <p:nvSpPr>
          <p:cNvPr id="643079" name="Text Box 1031"/>
          <p:cNvSpPr txBox="1">
            <a:spLocks noChangeArrowheads="1"/>
          </p:cNvSpPr>
          <p:nvPr/>
        </p:nvSpPr>
        <p:spPr bwMode="auto">
          <a:xfrm>
            <a:off x="596900" y="1698625"/>
            <a:ext cx="824706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 i="1" dirty="0">
                <a:solidFill>
                  <a:srgbClr val="006600"/>
                </a:solidFill>
              </a:rPr>
              <a:t>You can make </a:t>
            </a:r>
            <a:r>
              <a:rPr lang="en-US" altLang="zh-TW" sz="3600" i="1" dirty="0" err="1">
                <a:solidFill>
                  <a:srgbClr val="006600"/>
                </a:solidFill>
              </a:rPr>
              <a:t>coloured</a:t>
            </a:r>
            <a:r>
              <a:rPr lang="en-US" altLang="zh-TW" sz="3600" i="1" dirty="0">
                <a:solidFill>
                  <a:srgbClr val="006600"/>
                </a:solidFill>
              </a:rPr>
              <a:t> flowers by putting white flowers, e.g. </a:t>
            </a:r>
            <a:r>
              <a:rPr lang="en-US" altLang="zh-TW" sz="3600" i="1" dirty="0" smtClean="0">
                <a:solidFill>
                  <a:srgbClr val="006600"/>
                </a:solidFill>
              </a:rPr>
              <a:t>carnations, </a:t>
            </a:r>
            <a:r>
              <a:rPr lang="en-US" altLang="zh-TW" sz="3600" i="1" dirty="0">
                <a:solidFill>
                  <a:srgbClr val="006600"/>
                </a:solidFill>
              </a:rPr>
              <a:t>into a solution of food </a:t>
            </a:r>
            <a:r>
              <a:rPr lang="en-US" altLang="zh-TW" sz="3600" i="1" dirty="0" err="1">
                <a:solidFill>
                  <a:srgbClr val="006600"/>
                </a:solidFill>
              </a:rPr>
              <a:t>colouring</a:t>
            </a:r>
            <a:r>
              <a:rPr lang="en-US" altLang="zh-TW" sz="3600" i="1" dirty="0">
                <a:solidFill>
                  <a:srgbClr val="006600"/>
                </a:solidFill>
              </a:rPr>
              <a:t>. </a:t>
            </a:r>
          </a:p>
          <a:p>
            <a:endParaRPr lang="en-US" altLang="zh-TW" sz="3600" i="1" dirty="0">
              <a:solidFill>
                <a:srgbClr val="006600"/>
              </a:solidFill>
            </a:endParaRPr>
          </a:p>
          <a:p>
            <a:r>
              <a:rPr lang="en-US" altLang="zh-TW" sz="3600" i="1" dirty="0">
                <a:solidFill>
                  <a:srgbClr val="006600"/>
                </a:solidFill>
              </a:rPr>
              <a:t>The solution is absorbed and transported to the petals so that they turn to the </a:t>
            </a:r>
            <a:r>
              <a:rPr lang="en-US" altLang="zh-TW" sz="3600" i="1" dirty="0" err="1">
                <a:solidFill>
                  <a:srgbClr val="006600"/>
                </a:solidFill>
              </a:rPr>
              <a:t>colour</a:t>
            </a:r>
            <a:r>
              <a:rPr lang="en-US" altLang="zh-TW" sz="3600" i="1" dirty="0">
                <a:solidFill>
                  <a:srgbClr val="006600"/>
                </a:solidFill>
              </a:rPr>
              <a:t> of the food </a:t>
            </a:r>
            <a:r>
              <a:rPr lang="en-US" altLang="zh-TW" sz="3600" i="1" dirty="0" err="1">
                <a:solidFill>
                  <a:srgbClr val="006600"/>
                </a:solidFill>
              </a:rPr>
              <a:t>colouring</a:t>
            </a:r>
            <a:r>
              <a:rPr lang="en-US" altLang="zh-TW" sz="3600" i="1" dirty="0">
                <a:solidFill>
                  <a:srgbClr val="006600"/>
                </a:solidFill>
              </a:rPr>
              <a:t> after several days.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_2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8150-CC56-4A95-942E-F53FDD3F7113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689156" name="Text Box 4"/>
          <p:cNvSpPr txBox="1">
            <a:spLocks noChangeArrowheads="1"/>
          </p:cNvSpPr>
          <p:nvPr/>
        </p:nvSpPr>
        <p:spPr bwMode="auto">
          <a:xfrm>
            <a:off x="495300" y="365125"/>
            <a:ext cx="876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49338" indent="-1049338">
              <a:lnSpc>
                <a:spcPct val="85000"/>
              </a:lnSpc>
            </a:pPr>
            <a:r>
              <a:rPr lang="en-US" altLang="zh-TW" sz="3500" dirty="0">
                <a:solidFill>
                  <a:srgbClr val="CC0000"/>
                </a:solidFill>
              </a:rPr>
              <a:t>	How are water, minerals and organic nutrients transported inside plants?</a:t>
            </a:r>
          </a:p>
        </p:txBody>
      </p:sp>
      <p:sp>
        <p:nvSpPr>
          <p:cNvPr id="689162" name="Text Box 10"/>
          <p:cNvSpPr txBox="1">
            <a:spLocks noChangeArrowheads="1"/>
          </p:cNvSpPr>
          <p:nvPr/>
        </p:nvSpPr>
        <p:spPr bwMode="auto">
          <a:xfrm>
            <a:off x="609600" y="1828800"/>
            <a:ext cx="7699375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0" dirty="0"/>
              <a:t>Transport in flowering plants is provided by the </a:t>
            </a:r>
            <a:r>
              <a:rPr lang="en-US" altLang="zh-TW" sz="2400" dirty="0">
                <a:solidFill>
                  <a:srgbClr val="3333CC"/>
                </a:solidFill>
              </a:rPr>
              <a:t>vascular tissues</a:t>
            </a:r>
            <a:r>
              <a:rPr lang="en-US" altLang="zh-TW" sz="2400" b="0" dirty="0" smtClean="0"/>
              <a:t>. – This is driven by </a:t>
            </a:r>
            <a:r>
              <a:rPr lang="en-US" altLang="zh-TW" sz="2400" dirty="0" err="1" smtClean="0"/>
              <a:t>T</a:t>
            </a:r>
            <a:r>
              <a:rPr lang="en-US" altLang="zh-TW" sz="2400" b="0" dirty="0" err="1" smtClean="0"/>
              <a:t>ranspirational</a:t>
            </a:r>
            <a:r>
              <a:rPr lang="en-US" altLang="zh-TW" sz="2400" b="0" dirty="0" smtClean="0"/>
              <a:t> pull.</a:t>
            </a:r>
            <a:endParaRPr lang="en-US" altLang="zh-TW" sz="2400" b="0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3600" y="2743200"/>
            <a:ext cx="4587875" cy="766763"/>
            <a:chOff x="768" y="1636"/>
            <a:chExt cx="3888" cy="483"/>
          </a:xfrm>
        </p:grpSpPr>
        <p:sp>
          <p:nvSpPr>
            <p:cNvPr id="689163" name="Line 11"/>
            <p:cNvSpPr>
              <a:spLocks noChangeShapeType="1"/>
            </p:cNvSpPr>
            <p:nvPr/>
          </p:nvSpPr>
          <p:spPr bwMode="auto">
            <a:xfrm>
              <a:off x="768" y="1872"/>
              <a:ext cx="38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9164" name="Line 12"/>
            <p:cNvSpPr>
              <a:spLocks noChangeShapeType="1"/>
            </p:cNvSpPr>
            <p:nvPr/>
          </p:nvSpPr>
          <p:spPr bwMode="auto">
            <a:xfrm>
              <a:off x="774" y="1872"/>
              <a:ext cx="0" cy="2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9165" name="Line 13"/>
            <p:cNvSpPr>
              <a:spLocks noChangeShapeType="1"/>
            </p:cNvSpPr>
            <p:nvPr/>
          </p:nvSpPr>
          <p:spPr bwMode="auto">
            <a:xfrm>
              <a:off x="4648" y="1876"/>
              <a:ext cx="0" cy="2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89166" name="Line 14"/>
            <p:cNvSpPr>
              <a:spLocks noChangeShapeType="1"/>
            </p:cNvSpPr>
            <p:nvPr/>
          </p:nvSpPr>
          <p:spPr bwMode="auto">
            <a:xfrm>
              <a:off x="1794" y="1636"/>
              <a:ext cx="0" cy="2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89168" name="Text Box 16"/>
          <p:cNvSpPr txBox="1">
            <a:spLocks noChangeArrowheads="1"/>
          </p:cNvSpPr>
          <p:nvPr/>
        </p:nvSpPr>
        <p:spPr bwMode="auto">
          <a:xfrm>
            <a:off x="1447800" y="3581400"/>
            <a:ext cx="1335087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3333CC"/>
                </a:solidFill>
                <a:latin typeface="Arial" charset="0"/>
              </a:rPr>
              <a:t>xylem</a:t>
            </a:r>
          </a:p>
        </p:txBody>
      </p:sp>
      <p:sp>
        <p:nvSpPr>
          <p:cNvPr id="689169" name="Text Box 17"/>
          <p:cNvSpPr txBox="1">
            <a:spLocks noChangeArrowheads="1"/>
          </p:cNvSpPr>
          <p:nvPr/>
        </p:nvSpPr>
        <p:spPr bwMode="auto">
          <a:xfrm>
            <a:off x="5791200" y="3581400"/>
            <a:ext cx="1627188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3333CC"/>
                </a:solidFill>
                <a:latin typeface="Arial" charset="0"/>
              </a:rPr>
              <a:t>phloem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9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89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89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6" grpId="0" autoUpdateAnimBg="0"/>
      <p:bldP spid="689162" grpId="0" autoUpdateAnimBg="0"/>
      <p:bldP spid="689168" grpId="0" autoUpdateAnimBg="0"/>
      <p:bldP spid="68916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82B11-C283-43A8-B776-A26697372D26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695298" name="Text Box 2050"/>
          <p:cNvSpPr txBox="1">
            <a:spLocks noChangeArrowheads="1"/>
          </p:cNvSpPr>
          <p:nvPr/>
        </p:nvSpPr>
        <p:spPr bwMode="auto">
          <a:xfrm>
            <a:off x="495300" y="365125"/>
            <a:ext cx="876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49338" indent="-1049338">
              <a:lnSpc>
                <a:spcPct val="85000"/>
              </a:lnSpc>
            </a:pPr>
            <a:r>
              <a:rPr lang="en-US" altLang="zh-TW" sz="3500" dirty="0">
                <a:solidFill>
                  <a:srgbClr val="CC0000"/>
                </a:solidFill>
              </a:rPr>
              <a:t>	How are water, minerals and organic nutrients transported inside plants?</a:t>
            </a:r>
          </a:p>
        </p:txBody>
      </p:sp>
      <p:pic>
        <p:nvPicPr>
          <p:cNvPr id="695310" name="Picture 2062" descr="C:\00-Documents\03PowerPoint\01Bulk\002-Bk02\00-Aws &amp; Photos\10\ppt_10_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038" y="1671638"/>
            <a:ext cx="1223962" cy="4768850"/>
          </a:xfrm>
          <a:prstGeom prst="rect">
            <a:avLst/>
          </a:prstGeom>
          <a:noFill/>
        </p:spPr>
      </p:pic>
      <p:sp>
        <p:nvSpPr>
          <p:cNvPr id="695311" name="Oval 2063"/>
          <p:cNvSpPr>
            <a:spLocks noChangeArrowheads="1"/>
          </p:cNvSpPr>
          <p:nvPr/>
        </p:nvSpPr>
        <p:spPr bwMode="auto">
          <a:xfrm>
            <a:off x="1371600" y="1828800"/>
            <a:ext cx="757238" cy="4635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5312" name="Line 2064"/>
          <p:cNvSpPr>
            <a:spLocks noChangeShapeType="1"/>
          </p:cNvSpPr>
          <p:nvPr/>
        </p:nvSpPr>
        <p:spPr bwMode="auto">
          <a:xfrm>
            <a:off x="2116138" y="2114550"/>
            <a:ext cx="1649412" cy="379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95313" name="Picture 2065" descr="C:\00-Documents\03PowerPoint\01Bulk\002-Bk02\00-Aws &amp; Photos\10\ppt_10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3013" y="2336800"/>
            <a:ext cx="3884612" cy="560388"/>
          </a:xfrm>
          <a:prstGeom prst="rect">
            <a:avLst/>
          </a:prstGeom>
          <a:noFill/>
        </p:spPr>
      </p:pic>
      <p:pic>
        <p:nvPicPr>
          <p:cNvPr id="695314" name="Picture 2066" descr="C:\00-Documents\03PowerPoint\01Bulk\002-Bk02\00-Aws &amp; Photos\10\ppt_10_2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4425" y="3756025"/>
            <a:ext cx="4548188" cy="2786063"/>
          </a:xfrm>
          <a:prstGeom prst="rect">
            <a:avLst/>
          </a:prstGeom>
          <a:noFill/>
        </p:spPr>
      </p:pic>
      <p:grpSp>
        <p:nvGrpSpPr>
          <p:cNvPr id="2" name="Group 2075"/>
          <p:cNvGrpSpPr>
            <a:grpSpLocks/>
          </p:cNvGrpSpPr>
          <p:nvPr/>
        </p:nvGrpSpPr>
        <p:grpSpPr bwMode="auto">
          <a:xfrm>
            <a:off x="3643313" y="1901825"/>
            <a:ext cx="1593850" cy="677863"/>
            <a:chOff x="2286" y="992"/>
            <a:chExt cx="1004" cy="427"/>
          </a:xfrm>
        </p:grpSpPr>
        <p:sp>
          <p:nvSpPr>
            <p:cNvPr id="695315" name="Text Box 2067"/>
            <p:cNvSpPr txBox="1">
              <a:spLocks noChangeArrowheads="1"/>
            </p:cNvSpPr>
            <p:nvPr/>
          </p:nvSpPr>
          <p:spPr bwMode="auto">
            <a:xfrm>
              <a:off x="2286" y="992"/>
              <a:ext cx="100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TW" sz="2000" b="0">
                  <a:latin typeface="Arial" charset="0"/>
                </a:rPr>
                <a:t>leaf vein</a:t>
              </a:r>
            </a:p>
          </p:txBody>
        </p:sp>
        <p:sp>
          <p:nvSpPr>
            <p:cNvPr id="695316" name="Line 2068"/>
            <p:cNvSpPr>
              <a:spLocks noChangeShapeType="1"/>
            </p:cNvSpPr>
            <p:nvPr/>
          </p:nvSpPr>
          <p:spPr bwMode="auto">
            <a:xfrm>
              <a:off x="2811" y="1229"/>
              <a:ext cx="250" cy="1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087"/>
          <p:cNvGrpSpPr>
            <a:grpSpLocks/>
          </p:cNvGrpSpPr>
          <p:nvPr/>
        </p:nvGrpSpPr>
        <p:grpSpPr bwMode="auto">
          <a:xfrm>
            <a:off x="5746750" y="1943100"/>
            <a:ext cx="2557463" cy="581025"/>
            <a:chOff x="3620" y="1224"/>
            <a:chExt cx="1611" cy="366"/>
          </a:xfrm>
        </p:grpSpPr>
        <p:sp>
          <p:nvSpPr>
            <p:cNvPr id="695319" name="Text Box 2071"/>
            <p:cNvSpPr txBox="1">
              <a:spLocks noChangeArrowheads="1"/>
            </p:cNvSpPr>
            <p:nvPr/>
          </p:nvSpPr>
          <p:spPr bwMode="auto">
            <a:xfrm>
              <a:off x="4197" y="1224"/>
              <a:ext cx="103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TW" sz="2000" b="0">
                  <a:latin typeface="Arial" charset="0"/>
                </a:rPr>
                <a:t>mid-rib vein</a:t>
              </a:r>
            </a:p>
          </p:txBody>
        </p:sp>
        <p:sp>
          <p:nvSpPr>
            <p:cNvPr id="695321" name="Line 2073"/>
            <p:cNvSpPr>
              <a:spLocks noChangeShapeType="1"/>
            </p:cNvSpPr>
            <p:nvPr/>
          </p:nvSpPr>
          <p:spPr bwMode="auto">
            <a:xfrm flipH="1">
              <a:off x="3620" y="1358"/>
              <a:ext cx="595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95324" name="Rectangle 2076"/>
          <p:cNvSpPr>
            <a:spLocks noChangeArrowheads="1"/>
          </p:cNvSpPr>
          <p:nvPr/>
        </p:nvSpPr>
        <p:spPr bwMode="auto">
          <a:xfrm>
            <a:off x="5348288" y="2155825"/>
            <a:ext cx="762000" cy="762000"/>
          </a:xfrm>
          <a:prstGeom prst="rect">
            <a:avLst/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2079"/>
          <p:cNvGrpSpPr>
            <a:grpSpLocks/>
          </p:cNvGrpSpPr>
          <p:nvPr/>
        </p:nvGrpSpPr>
        <p:grpSpPr bwMode="auto">
          <a:xfrm>
            <a:off x="2470150" y="2917825"/>
            <a:ext cx="4354513" cy="835025"/>
            <a:chOff x="1547" y="1632"/>
            <a:chExt cx="2743" cy="526"/>
          </a:xfrm>
        </p:grpSpPr>
        <p:sp>
          <p:nvSpPr>
            <p:cNvPr id="695325" name="Line 2077"/>
            <p:cNvSpPr>
              <a:spLocks noChangeShapeType="1"/>
            </p:cNvSpPr>
            <p:nvPr/>
          </p:nvSpPr>
          <p:spPr bwMode="auto">
            <a:xfrm flipH="1">
              <a:off x="1547" y="1632"/>
              <a:ext cx="1813" cy="526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95326" name="Line 2078"/>
            <p:cNvSpPr>
              <a:spLocks noChangeShapeType="1"/>
            </p:cNvSpPr>
            <p:nvPr/>
          </p:nvSpPr>
          <p:spPr bwMode="auto">
            <a:xfrm>
              <a:off x="3843" y="1642"/>
              <a:ext cx="447" cy="516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082"/>
          <p:cNvGrpSpPr>
            <a:grpSpLocks/>
          </p:cNvGrpSpPr>
          <p:nvPr/>
        </p:nvGrpSpPr>
        <p:grpSpPr bwMode="auto">
          <a:xfrm>
            <a:off x="4900613" y="4140200"/>
            <a:ext cx="3668712" cy="1263650"/>
            <a:chOff x="3078" y="2402"/>
            <a:chExt cx="2311" cy="796"/>
          </a:xfrm>
        </p:grpSpPr>
        <p:sp>
          <p:nvSpPr>
            <p:cNvPr id="695328" name="Text Box 2080"/>
            <p:cNvSpPr txBox="1">
              <a:spLocks noChangeArrowheads="1"/>
            </p:cNvSpPr>
            <p:nvPr/>
          </p:nvSpPr>
          <p:spPr bwMode="auto">
            <a:xfrm>
              <a:off x="4619" y="2402"/>
              <a:ext cx="770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/>
                <a:t>xylem</a:t>
              </a:r>
            </a:p>
          </p:txBody>
        </p:sp>
        <p:sp>
          <p:nvSpPr>
            <p:cNvPr id="695329" name="Line 2081"/>
            <p:cNvSpPr>
              <a:spLocks noChangeShapeType="1"/>
            </p:cNvSpPr>
            <p:nvPr/>
          </p:nvSpPr>
          <p:spPr bwMode="auto">
            <a:xfrm flipH="1">
              <a:off x="3078" y="2613"/>
              <a:ext cx="1539" cy="5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085"/>
          <p:cNvGrpSpPr>
            <a:grpSpLocks/>
          </p:cNvGrpSpPr>
          <p:nvPr/>
        </p:nvGrpSpPr>
        <p:grpSpPr bwMode="auto">
          <a:xfrm>
            <a:off x="4805363" y="4968875"/>
            <a:ext cx="4225925" cy="885825"/>
            <a:chOff x="3018" y="2924"/>
            <a:chExt cx="2662" cy="558"/>
          </a:xfrm>
        </p:grpSpPr>
        <p:sp>
          <p:nvSpPr>
            <p:cNvPr id="695331" name="Text Box 2083"/>
            <p:cNvSpPr txBox="1">
              <a:spLocks noChangeArrowheads="1"/>
            </p:cNvSpPr>
            <p:nvPr/>
          </p:nvSpPr>
          <p:spPr bwMode="auto">
            <a:xfrm>
              <a:off x="4608" y="2924"/>
              <a:ext cx="1072" cy="36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TW"/>
                <a:t>phloem</a:t>
              </a:r>
            </a:p>
          </p:txBody>
        </p:sp>
        <p:sp>
          <p:nvSpPr>
            <p:cNvPr id="695332" name="Line 2084"/>
            <p:cNvSpPr>
              <a:spLocks noChangeShapeType="1"/>
            </p:cNvSpPr>
            <p:nvPr/>
          </p:nvSpPr>
          <p:spPr bwMode="auto">
            <a:xfrm flipH="1">
              <a:off x="3018" y="3155"/>
              <a:ext cx="1599" cy="3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95334" name="Text Box 2086"/>
          <p:cNvSpPr txBox="1">
            <a:spLocks noChangeArrowheads="1"/>
          </p:cNvSpPr>
          <p:nvPr/>
        </p:nvSpPr>
        <p:spPr bwMode="auto">
          <a:xfrm>
            <a:off x="5229225" y="1589088"/>
            <a:ext cx="9794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solidFill>
                  <a:srgbClr val="3333CC"/>
                </a:solidFill>
                <a:latin typeface="Arial" charset="0"/>
              </a:rPr>
              <a:t>LEAF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11" grpId="0" animBg="1"/>
      <p:bldP spid="695312" grpId="0" animBg="1"/>
      <p:bldP spid="695324" grpId="0" animBg="1"/>
      <p:bldP spid="69533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F7C-1E89-4F65-9DDE-72A709F514E8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764930" name="Rectangle 2"/>
          <p:cNvSpPr>
            <a:spLocks noChangeArrowheads="1"/>
          </p:cNvSpPr>
          <p:nvPr/>
        </p:nvSpPr>
        <p:spPr bwMode="auto">
          <a:xfrm>
            <a:off x="228600" y="4343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4400" b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Xylem</a:t>
            </a:r>
            <a:endParaRPr lang="en-US" altLang="zh-TW" sz="4400" b="0">
              <a:solidFill>
                <a:srgbClr val="CC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64932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092825"/>
            <a:ext cx="381000" cy="76200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93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685800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9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096000"/>
            <a:ext cx="381000" cy="685800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649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"/>
            <a:ext cx="4953000" cy="3843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649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0"/>
            <a:ext cx="4191000" cy="3270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 spd="med">
    <p:checker/>
    <p:sndAc>
      <p:stSnd>
        <p:snd r:embed="rId2" name="QieHua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25FF6-142D-4FD1-BE70-2A53056A85EF}" type="slidenum">
              <a:rPr lang="en-US" altLang="zh-TW"/>
              <a:pPr/>
              <a:t>48</a:t>
            </a:fld>
            <a:endParaRPr lang="en-US" altLang="zh-TW"/>
          </a:p>
        </p:txBody>
      </p:sp>
      <p:pic>
        <p:nvPicPr>
          <p:cNvPr id="706563" name="Picture 3" descr="C:\00-Documents\03PowerPoint\01Bulk\002-Bk02\00-Aws &amp; Photos\10\ppt_10_2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3"/>
          <a:stretch>
            <a:fillRect/>
          </a:stretch>
        </p:blipFill>
        <p:spPr bwMode="auto">
          <a:xfrm>
            <a:off x="623888" y="1558925"/>
            <a:ext cx="4398962" cy="5045075"/>
          </a:xfrm>
          <a:prstGeom prst="rect">
            <a:avLst/>
          </a:prstGeom>
          <a:noFill/>
        </p:spPr>
      </p:pic>
      <p:sp>
        <p:nvSpPr>
          <p:cNvPr id="706568" name="Line 8"/>
          <p:cNvSpPr>
            <a:spLocks noChangeShapeType="1"/>
          </p:cNvSpPr>
          <p:nvPr/>
        </p:nvSpPr>
        <p:spPr bwMode="auto">
          <a:xfrm flipH="1">
            <a:off x="3414713" y="2714625"/>
            <a:ext cx="1846262" cy="3052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656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45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rgbClr val="FF9933"/>
                </a:solidFill>
                <a:latin typeface="Arial" charset="0"/>
              </a:rPr>
              <a:t>Summary for the transport of water, minerals and organic nutrients in a plant</a:t>
            </a:r>
          </a:p>
        </p:txBody>
      </p:sp>
      <p:sp>
        <p:nvSpPr>
          <p:cNvPr id="706566" name="AutoShape 6"/>
          <p:cNvSpPr>
            <a:spLocks noChangeArrowheads="1"/>
          </p:cNvSpPr>
          <p:nvPr/>
        </p:nvSpPr>
        <p:spPr bwMode="auto">
          <a:xfrm>
            <a:off x="5154613" y="1600200"/>
            <a:ext cx="3913187" cy="2963863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3372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64" name="Text Box 4"/>
          <p:cNvSpPr txBox="1">
            <a:spLocks noChangeArrowheads="1"/>
          </p:cNvSpPr>
          <p:nvPr/>
        </p:nvSpPr>
        <p:spPr bwMode="auto">
          <a:xfrm>
            <a:off x="5456238" y="1655763"/>
            <a:ext cx="316071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2400">
                <a:latin typeface="Arial" charset="0"/>
              </a:rPr>
              <a:t>Transport of water and minerals</a:t>
            </a:r>
            <a:endParaRPr lang="en-US" altLang="zh-TW" sz="2400" b="0"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181350" y="4845050"/>
            <a:ext cx="241300" cy="1657350"/>
            <a:chOff x="-680" y="2928"/>
            <a:chExt cx="152" cy="1200"/>
          </a:xfrm>
        </p:grpSpPr>
        <p:sp>
          <p:nvSpPr>
            <p:cNvPr id="706569" name="Line 9"/>
            <p:cNvSpPr>
              <a:spLocks noChangeShapeType="1"/>
            </p:cNvSpPr>
            <p:nvPr/>
          </p:nvSpPr>
          <p:spPr bwMode="auto">
            <a:xfrm>
              <a:off x="-528" y="292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570" name="Line 10"/>
            <p:cNvSpPr>
              <a:spLocks noChangeShapeType="1"/>
            </p:cNvSpPr>
            <p:nvPr/>
          </p:nvSpPr>
          <p:spPr bwMode="auto">
            <a:xfrm>
              <a:off x="-676" y="293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6571" name="Line 11"/>
            <p:cNvSpPr>
              <a:spLocks noChangeShapeType="1"/>
            </p:cNvSpPr>
            <p:nvPr/>
          </p:nvSpPr>
          <p:spPr bwMode="auto">
            <a:xfrm>
              <a:off x="-680" y="4119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06573" name="Text Box 13"/>
          <p:cNvSpPr txBox="1">
            <a:spLocks noChangeArrowheads="1"/>
          </p:cNvSpPr>
          <p:nvPr/>
        </p:nvSpPr>
        <p:spPr bwMode="auto">
          <a:xfrm>
            <a:off x="5191125" y="2682875"/>
            <a:ext cx="387032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7825" indent="-377825"/>
            <a:r>
              <a:rPr lang="en-US" altLang="zh-TW" sz="2800">
                <a:solidFill>
                  <a:srgbClr val="3333CC"/>
                </a:solidFill>
              </a:rPr>
              <a:t>1</a:t>
            </a:r>
            <a:r>
              <a:rPr lang="en-US" altLang="zh-TW" sz="2800" b="0"/>
              <a:t>	Water and minerals are absorbed into the roots.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ano_2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70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0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8" grpId="0" animBg="1"/>
      <p:bldP spid="706562" grpId="0" autoUpdateAnimBg="0"/>
      <p:bldP spid="706566" grpId="0" animBg="1"/>
      <p:bldP spid="706564" grpId="0" autoUpdateAnimBg="0"/>
      <p:bldP spid="70657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2C4E4-D05F-4765-9EED-5BAC70AC4F8B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707595" name="AutoShape 11"/>
          <p:cNvSpPr>
            <a:spLocks noChangeArrowheads="1"/>
          </p:cNvSpPr>
          <p:nvPr/>
        </p:nvSpPr>
        <p:spPr bwMode="auto">
          <a:xfrm>
            <a:off x="5154613" y="1600200"/>
            <a:ext cx="3913187" cy="2963863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3372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7586" name="Picture 2" descr="C:\00-Documents\03PowerPoint\01Bulk\002-Bk02\00-Aws &amp; Photos\10\ppt_10_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3"/>
          <a:stretch>
            <a:fillRect/>
          </a:stretch>
        </p:blipFill>
        <p:spPr bwMode="auto">
          <a:xfrm>
            <a:off x="623888" y="1558925"/>
            <a:ext cx="4398962" cy="5045075"/>
          </a:xfrm>
          <a:prstGeom prst="rect">
            <a:avLst/>
          </a:prstGeom>
          <a:noFill/>
        </p:spPr>
      </p:pic>
      <p:sp>
        <p:nvSpPr>
          <p:cNvPr id="707588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45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rgbClr val="FF9933"/>
                </a:solidFill>
                <a:latin typeface="Arial" charset="0"/>
              </a:rPr>
              <a:t>Summary for the transport of water, minerals and organic nutrients in a plant</a:t>
            </a:r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5219700" y="2628900"/>
            <a:ext cx="3870325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7825" indent="-377825"/>
            <a:r>
              <a:rPr lang="en-US" altLang="zh-TW" sz="2800">
                <a:solidFill>
                  <a:srgbClr val="3333CC"/>
                </a:solidFill>
              </a:rPr>
              <a:t>2</a:t>
            </a:r>
            <a:r>
              <a:rPr lang="en-US" altLang="zh-TW" sz="2800" b="0"/>
              <a:t>	Water and minerals move up to other parts of the plant.</a:t>
            </a:r>
          </a:p>
        </p:txBody>
      </p:sp>
      <p:sp>
        <p:nvSpPr>
          <p:cNvPr id="707596" name="Text Box 12"/>
          <p:cNvSpPr txBox="1">
            <a:spLocks noChangeArrowheads="1"/>
          </p:cNvSpPr>
          <p:nvPr/>
        </p:nvSpPr>
        <p:spPr bwMode="auto">
          <a:xfrm>
            <a:off x="5456238" y="1655763"/>
            <a:ext cx="316071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2400">
                <a:latin typeface="Arial" charset="0"/>
              </a:rPr>
              <a:t>Transport of water and minerals</a:t>
            </a:r>
            <a:endParaRPr lang="en-US" altLang="zh-TW" sz="2400" b="0">
              <a:latin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489200" y="3328988"/>
            <a:ext cx="2676525" cy="919162"/>
            <a:chOff x="1568" y="2097"/>
            <a:chExt cx="1686" cy="579"/>
          </a:xfrm>
        </p:grpSpPr>
        <p:sp>
          <p:nvSpPr>
            <p:cNvPr id="707587" name="Line 3"/>
            <p:cNvSpPr>
              <a:spLocks noChangeShapeType="1"/>
            </p:cNvSpPr>
            <p:nvPr/>
          </p:nvSpPr>
          <p:spPr bwMode="auto">
            <a:xfrm flipH="1">
              <a:off x="1568" y="2097"/>
              <a:ext cx="1686" cy="2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7597" name="Line 13"/>
            <p:cNvSpPr>
              <a:spLocks noChangeShapeType="1"/>
            </p:cNvSpPr>
            <p:nvPr/>
          </p:nvSpPr>
          <p:spPr bwMode="auto">
            <a:xfrm flipH="1">
              <a:off x="1576" y="2102"/>
              <a:ext cx="1672" cy="5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i="1" dirty="0" smtClean="0"/>
              <a:t>Lower epidermis: </a:t>
            </a:r>
            <a:r>
              <a:rPr lang="en-US" dirty="0" smtClean="0"/>
              <a:t>It is provided with pore called stomata which are guarded by kidney shaped guard cells. The guard cells contain chloroplasts. The </a:t>
            </a:r>
            <a:r>
              <a:rPr lang="en-US" dirty="0" err="1" smtClean="0"/>
              <a:t>stomatal</a:t>
            </a:r>
            <a:r>
              <a:rPr lang="en-US" dirty="0" smtClean="0"/>
              <a:t> pores open to facilitate gaseous exchange. As a result </a:t>
            </a:r>
            <a:r>
              <a:rPr lang="en-US" dirty="0" err="1" smtClean="0"/>
              <a:t>transipiration</a:t>
            </a:r>
            <a:r>
              <a:rPr lang="en-US" dirty="0" smtClean="0"/>
              <a:t> also occur. </a:t>
            </a:r>
          </a:p>
          <a:p>
            <a:pPr lvl="0"/>
            <a:r>
              <a:rPr lang="en-US" b="1" dirty="0" smtClean="0"/>
              <a:t>Palisade Layer:</a:t>
            </a:r>
            <a:r>
              <a:rPr lang="en-US" dirty="0" smtClean="0"/>
              <a:t> This is the main photosynthetic region of the leaf. The cells contain numerous chloroplasts and are mainly photosynthetic in function.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2D9FF-EB79-4961-875C-DC741E7571C2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708615" name="AutoShape 7"/>
          <p:cNvSpPr>
            <a:spLocks noChangeArrowheads="1"/>
          </p:cNvSpPr>
          <p:nvPr/>
        </p:nvSpPr>
        <p:spPr bwMode="auto">
          <a:xfrm>
            <a:off x="5154613" y="1600200"/>
            <a:ext cx="3913187" cy="2963863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3372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5456238" y="1655763"/>
            <a:ext cx="316071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2400">
                <a:latin typeface="Arial" charset="0"/>
              </a:rPr>
              <a:t>Transport of water and minerals</a:t>
            </a:r>
            <a:endParaRPr lang="en-US" altLang="zh-TW" sz="2400" b="0">
              <a:latin typeface="Arial" charset="0"/>
            </a:endParaRPr>
          </a:p>
        </p:txBody>
      </p:sp>
      <p:pic>
        <p:nvPicPr>
          <p:cNvPr id="708610" name="Picture 2" descr="C:\00-Documents\03PowerPoint\01Bulk\002-Bk02\00-Aws &amp; Photos\10\ppt_10_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3"/>
          <a:stretch>
            <a:fillRect/>
          </a:stretch>
        </p:blipFill>
        <p:spPr bwMode="auto">
          <a:xfrm>
            <a:off x="623888" y="1558925"/>
            <a:ext cx="4398962" cy="5045075"/>
          </a:xfrm>
          <a:prstGeom prst="rect">
            <a:avLst/>
          </a:prstGeom>
          <a:noFill/>
        </p:spPr>
      </p:pic>
      <p:sp>
        <p:nvSpPr>
          <p:cNvPr id="708611" name="Line 3"/>
          <p:cNvSpPr>
            <a:spLocks noChangeShapeType="1"/>
          </p:cNvSpPr>
          <p:nvPr/>
        </p:nvSpPr>
        <p:spPr bwMode="auto">
          <a:xfrm flipH="1" flipV="1">
            <a:off x="1900238" y="2449513"/>
            <a:ext cx="3265487" cy="388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45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rgbClr val="FF9933"/>
                </a:solidFill>
                <a:latin typeface="Arial" charset="0"/>
              </a:rPr>
              <a:t>Summary for the transport of water, minerals and organic nutrients in a plant</a:t>
            </a:r>
          </a:p>
        </p:txBody>
      </p:sp>
      <p:sp>
        <p:nvSpPr>
          <p:cNvPr id="708614" name="Text Box 6"/>
          <p:cNvSpPr txBox="1">
            <a:spLocks noChangeArrowheads="1"/>
          </p:cNvSpPr>
          <p:nvPr/>
        </p:nvSpPr>
        <p:spPr bwMode="auto">
          <a:xfrm>
            <a:off x="5219700" y="2565400"/>
            <a:ext cx="3870325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sz="2800">
                <a:solidFill>
                  <a:srgbClr val="3333CC"/>
                </a:solidFill>
              </a:rPr>
              <a:t>3a</a:t>
            </a:r>
            <a:r>
              <a:rPr lang="en-US" altLang="zh-TW" sz="2800" b="0"/>
              <a:t>	Water and minerals are used for metabolism.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8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animBg="1"/>
      <p:bldP spid="70861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080F2-6C6D-46CE-AA51-4E2C6FD4414B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709639" name="AutoShape 7"/>
          <p:cNvSpPr>
            <a:spLocks noChangeArrowheads="1"/>
          </p:cNvSpPr>
          <p:nvPr/>
        </p:nvSpPr>
        <p:spPr bwMode="auto">
          <a:xfrm>
            <a:off x="5154613" y="1600200"/>
            <a:ext cx="3913187" cy="2963863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CCCC"/>
              </a:gs>
              <a:gs pos="100000">
                <a:srgbClr val="FFCCCC">
                  <a:gamma/>
                  <a:tint val="3372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9640" name="Text Box 8"/>
          <p:cNvSpPr txBox="1">
            <a:spLocks noChangeArrowheads="1"/>
          </p:cNvSpPr>
          <p:nvPr/>
        </p:nvSpPr>
        <p:spPr bwMode="auto">
          <a:xfrm>
            <a:off x="5456238" y="1655763"/>
            <a:ext cx="316071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2400">
                <a:latin typeface="Arial" charset="0"/>
              </a:rPr>
              <a:t>Transport of water and minerals</a:t>
            </a:r>
            <a:endParaRPr lang="en-US" altLang="zh-TW" sz="2400" b="0">
              <a:latin typeface="Arial" charset="0"/>
            </a:endParaRPr>
          </a:p>
        </p:txBody>
      </p:sp>
      <p:pic>
        <p:nvPicPr>
          <p:cNvPr id="709634" name="Picture 2" descr="C:\00-Documents\03PowerPoint\01Bulk\002-Bk02\00-Aws &amp; Photos\10\ppt_10_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3"/>
          <a:stretch>
            <a:fillRect/>
          </a:stretch>
        </p:blipFill>
        <p:spPr bwMode="auto">
          <a:xfrm>
            <a:off x="623888" y="1558925"/>
            <a:ext cx="4398962" cy="5045075"/>
          </a:xfrm>
          <a:prstGeom prst="rect">
            <a:avLst/>
          </a:prstGeom>
          <a:noFill/>
        </p:spPr>
      </p:pic>
      <p:sp>
        <p:nvSpPr>
          <p:cNvPr id="709635" name="Line 3"/>
          <p:cNvSpPr>
            <a:spLocks noChangeShapeType="1"/>
          </p:cNvSpPr>
          <p:nvPr/>
        </p:nvSpPr>
        <p:spPr bwMode="auto">
          <a:xfrm flipH="1" flipV="1">
            <a:off x="1689100" y="2074863"/>
            <a:ext cx="34766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9636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45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rgbClr val="FF9933"/>
                </a:solidFill>
                <a:latin typeface="Arial" charset="0"/>
              </a:rPr>
              <a:t>Summary for the transport of water, minerals and organic nutrients in a plant</a:t>
            </a:r>
          </a:p>
        </p:txBody>
      </p:sp>
      <p:sp>
        <p:nvSpPr>
          <p:cNvPr id="709638" name="Text Box 6"/>
          <p:cNvSpPr txBox="1">
            <a:spLocks noChangeArrowheads="1"/>
          </p:cNvSpPr>
          <p:nvPr/>
        </p:nvSpPr>
        <p:spPr bwMode="auto">
          <a:xfrm>
            <a:off x="5205413" y="2581275"/>
            <a:ext cx="3870325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sz="2800">
                <a:solidFill>
                  <a:srgbClr val="3333CC"/>
                </a:solidFill>
              </a:rPr>
              <a:t>3b</a:t>
            </a:r>
            <a:r>
              <a:rPr lang="en-US" altLang="zh-TW" sz="2800" b="0"/>
              <a:t>	Water is lost in transpiration.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9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animBg="1"/>
      <p:bldP spid="709638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7FE61-A557-4538-BA2D-85F8510AF503}" type="slidenum">
              <a:rPr lang="en-US" altLang="zh-TW"/>
              <a:pPr/>
              <a:t>52</a:t>
            </a:fld>
            <a:endParaRPr lang="en-US" altLang="zh-TW"/>
          </a:p>
        </p:txBody>
      </p:sp>
      <p:sp>
        <p:nvSpPr>
          <p:cNvPr id="705538" name="Text Box 2"/>
          <p:cNvSpPr txBox="1">
            <a:spLocks noChangeArrowheads="1"/>
          </p:cNvSpPr>
          <p:nvPr/>
        </p:nvSpPr>
        <p:spPr bwMode="auto">
          <a:xfrm>
            <a:off x="565150" y="284163"/>
            <a:ext cx="8453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3600">
                <a:solidFill>
                  <a:srgbClr val="800080"/>
                </a:solidFill>
              </a:rPr>
              <a:t>Transport of organic nutrients</a:t>
            </a:r>
          </a:p>
        </p:txBody>
      </p:sp>
      <p:sp>
        <p:nvSpPr>
          <p:cNvPr id="705539" name="Text Box 3"/>
          <p:cNvSpPr txBox="1">
            <a:spLocks noChangeArrowheads="1"/>
          </p:cNvSpPr>
          <p:nvPr/>
        </p:nvSpPr>
        <p:spPr bwMode="auto">
          <a:xfrm>
            <a:off x="601663" y="987425"/>
            <a:ext cx="7399337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0"/>
              <a:t>Organic nutrients are transported in </a:t>
            </a:r>
            <a:r>
              <a:rPr lang="en-US" altLang="zh-TW">
                <a:solidFill>
                  <a:srgbClr val="3333CC"/>
                </a:solidFill>
              </a:rPr>
              <a:t>phloem </a:t>
            </a:r>
            <a:r>
              <a:rPr lang="en-US" altLang="zh-TW" b="0"/>
              <a:t>in 2 ways.</a:t>
            </a:r>
          </a:p>
        </p:txBody>
      </p:sp>
      <p:sp>
        <p:nvSpPr>
          <p:cNvPr id="705542" name="Text Box 6"/>
          <p:cNvSpPr txBox="1">
            <a:spLocks noChangeArrowheads="1"/>
          </p:cNvSpPr>
          <p:nvPr/>
        </p:nvSpPr>
        <p:spPr bwMode="auto">
          <a:xfrm>
            <a:off x="617538" y="2287588"/>
            <a:ext cx="8204200" cy="1066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/>
            <a:r>
              <a:rPr lang="en-US" altLang="zh-TW" b="0">
                <a:sym typeface="Wingdings" pitchFamily="2" charset="2"/>
              </a:rPr>
              <a:t> </a:t>
            </a:r>
            <a:r>
              <a:rPr lang="en-US" altLang="zh-TW">
                <a:solidFill>
                  <a:srgbClr val="339933"/>
                </a:solidFill>
                <a:sym typeface="Wingdings" pitchFamily="2" charset="2"/>
              </a:rPr>
              <a:t>up or down</a:t>
            </a:r>
            <a:r>
              <a:rPr lang="en-US" altLang="zh-TW" b="0">
                <a:solidFill>
                  <a:srgbClr val="339933"/>
                </a:solidFill>
                <a:sym typeface="Wingdings" pitchFamily="2" charset="2"/>
              </a:rPr>
              <a:t> </a:t>
            </a:r>
            <a:r>
              <a:rPr lang="en-US" altLang="zh-TW" b="0">
                <a:sym typeface="Wingdings" pitchFamily="2" charset="2"/>
              </a:rPr>
              <a:t>to the growing points for development</a:t>
            </a:r>
            <a:endParaRPr lang="en-US" altLang="zh-TW" b="0"/>
          </a:p>
        </p:txBody>
      </p:sp>
      <p:sp>
        <p:nvSpPr>
          <p:cNvPr id="705543" name="Text Box 7"/>
          <p:cNvSpPr txBox="1">
            <a:spLocks noChangeArrowheads="1"/>
          </p:cNvSpPr>
          <p:nvPr/>
        </p:nvSpPr>
        <p:spPr bwMode="auto">
          <a:xfrm>
            <a:off x="633413" y="3409950"/>
            <a:ext cx="8204200" cy="579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/>
            <a:r>
              <a:rPr lang="en-US" altLang="zh-TW" b="0">
                <a:sym typeface="Wingdings" pitchFamily="2" charset="2"/>
              </a:rPr>
              <a:t> </a:t>
            </a:r>
            <a:r>
              <a:rPr lang="en-US" altLang="zh-TW">
                <a:solidFill>
                  <a:srgbClr val="339933"/>
                </a:solidFill>
                <a:sym typeface="Wingdings" pitchFamily="2" charset="2"/>
              </a:rPr>
              <a:t>down</a:t>
            </a:r>
            <a:r>
              <a:rPr lang="en-US" altLang="zh-TW" b="0">
                <a:solidFill>
                  <a:srgbClr val="339933"/>
                </a:solidFill>
                <a:sym typeface="Wingdings" pitchFamily="2" charset="2"/>
              </a:rPr>
              <a:t> </a:t>
            </a:r>
            <a:r>
              <a:rPr lang="en-US" altLang="zh-TW" b="0">
                <a:sym typeface="Wingdings" pitchFamily="2" charset="2"/>
              </a:rPr>
              <a:t>to the roots or other storage organs</a:t>
            </a:r>
            <a:endParaRPr lang="en-US" altLang="zh-TW" b="0"/>
          </a:p>
        </p:txBody>
      </p:sp>
      <p:sp>
        <p:nvSpPr>
          <p:cNvPr id="705544" name="Text Box 8"/>
          <p:cNvSpPr txBox="1">
            <a:spLocks noChangeArrowheads="1"/>
          </p:cNvSpPr>
          <p:nvPr/>
        </p:nvSpPr>
        <p:spPr bwMode="auto">
          <a:xfrm>
            <a:off x="677863" y="4572000"/>
            <a:ext cx="8204200" cy="369332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indent="-571500"/>
            <a:r>
              <a:rPr lang="en-US" altLang="zh-TW" b="0" dirty="0">
                <a:sym typeface="Wingdings" pitchFamily="2" charset="2"/>
              </a:rPr>
              <a:t>The process is called </a:t>
            </a:r>
            <a:r>
              <a:rPr lang="en-US" altLang="zh-TW" dirty="0">
                <a:solidFill>
                  <a:srgbClr val="3333CC"/>
                </a:solidFill>
                <a:sym typeface="Wingdings" pitchFamily="2" charset="2"/>
              </a:rPr>
              <a:t>translocation </a:t>
            </a:r>
            <a:endParaRPr lang="en-US" altLang="zh-TW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0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"/>
                                        <p:tgtEl>
                                          <p:spTgt spid="70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8" grpId="0" autoUpdateAnimBg="0"/>
      <p:bldP spid="705539" grpId="0" autoUpdateAnimBg="0"/>
      <p:bldP spid="705542" grpId="0" autoUpdateAnimBg="0"/>
      <p:bldP spid="705543" grpId="0" autoUpdateAnimBg="0"/>
      <p:bldP spid="705544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AAC44-A77B-4449-8EB8-776642204397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710658" name="AutoShape 2"/>
          <p:cNvSpPr>
            <a:spLocks noChangeArrowheads="1"/>
          </p:cNvSpPr>
          <p:nvPr/>
        </p:nvSpPr>
        <p:spPr bwMode="auto">
          <a:xfrm>
            <a:off x="5154613" y="1600200"/>
            <a:ext cx="3913187" cy="2963863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99CCFF"/>
              </a:gs>
              <a:gs pos="100000">
                <a:srgbClr val="99CCFF">
                  <a:gamma/>
                  <a:tint val="3372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0660" name="Picture 4" descr="C:\00-Documents\03PowerPoint\01Bulk\002-Bk02\00-Aws &amp; Photos\10\ppt_10_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3"/>
          <a:stretch>
            <a:fillRect/>
          </a:stretch>
        </p:blipFill>
        <p:spPr bwMode="auto">
          <a:xfrm>
            <a:off x="623888" y="1558925"/>
            <a:ext cx="4398962" cy="5045075"/>
          </a:xfrm>
          <a:prstGeom prst="rect">
            <a:avLst/>
          </a:prstGeom>
          <a:noFill/>
        </p:spPr>
      </p:pic>
      <p:sp>
        <p:nvSpPr>
          <p:cNvPr id="710661" name="Line 5"/>
          <p:cNvSpPr>
            <a:spLocks noChangeShapeType="1"/>
          </p:cNvSpPr>
          <p:nvPr/>
        </p:nvSpPr>
        <p:spPr bwMode="auto">
          <a:xfrm flipH="1">
            <a:off x="4184650" y="2971800"/>
            <a:ext cx="996950" cy="24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845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rgbClr val="FF9933"/>
                </a:solidFill>
                <a:latin typeface="Arial" charset="0"/>
              </a:rPr>
              <a:t>Summary for the transport of water, minerals and organic nutrients in a plant</a:t>
            </a:r>
          </a:p>
        </p:txBody>
      </p:sp>
      <p:sp>
        <p:nvSpPr>
          <p:cNvPr id="710663" name="Text Box 7"/>
          <p:cNvSpPr txBox="1">
            <a:spLocks noChangeArrowheads="1"/>
          </p:cNvSpPr>
          <p:nvPr/>
        </p:nvSpPr>
        <p:spPr bwMode="auto">
          <a:xfrm>
            <a:off x="5205413" y="2581275"/>
            <a:ext cx="3870325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sz="2800">
                <a:solidFill>
                  <a:srgbClr val="CC3300"/>
                </a:solidFill>
              </a:rPr>
              <a:t>1</a:t>
            </a:r>
            <a:r>
              <a:rPr lang="en-US" altLang="zh-TW" sz="2800" b="0"/>
              <a:t>	Organic nutrients </a:t>
            </a:r>
            <a:br>
              <a:rPr lang="en-US" altLang="zh-TW" sz="2800" b="0"/>
            </a:br>
            <a:r>
              <a:rPr lang="en-US" altLang="zh-TW" sz="2800" b="0"/>
              <a:t>are made in photosynthesis.</a:t>
            </a:r>
          </a:p>
        </p:txBody>
      </p:sp>
      <p:sp>
        <p:nvSpPr>
          <p:cNvPr id="710664" name="Text Box 8"/>
          <p:cNvSpPr txBox="1">
            <a:spLocks noChangeArrowheads="1"/>
          </p:cNvSpPr>
          <p:nvPr/>
        </p:nvSpPr>
        <p:spPr bwMode="auto">
          <a:xfrm>
            <a:off x="5456238" y="1655763"/>
            <a:ext cx="316071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2400">
                <a:solidFill>
                  <a:srgbClr val="3333CC"/>
                </a:solidFill>
                <a:latin typeface="Arial" charset="0"/>
              </a:rPr>
              <a:t>Transport of organic nutrients</a:t>
            </a:r>
            <a:endParaRPr lang="en-US" altLang="zh-TW" sz="2400" b="0">
              <a:solidFill>
                <a:srgbClr val="33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0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X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8" grpId="0" animBg="1"/>
      <p:bldP spid="710661" grpId="0" animBg="1"/>
      <p:bldP spid="710663" grpId="0" autoUpdateAnimBg="0"/>
      <p:bldP spid="71066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C02BF-E3C9-4000-8170-1ADB0D4DB98D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711682" name="AutoShape 2"/>
          <p:cNvSpPr>
            <a:spLocks noChangeArrowheads="1"/>
          </p:cNvSpPr>
          <p:nvPr/>
        </p:nvSpPr>
        <p:spPr bwMode="auto">
          <a:xfrm>
            <a:off x="5154613" y="1600200"/>
            <a:ext cx="3913187" cy="2963863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99CCFF"/>
              </a:gs>
              <a:gs pos="100000">
                <a:srgbClr val="99CCFF">
                  <a:gamma/>
                  <a:tint val="3372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11683" name="Picture 3" descr="C:\00-Documents\03PowerPoint\01Bulk\002-Bk02\00-Aws &amp; Photos\10\ppt_10_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3"/>
          <a:stretch>
            <a:fillRect/>
          </a:stretch>
        </p:blipFill>
        <p:spPr bwMode="auto">
          <a:xfrm>
            <a:off x="623888" y="1558925"/>
            <a:ext cx="4398962" cy="5045075"/>
          </a:xfrm>
          <a:prstGeom prst="rect">
            <a:avLst/>
          </a:prstGeom>
          <a:noFill/>
        </p:spPr>
      </p:pic>
      <p:sp>
        <p:nvSpPr>
          <p:cNvPr id="711684" name="Line 4"/>
          <p:cNvSpPr>
            <a:spLocks noChangeShapeType="1"/>
          </p:cNvSpPr>
          <p:nvPr/>
        </p:nvSpPr>
        <p:spPr bwMode="auto">
          <a:xfrm flipH="1">
            <a:off x="2986088" y="3176588"/>
            <a:ext cx="2182812" cy="1044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1685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84534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rgbClr val="FF9933"/>
                </a:solidFill>
                <a:latin typeface="Arial" charset="0"/>
              </a:rPr>
              <a:t>Summary for the transport of water, minerals and organic nutrients in a plant</a:t>
            </a:r>
          </a:p>
        </p:txBody>
      </p:sp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5205413" y="2581275"/>
            <a:ext cx="3870325" cy="180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68325" indent="-568325"/>
            <a:r>
              <a:rPr lang="en-US" altLang="zh-TW" sz="2800">
                <a:solidFill>
                  <a:srgbClr val="CC3300"/>
                </a:solidFill>
              </a:rPr>
              <a:t>2a</a:t>
            </a:r>
            <a:r>
              <a:rPr lang="en-US" altLang="zh-TW" sz="2800" b="0"/>
              <a:t>	Organic nutrients move down to growing fruit and roots for storage.</a:t>
            </a:r>
          </a:p>
        </p:txBody>
      </p:sp>
      <p:sp>
        <p:nvSpPr>
          <p:cNvPr id="711687" name="Text Box 7"/>
          <p:cNvSpPr txBox="1">
            <a:spLocks noChangeArrowheads="1"/>
          </p:cNvSpPr>
          <p:nvPr/>
        </p:nvSpPr>
        <p:spPr bwMode="auto">
          <a:xfrm>
            <a:off x="5456238" y="1655763"/>
            <a:ext cx="316071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sz="2400">
                <a:solidFill>
                  <a:srgbClr val="3333CC"/>
                </a:solidFill>
                <a:latin typeface="Arial" charset="0"/>
              </a:rPr>
              <a:t>Transport of organic nutrients</a:t>
            </a:r>
            <a:endParaRPr lang="en-US" altLang="zh-TW" sz="2400" b="0">
              <a:solidFill>
                <a:srgbClr val="33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11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4" grpId="0" animBg="1"/>
      <p:bldP spid="71168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ieveTubePressF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4373562" cy="55602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Transport of water, minerals and organic matter in plants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2209800"/>
            <a:ext cx="449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Phloem moves sugar and water – it always moves it from the source to the sink (from an area where it is produced (high conc.) to an area where it is consumed (low conc.))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5CEEE-F6CC-4D37-B993-966FE9DC9515}" type="slidenum">
              <a:rPr lang="en-US" altLang="zh-TW"/>
              <a:pPr/>
              <a:t>56</a:t>
            </a:fld>
            <a:endParaRPr lang="en-US" altLang="zh-TW"/>
          </a:p>
        </p:txBody>
      </p:sp>
      <p:sp>
        <p:nvSpPr>
          <p:cNvPr id="726018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801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81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4800" i="1">
                <a:solidFill>
                  <a:schemeClr val="accent2"/>
                </a:solidFill>
                <a:latin typeface="Arial" charset="0"/>
              </a:rPr>
              <a:t>Summary concept diagram</a:t>
            </a:r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1828800" y="2514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0">
                <a:latin typeface="Arial" charset="0"/>
              </a:rPr>
              <a:t>creates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1828800" y="2133600"/>
            <a:ext cx="1828800" cy="1066800"/>
            <a:chOff x="3696" y="1872"/>
            <a:chExt cx="1536" cy="1296"/>
          </a:xfrm>
        </p:grpSpPr>
        <p:sp>
          <p:nvSpPr>
            <p:cNvPr id="726021" name="Line 5"/>
            <p:cNvSpPr>
              <a:spLocks noChangeShapeType="1"/>
            </p:cNvSpPr>
            <p:nvPr/>
          </p:nvSpPr>
          <p:spPr bwMode="auto">
            <a:xfrm flipH="1" flipV="1">
              <a:off x="5232" y="1872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22" name="Line 6"/>
            <p:cNvSpPr>
              <a:spLocks noChangeShapeType="1"/>
            </p:cNvSpPr>
            <p:nvPr/>
          </p:nvSpPr>
          <p:spPr bwMode="auto">
            <a:xfrm flipH="1" flipV="1">
              <a:off x="3696" y="1872"/>
              <a:ext cx="15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6076950" y="302895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0">
                <a:latin typeface="Arial" charset="0"/>
              </a:rPr>
              <a:t>affected by</a:t>
            </a:r>
          </a:p>
        </p:txBody>
      </p:sp>
      <p:sp>
        <p:nvSpPr>
          <p:cNvPr id="726024" name="Rectangle 8"/>
          <p:cNvSpPr>
            <a:spLocks noChangeArrowheads="1"/>
          </p:cNvSpPr>
          <p:nvPr/>
        </p:nvSpPr>
        <p:spPr bwMode="auto">
          <a:xfrm>
            <a:off x="735013" y="3160713"/>
            <a:ext cx="2438400" cy="5191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transpiration pull</a:t>
            </a:r>
          </a:p>
        </p:txBody>
      </p:sp>
      <p:sp>
        <p:nvSpPr>
          <p:cNvPr id="726025" name="Rectangle 9"/>
          <p:cNvSpPr>
            <a:spLocks noChangeArrowheads="1"/>
          </p:cNvSpPr>
          <p:nvPr/>
        </p:nvSpPr>
        <p:spPr bwMode="auto">
          <a:xfrm>
            <a:off x="3657600" y="1905000"/>
            <a:ext cx="1752600" cy="5191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transpiration</a:t>
            </a:r>
          </a:p>
        </p:txBody>
      </p:sp>
      <p:sp>
        <p:nvSpPr>
          <p:cNvPr id="726026" name="Rectangle 10"/>
          <p:cNvSpPr>
            <a:spLocks noChangeArrowheads="1"/>
          </p:cNvSpPr>
          <p:nvPr/>
        </p:nvSpPr>
        <p:spPr bwMode="auto">
          <a:xfrm>
            <a:off x="3014663" y="4483100"/>
            <a:ext cx="1600200" cy="5191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temperature</a:t>
            </a:r>
          </a:p>
        </p:txBody>
      </p:sp>
      <p:sp>
        <p:nvSpPr>
          <p:cNvPr id="726027" name="Rectangle 11"/>
          <p:cNvSpPr>
            <a:spLocks noChangeArrowheads="1"/>
          </p:cNvSpPr>
          <p:nvPr/>
        </p:nvSpPr>
        <p:spPr bwMode="auto">
          <a:xfrm>
            <a:off x="1098550" y="4468813"/>
            <a:ext cx="1501775" cy="6826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light </a:t>
            </a:r>
            <a:br>
              <a:rPr lang="en-US" altLang="zh-TW" sz="2000">
                <a:solidFill>
                  <a:schemeClr val="bg1"/>
                </a:solidFill>
                <a:latin typeface="Arial" charset="0"/>
              </a:rPr>
            </a:br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intensity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410200" y="2133600"/>
            <a:ext cx="625475" cy="1866900"/>
            <a:chOff x="3408" y="1344"/>
            <a:chExt cx="394" cy="1176"/>
          </a:xfrm>
        </p:grpSpPr>
        <p:sp>
          <p:nvSpPr>
            <p:cNvPr id="726034" name="Line 18"/>
            <p:cNvSpPr>
              <a:spLocks noChangeShapeType="1"/>
            </p:cNvSpPr>
            <p:nvPr/>
          </p:nvSpPr>
          <p:spPr bwMode="auto">
            <a:xfrm>
              <a:off x="3802" y="1344"/>
              <a:ext cx="0" cy="11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35" name="Line 19"/>
            <p:cNvSpPr>
              <a:spLocks noChangeShapeType="1"/>
            </p:cNvSpPr>
            <p:nvPr/>
          </p:nvSpPr>
          <p:spPr bwMode="auto">
            <a:xfrm flipH="1" flipV="1">
              <a:off x="3408" y="1344"/>
              <a:ext cx="39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128838" y="3962400"/>
            <a:ext cx="5740400" cy="571500"/>
            <a:chOff x="864" y="2496"/>
            <a:chExt cx="4320" cy="360"/>
          </a:xfrm>
        </p:grpSpPr>
        <p:sp>
          <p:nvSpPr>
            <p:cNvPr id="726037" name="Line 21"/>
            <p:cNvSpPr>
              <a:spLocks noChangeShapeType="1"/>
            </p:cNvSpPr>
            <p:nvPr/>
          </p:nvSpPr>
          <p:spPr bwMode="auto">
            <a:xfrm>
              <a:off x="864" y="2496"/>
              <a:ext cx="43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6038" name="Line 22"/>
            <p:cNvSpPr>
              <a:spLocks noChangeShapeType="1"/>
            </p:cNvSpPr>
            <p:nvPr/>
          </p:nvSpPr>
          <p:spPr bwMode="auto">
            <a:xfrm>
              <a:off x="864" y="24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39" name="Line 23"/>
            <p:cNvSpPr>
              <a:spLocks noChangeShapeType="1"/>
            </p:cNvSpPr>
            <p:nvPr/>
          </p:nvSpPr>
          <p:spPr bwMode="auto">
            <a:xfrm>
              <a:off x="5184" y="2496"/>
              <a:ext cx="0" cy="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40" name="Line 24"/>
            <p:cNvSpPr>
              <a:spLocks noChangeShapeType="1"/>
            </p:cNvSpPr>
            <p:nvPr/>
          </p:nvSpPr>
          <p:spPr bwMode="auto">
            <a:xfrm>
              <a:off x="2112" y="24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6041" name="Line 25"/>
            <p:cNvSpPr>
              <a:spLocks noChangeShapeType="1"/>
            </p:cNvSpPr>
            <p:nvPr/>
          </p:nvSpPr>
          <p:spPr bwMode="auto">
            <a:xfrm>
              <a:off x="3804" y="24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6044" name="Rectangle 28"/>
          <p:cNvSpPr>
            <a:spLocks noChangeArrowheads="1"/>
          </p:cNvSpPr>
          <p:nvPr/>
        </p:nvSpPr>
        <p:spPr bwMode="auto">
          <a:xfrm>
            <a:off x="7059613" y="4468813"/>
            <a:ext cx="1905000" cy="5191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air movement</a:t>
            </a:r>
          </a:p>
        </p:txBody>
      </p:sp>
      <p:sp>
        <p:nvSpPr>
          <p:cNvPr id="726028" name="Rectangle 12"/>
          <p:cNvSpPr>
            <a:spLocks noChangeArrowheads="1"/>
          </p:cNvSpPr>
          <p:nvPr/>
        </p:nvSpPr>
        <p:spPr bwMode="auto">
          <a:xfrm>
            <a:off x="5118100" y="4479925"/>
            <a:ext cx="1473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relative </a:t>
            </a:r>
            <a:br>
              <a:rPr lang="en-US" altLang="zh-TW" sz="2000">
                <a:solidFill>
                  <a:schemeClr val="bg1"/>
                </a:solidFill>
                <a:latin typeface="Arial" charset="0"/>
              </a:rPr>
            </a:br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humidity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autoUpdateAnimBg="0"/>
      <p:bldP spid="726023" grpId="0" autoUpdateAnimBg="0"/>
      <p:bldP spid="726024" grpId="0" animBg="1" autoUpdateAnimBg="0"/>
      <p:bldP spid="726025" grpId="0" animBg="1" autoUpdateAnimBg="0"/>
      <p:bldP spid="726026" grpId="0" animBg="1" autoUpdateAnimBg="0"/>
      <p:bldP spid="726027" grpId="0" animBg="1" autoUpdateAnimBg="0"/>
      <p:bldP spid="726044" grpId="0" animBg="1" autoUpdateAnimBg="0"/>
      <p:bldP spid="726028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D7FF-0E9A-41E6-B706-5728FE41BFAF}" type="slidenum">
              <a:rPr lang="en-US" altLang="zh-TW"/>
              <a:pPr/>
              <a:t>57</a:t>
            </a:fld>
            <a:endParaRPr lang="en-US" altLang="zh-TW"/>
          </a:p>
        </p:txBody>
      </p:sp>
      <p:sp>
        <p:nvSpPr>
          <p:cNvPr id="727042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8016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81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4800" i="1">
                <a:solidFill>
                  <a:schemeClr val="accent2"/>
                </a:solidFill>
                <a:latin typeface="Arial" charset="0"/>
              </a:rPr>
              <a:t>Summary concept diagram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4572000" y="2971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0">
                <a:latin typeface="Arial" charset="0"/>
              </a:rPr>
              <a:t>consist of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2971800"/>
            <a:ext cx="3200400" cy="685800"/>
            <a:chOff x="2016" y="2064"/>
            <a:chExt cx="1728" cy="768"/>
          </a:xfrm>
        </p:grpSpPr>
        <p:sp>
          <p:nvSpPr>
            <p:cNvPr id="727045" name="Line 5"/>
            <p:cNvSpPr>
              <a:spLocks noChangeShapeType="1"/>
            </p:cNvSpPr>
            <p:nvPr/>
          </p:nvSpPr>
          <p:spPr bwMode="auto">
            <a:xfrm>
              <a:off x="2880" y="206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46" name="Line 6"/>
            <p:cNvSpPr>
              <a:spLocks noChangeShapeType="1"/>
            </p:cNvSpPr>
            <p:nvPr/>
          </p:nvSpPr>
          <p:spPr bwMode="auto">
            <a:xfrm flipH="1" flipV="1">
              <a:off x="2016" y="2448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7047" name="Line 7"/>
            <p:cNvSpPr>
              <a:spLocks noChangeShapeType="1"/>
            </p:cNvSpPr>
            <p:nvPr/>
          </p:nvSpPr>
          <p:spPr bwMode="auto">
            <a:xfrm>
              <a:off x="3744" y="244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48" name="Line 8"/>
            <p:cNvSpPr>
              <a:spLocks noChangeShapeType="1"/>
            </p:cNvSpPr>
            <p:nvPr/>
          </p:nvSpPr>
          <p:spPr bwMode="auto">
            <a:xfrm>
              <a:off x="2016" y="244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49" name="Text Box 9"/>
          <p:cNvSpPr txBox="1">
            <a:spLocks noChangeArrowheads="1"/>
          </p:cNvSpPr>
          <p:nvPr/>
        </p:nvSpPr>
        <p:spPr bwMode="auto">
          <a:xfrm>
            <a:off x="4559300" y="1968500"/>
            <a:ext cx="3138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0">
                <a:latin typeface="Arial" charset="0"/>
              </a:rPr>
              <a:t>transport takes place in</a:t>
            </a:r>
          </a:p>
        </p:txBody>
      </p:sp>
      <p:sp>
        <p:nvSpPr>
          <p:cNvPr id="727052" name="Rectangle 12"/>
          <p:cNvSpPr>
            <a:spLocks noChangeArrowheads="1"/>
          </p:cNvSpPr>
          <p:nvPr/>
        </p:nvSpPr>
        <p:spPr bwMode="auto">
          <a:xfrm>
            <a:off x="3962400" y="1385888"/>
            <a:ext cx="1219200" cy="5191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Plants</a:t>
            </a:r>
          </a:p>
        </p:txBody>
      </p:sp>
      <p:sp>
        <p:nvSpPr>
          <p:cNvPr id="727053" name="Line 13"/>
          <p:cNvSpPr>
            <a:spLocks noChangeShapeType="1"/>
          </p:cNvSpPr>
          <p:nvPr/>
        </p:nvSpPr>
        <p:spPr bwMode="auto">
          <a:xfrm>
            <a:off x="4572000" y="1905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054" name="Rectangle 14"/>
          <p:cNvSpPr>
            <a:spLocks noChangeArrowheads="1"/>
          </p:cNvSpPr>
          <p:nvPr/>
        </p:nvSpPr>
        <p:spPr bwMode="auto">
          <a:xfrm>
            <a:off x="3505200" y="2422525"/>
            <a:ext cx="2133600" cy="549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vascular tissues</a:t>
            </a:r>
          </a:p>
        </p:txBody>
      </p:sp>
      <p:sp>
        <p:nvSpPr>
          <p:cNvPr id="727055" name="Rectangle 15"/>
          <p:cNvSpPr>
            <a:spLocks noChangeArrowheads="1"/>
          </p:cNvSpPr>
          <p:nvPr/>
        </p:nvSpPr>
        <p:spPr bwMode="auto">
          <a:xfrm>
            <a:off x="2355850" y="3630613"/>
            <a:ext cx="1219200" cy="5191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xylem</a:t>
            </a:r>
          </a:p>
        </p:txBody>
      </p:sp>
      <p:sp>
        <p:nvSpPr>
          <p:cNvPr id="727056" name="Rectangle 16"/>
          <p:cNvSpPr>
            <a:spLocks noChangeArrowheads="1"/>
          </p:cNvSpPr>
          <p:nvPr/>
        </p:nvSpPr>
        <p:spPr bwMode="auto">
          <a:xfrm>
            <a:off x="2051050" y="4514850"/>
            <a:ext cx="1905000" cy="5778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xylem vessels</a:t>
            </a:r>
          </a:p>
        </p:txBody>
      </p:sp>
      <p:sp>
        <p:nvSpPr>
          <p:cNvPr id="727058" name="Line 18"/>
          <p:cNvSpPr>
            <a:spLocks noChangeShapeType="1"/>
          </p:cNvSpPr>
          <p:nvPr/>
        </p:nvSpPr>
        <p:spPr bwMode="auto">
          <a:xfrm>
            <a:off x="6154738" y="4116388"/>
            <a:ext cx="0" cy="1022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059" name="Line 19"/>
          <p:cNvSpPr>
            <a:spLocks noChangeShapeType="1"/>
          </p:cNvSpPr>
          <p:nvPr/>
        </p:nvSpPr>
        <p:spPr bwMode="auto">
          <a:xfrm>
            <a:off x="2965450" y="416401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898650" y="5092700"/>
            <a:ext cx="2133600" cy="638175"/>
            <a:chOff x="2016" y="2064"/>
            <a:chExt cx="1728" cy="768"/>
          </a:xfrm>
        </p:grpSpPr>
        <p:sp>
          <p:nvSpPr>
            <p:cNvPr id="727061" name="Line 21"/>
            <p:cNvSpPr>
              <a:spLocks noChangeShapeType="1"/>
            </p:cNvSpPr>
            <p:nvPr/>
          </p:nvSpPr>
          <p:spPr bwMode="auto">
            <a:xfrm>
              <a:off x="2880" y="206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62" name="Line 22"/>
            <p:cNvSpPr>
              <a:spLocks noChangeShapeType="1"/>
            </p:cNvSpPr>
            <p:nvPr/>
          </p:nvSpPr>
          <p:spPr bwMode="auto">
            <a:xfrm flipH="1" flipV="1">
              <a:off x="2016" y="2448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7063" name="Line 23"/>
            <p:cNvSpPr>
              <a:spLocks noChangeShapeType="1"/>
            </p:cNvSpPr>
            <p:nvPr/>
          </p:nvSpPr>
          <p:spPr bwMode="auto">
            <a:xfrm>
              <a:off x="3744" y="244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064" name="Line 24"/>
            <p:cNvSpPr>
              <a:spLocks noChangeShapeType="1"/>
            </p:cNvSpPr>
            <p:nvPr/>
          </p:nvSpPr>
          <p:spPr bwMode="auto">
            <a:xfrm>
              <a:off x="2016" y="244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65" name="Text Box 25"/>
          <p:cNvSpPr txBox="1">
            <a:spLocks noChangeArrowheads="1"/>
          </p:cNvSpPr>
          <p:nvPr/>
        </p:nvSpPr>
        <p:spPr bwMode="auto">
          <a:xfrm>
            <a:off x="6154738" y="43989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0">
                <a:latin typeface="Arial" charset="0"/>
              </a:rPr>
              <a:t>transports</a:t>
            </a:r>
          </a:p>
        </p:txBody>
      </p:sp>
      <p:sp>
        <p:nvSpPr>
          <p:cNvPr id="727066" name="Text Box 26"/>
          <p:cNvSpPr txBox="1">
            <a:spLocks noChangeArrowheads="1"/>
          </p:cNvSpPr>
          <p:nvPr/>
        </p:nvSpPr>
        <p:spPr bwMode="auto">
          <a:xfrm>
            <a:off x="2965450" y="4164013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0">
                <a:latin typeface="Arial" charset="0"/>
              </a:rPr>
              <a:t>mainly consists of</a:t>
            </a:r>
          </a:p>
        </p:txBody>
      </p:sp>
      <p:sp>
        <p:nvSpPr>
          <p:cNvPr id="727067" name="Text Box 27"/>
          <p:cNvSpPr txBox="1">
            <a:spLocks noChangeArrowheads="1"/>
          </p:cNvSpPr>
          <p:nvPr/>
        </p:nvSpPr>
        <p:spPr bwMode="auto">
          <a:xfrm>
            <a:off x="2951163" y="50577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1800" b="0">
                <a:latin typeface="Arial" charset="0"/>
              </a:rPr>
              <a:t>transport</a:t>
            </a:r>
          </a:p>
        </p:txBody>
      </p:sp>
      <p:sp>
        <p:nvSpPr>
          <p:cNvPr id="727068" name="Rectangle 28"/>
          <p:cNvSpPr>
            <a:spLocks noChangeArrowheads="1"/>
          </p:cNvSpPr>
          <p:nvPr/>
        </p:nvSpPr>
        <p:spPr bwMode="auto">
          <a:xfrm>
            <a:off x="5011738" y="5016500"/>
            <a:ext cx="2209800" cy="519113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organic nutrients</a:t>
            </a:r>
          </a:p>
        </p:txBody>
      </p:sp>
      <p:sp>
        <p:nvSpPr>
          <p:cNvPr id="727069" name="Rectangle 29"/>
          <p:cNvSpPr>
            <a:spLocks noChangeArrowheads="1"/>
          </p:cNvSpPr>
          <p:nvPr/>
        </p:nvSpPr>
        <p:spPr bwMode="auto">
          <a:xfrm>
            <a:off x="1316038" y="5605463"/>
            <a:ext cx="1219200" cy="5191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water</a:t>
            </a:r>
          </a:p>
        </p:txBody>
      </p:sp>
      <p:sp>
        <p:nvSpPr>
          <p:cNvPr id="727070" name="Rectangle 30"/>
          <p:cNvSpPr>
            <a:spLocks noChangeArrowheads="1"/>
          </p:cNvSpPr>
          <p:nvPr/>
        </p:nvSpPr>
        <p:spPr bwMode="auto">
          <a:xfrm>
            <a:off x="3373438" y="5605463"/>
            <a:ext cx="1219200" cy="5191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minerals</a:t>
            </a:r>
          </a:p>
        </p:txBody>
      </p:sp>
      <p:sp>
        <p:nvSpPr>
          <p:cNvPr id="727057" name="Rectangle 17"/>
          <p:cNvSpPr>
            <a:spLocks noChangeArrowheads="1"/>
          </p:cNvSpPr>
          <p:nvPr/>
        </p:nvSpPr>
        <p:spPr bwMode="auto">
          <a:xfrm>
            <a:off x="5545138" y="3636963"/>
            <a:ext cx="1219200" cy="5191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Arial" charset="0"/>
              </a:rPr>
              <a:t>phloem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2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2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2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2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2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autoUpdateAnimBg="0"/>
      <p:bldP spid="727049" grpId="0" autoUpdateAnimBg="0"/>
      <p:bldP spid="727052" grpId="0" animBg="1" autoUpdateAnimBg="0"/>
      <p:bldP spid="727053" grpId="0" animBg="1"/>
      <p:bldP spid="727054" grpId="0" animBg="1" autoUpdateAnimBg="0"/>
      <p:bldP spid="727055" grpId="0" animBg="1" autoUpdateAnimBg="0"/>
      <p:bldP spid="727056" grpId="0" animBg="1" autoUpdateAnimBg="0"/>
      <p:bldP spid="727058" grpId="0" animBg="1"/>
      <p:bldP spid="727059" grpId="0" animBg="1"/>
      <p:bldP spid="727065" grpId="0" autoUpdateAnimBg="0"/>
      <p:bldP spid="727066" grpId="0" autoUpdateAnimBg="0"/>
      <p:bldP spid="727067" grpId="0" autoUpdateAnimBg="0"/>
      <p:bldP spid="727068" grpId="0" animBg="1" autoUpdateAnimBg="0"/>
      <p:bldP spid="727069" grpId="0" animBg="1" autoUpdateAnimBg="0"/>
      <p:bldP spid="727070" grpId="0" animBg="1" autoUpdateAnimBg="0"/>
      <p:bldP spid="727057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Factors affecting photosynthesis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000" dirty="0" smtClean="0"/>
              <a:t>Temperature</a:t>
            </a:r>
          </a:p>
          <a:p>
            <a:endParaRPr lang="en-US" sz="4000" dirty="0" smtClean="0"/>
          </a:p>
          <a:p>
            <a:r>
              <a:rPr lang="en-US" sz="4000" dirty="0" smtClean="0"/>
              <a:t>Light intensity</a:t>
            </a:r>
          </a:p>
          <a:p>
            <a:endParaRPr lang="en-US" sz="4000" dirty="0" smtClean="0"/>
          </a:p>
          <a:p>
            <a:r>
              <a:rPr lang="en-US" sz="4000" dirty="0" smtClean="0"/>
              <a:t>Carbon dioxide concentration</a:t>
            </a:r>
            <a:endParaRPr lang="en-IN" sz="4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any of the factors is less than its optimum level it can slow down or limit the rate of a reaction.</a:t>
            </a:r>
          </a:p>
          <a:p>
            <a:r>
              <a:rPr lang="en-US" dirty="0" smtClean="0"/>
              <a:t>This is the factor on which the rate of the reaction then depends and it is called the limiting factor.</a:t>
            </a:r>
          </a:p>
          <a:p>
            <a:r>
              <a:rPr lang="en-US" dirty="0" smtClean="0"/>
              <a:t>Example: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&#10;fig 29_09.jpg 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2" cstate="print"/>
          <a:srcRect l="19101" t="4808" b="3839"/>
          <a:stretch>
            <a:fillRect/>
          </a:stretch>
        </p:blipFill>
        <p:spPr bwMode="auto">
          <a:xfrm>
            <a:off x="4608513" y="587375"/>
            <a:ext cx="4154487" cy="3430588"/>
          </a:xfrm>
          <a:prstGeom prst="rect">
            <a:avLst/>
          </a:prstGeom>
          <a:noFill/>
          <a:ln w="28575">
            <a:solidFill>
              <a:srgbClr val="38008A"/>
            </a:solidFill>
            <a:miter lim="800000"/>
            <a:headEnd/>
            <a:tailEnd/>
          </a:ln>
        </p:spPr>
      </p:pic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1714500" y="1808163"/>
            <a:ext cx="4533900" cy="1228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 flipV="1">
            <a:off x="1219200" y="817563"/>
            <a:ext cx="3657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  <a:latin typeface="Arial" charset="0"/>
              </a:rPr>
              <a:t>DERMAL TISSUE SYSTEM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277495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epidermis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657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protection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00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single cell layer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512763"/>
            <a:ext cx="335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cuticle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893763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waxy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132715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no cells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175577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protection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44196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stomata  (opening)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4876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gas exchange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57912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open &amp; close to prevent H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O loss 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5334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surrounded by </a:t>
            </a:r>
            <a:r>
              <a:rPr lang="en-US" b="1" i="1">
                <a:solidFill>
                  <a:srgbClr val="000066"/>
                </a:solidFill>
                <a:latin typeface="Times New Roman" pitchFamily="18" charset="0"/>
              </a:rPr>
              <a:t>guard cells</a:t>
            </a:r>
            <a:endParaRPr lang="en-US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0" y="2189163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–"/>
            </a:pP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prevents H</a:t>
            </a:r>
            <a:r>
              <a:rPr lang="en-US" b="1" baseline="-25000">
                <a:solidFill>
                  <a:srgbClr val="000066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O loss</a:t>
            </a:r>
          </a:p>
        </p:txBody>
      </p:sp>
      <p:pic>
        <p:nvPicPr>
          <p:cNvPr id="56349" name="Picture 29" descr="fig 29_16a.jpg                                                 00008C1DGroucho                        B44EFCCD:"/>
          <p:cNvPicPr>
            <a:picLocks noChangeAspect="1" noChangeArrowheads="1"/>
          </p:cNvPicPr>
          <p:nvPr/>
        </p:nvPicPr>
        <p:blipFill>
          <a:blip r:embed="rId3" cstate="print"/>
          <a:srcRect l="11444" t="1474" r="2928"/>
          <a:stretch>
            <a:fillRect/>
          </a:stretch>
        </p:blipFill>
        <p:spPr bwMode="auto">
          <a:xfrm>
            <a:off x="6577013" y="4170363"/>
            <a:ext cx="2566987" cy="2667000"/>
          </a:xfrm>
          <a:prstGeom prst="rect">
            <a:avLst/>
          </a:prstGeom>
          <a:noFill/>
        </p:spPr>
      </p:pic>
      <p:sp>
        <p:nvSpPr>
          <p:cNvPr id="56350" name="Line 30"/>
          <p:cNvSpPr>
            <a:spLocks noChangeShapeType="1"/>
          </p:cNvSpPr>
          <p:nvPr/>
        </p:nvSpPr>
        <p:spPr bwMode="auto">
          <a:xfrm flipH="1" flipV="1">
            <a:off x="3048000" y="4800600"/>
            <a:ext cx="5018088" cy="1468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7848600" y="4133850"/>
            <a:ext cx="990600" cy="533400"/>
          </a:xfrm>
          <a:prstGeom prst="rect">
            <a:avLst/>
          </a:prstGeom>
          <a:noFill/>
          <a:ln w="28575">
            <a:solidFill>
              <a:srgbClr val="3800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flipH="1" flipV="1">
            <a:off x="7543800" y="4057650"/>
            <a:ext cx="304800" cy="265113"/>
          </a:xfrm>
          <a:prstGeom prst="line">
            <a:avLst/>
          </a:prstGeom>
          <a:noFill/>
          <a:ln w="28575">
            <a:solidFill>
              <a:srgbClr val="38008A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7" grpId="0" animBg="1"/>
      <p:bldP spid="56332" grpId="0" autoUpdateAnimBg="0"/>
      <p:bldP spid="56333" grpId="0" autoUpdateAnimBg="0"/>
      <p:bldP spid="56334" grpId="0" autoUpdateAnimBg="0"/>
      <p:bldP spid="56335" grpId="0" autoUpdateAnimBg="0"/>
      <p:bldP spid="56336" grpId="0" autoUpdateAnimBg="0"/>
      <p:bldP spid="56337" grpId="0" autoUpdateAnimBg="0"/>
      <p:bldP spid="56338" grpId="0" autoUpdateAnimBg="0"/>
      <p:bldP spid="56339" grpId="0" autoUpdateAnimBg="0"/>
      <p:bldP spid="56340" grpId="0" autoUpdateAnimBg="0"/>
      <p:bldP spid="56341" grpId="0" autoUpdateAnimBg="0"/>
      <p:bldP spid="56342" grpId="0" autoUpdateAnimBg="0"/>
      <p:bldP spid="56348" grpId="0" autoUpdateAnimBg="0"/>
      <p:bldP spid="5635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 answering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 burning fossil fuel can both help and hinder photosynthesis. Explain this statement.</a:t>
            </a:r>
          </a:p>
          <a:p>
            <a:r>
              <a:rPr lang="en-US" dirty="0" smtClean="0"/>
              <a:t>2. What limiting factor is likely to affect photosynthesis:</a:t>
            </a:r>
          </a:p>
          <a:p>
            <a:r>
              <a:rPr lang="en-US" dirty="0" smtClean="0"/>
              <a:t>A) On a cloudy spring day</a:t>
            </a:r>
          </a:p>
          <a:p>
            <a:r>
              <a:rPr lang="en-US" dirty="0" smtClean="0"/>
              <a:t>B)on a bright sunny day in winter</a:t>
            </a:r>
          </a:p>
          <a:p>
            <a:r>
              <a:rPr lang="en-US" dirty="0" smtClean="0"/>
              <a:t>C) in the middle of a crop field on a sunny, warm </a:t>
            </a:r>
            <a:r>
              <a:rPr lang="en-US" dirty="0" err="1" smtClean="0"/>
              <a:t>july</a:t>
            </a:r>
            <a:r>
              <a:rPr lang="en-US" dirty="0" smtClean="0"/>
              <a:t> day?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Spongy </a:t>
            </a:r>
            <a:r>
              <a:rPr lang="en-US" b="1" dirty="0" err="1" smtClean="0"/>
              <a:t>mesophyll</a:t>
            </a:r>
            <a:r>
              <a:rPr lang="en-US" b="1" dirty="0" smtClean="0"/>
              <a:t>:</a:t>
            </a:r>
            <a:r>
              <a:rPr lang="en-US" dirty="0" smtClean="0"/>
              <a:t> contains spaces that allows the movement of gases and water through the leaf tissue. They have less chloroplasts. </a:t>
            </a:r>
          </a:p>
          <a:p>
            <a:pPr lvl="0"/>
            <a:r>
              <a:rPr lang="en-US" b="1" dirty="0" smtClean="0"/>
              <a:t>Vascular bundle</a:t>
            </a:r>
            <a:r>
              <a:rPr lang="en-US" dirty="0" smtClean="0"/>
              <a:t>: contains the transport system and vascular tissue (x-xylem, p-phloem). ) Phloem transports the products of photosynthesis (sugars, amino acids). Xylem transports water and minerals into the leaf tissue from the stem and roots.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403AF-C877-4A62-A174-E54A1263B60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Photosynthesis</a:t>
            </a:r>
            <a:endParaRPr lang="en-US" sz="4800" b="1" dirty="0" smtClean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81975" cy="49530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Anabolic</a:t>
            </a:r>
            <a:r>
              <a:rPr 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(small molecules combined)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Endergonic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(stores energy)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Carbon dioxide (CO</a:t>
            </a:r>
            <a:r>
              <a:rPr lang="en-US" b="1" baseline="-2500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requiring process that uses </a:t>
            </a: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light energy (photons)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and </a:t>
            </a:r>
            <a:r>
              <a:rPr lang="en-US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water (H</a:t>
            </a:r>
            <a:r>
              <a:rPr lang="en-US" b="1" baseline="-250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  <a:r>
              <a:rPr lang="en-US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O)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 produce </a:t>
            </a:r>
            <a:r>
              <a:rPr lang="en-US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organic macromolecules (glucose).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/>
              <a:t>	</a:t>
            </a:r>
            <a:r>
              <a:rPr lang="en-US" b="1" smtClean="0"/>
              <a:t>6CO</a:t>
            </a:r>
            <a:r>
              <a:rPr lang="en-US" b="1" baseline="-25000" smtClean="0"/>
              <a:t>2</a:t>
            </a:r>
            <a:r>
              <a:rPr lang="en-US" b="1" smtClean="0"/>
              <a:t>  +  6H</a:t>
            </a:r>
            <a:r>
              <a:rPr lang="en-US" b="1" baseline="-25000" smtClean="0"/>
              <a:t>2</a:t>
            </a:r>
            <a:r>
              <a:rPr lang="en-US" b="1" smtClean="0"/>
              <a:t>O  </a:t>
            </a:r>
            <a:r>
              <a:rPr lang="en-US" b="1" smtClean="0">
                <a:sym typeface="Symbol" pitchFamily="18" charset="2"/>
              </a:rPr>
              <a:t></a:t>
            </a:r>
            <a:r>
              <a:rPr lang="en-US" b="1" smtClean="0"/>
              <a:t>  C</a:t>
            </a:r>
            <a:r>
              <a:rPr lang="en-US" b="1" baseline="-25000" smtClean="0"/>
              <a:t>6</a:t>
            </a:r>
            <a:r>
              <a:rPr lang="en-US" b="1" smtClean="0"/>
              <a:t>H</a:t>
            </a:r>
            <a:r>
              <a:rPr lang="en-US" b="1" baseline="-25000" smtClean="0"/>
              <a:t>12</a:t>
            </a:r>
            <a:r>
              <a:rPr lang="en-US" b="1" smtClean="0"/>
              <a:t>O</a:t>
            </a:r>
            <a:r>
              <a:rPr lang="en-US" b="1" baseline="-25000" smtClean="0"/>
              <a:t>6</a:t>
            </a:r>
            <a:r>
              <a:rPr lang="en-US" b="1" smtClean="0"/>
              <a:t>  +  6O</a:t>
            </a:r>
            <a:r>
              <a:rPr lang="en-US" b="1" baseline="-25000" smtClean="0"/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baseline="-2500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81400" y="4495800"/>
            <a:ext cx="2509838" cy="2003425"/>
            <a:chOff x="2103" y="2164"/>
            <a:chExt cx="2247" cy="1907"/>
          </a:xfrm>
        </p:grpSpPr>
        <p:sp>
          <p:nvSpPr>
            <p:cNvPr id="4100" name="Oval 4"/>
            <p:cNvSpPr>
              <a:spLocks noChangeArrowheads="1"/>
            </p:cNvSpPr>
            <p:nvPr/>
          </p:nvSpPr>
          <p:spPr bwMode="auto">
            <a:xfrm>
              <a:off x="3315" y="2164"/>
              <a:ext cx="905" cy="90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3158" y="3639"/>
              <a:ext cx="119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</a:t>
              </a:r>
              <a:endParaRPr lang="en-US" sz="2400">
                <a:solidFill>
                  <a:srgbClr val="CC3300"/>
                </a:solidFill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96" y="2487"/>
              <a:ext cx="739" cy="4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/>
                <a:t>SUN</a:t>
              </a:r>
            </a:p>
          </p:txBody>
        </p:sp>
        <p:sp>
          <p:nvSpPr>
            <p:cNvPr id="3" name="Line 8"/>
            <p:cNvSpPr>
              <a:spLocks noChangeShapeType="1"/>
            </p:cNvSpPr>
            <p:nvPr/>
          </p:nvSpPr>
          <p:spPr bwMode="auto">
            <a:xfrm flipH="1">
              <a:off x="2912" y="2849"/>
              <a:ext cx="368" cy="39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103" y="2776"/>
              <a:ext cx="1236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photons</a:t>
              </a:r>
              <a:endParaRPr lang="en-US" sz="2400">
                <a:solidFill>
                  <a:srgbClr val="CC33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7613" cy="457200"/>
          </a:xfrm>
          <a:noFill/>
          <a:ln/>
        </p:spPr>
        <p:txBody>
          <a:bodyPr lIns="91435" tIns="45718" rIns="91435" bIns="45718" anchor="t"/>
          <a:lstStyle/>
          <a:p>
            <a:pPr>
              <a:tabLst>
                <a:tab pos="1028700" algn="l"/>
              </a:tabLst>
            </a:pPr>
            <a:r>
              <a:rPr lang="en-US" sz="1800" b="1" dirty="0" smtClean="0">
                <a:solidFill>
                  <a:schemeClr val="tx1"/>
                </a:solidFill>
              </a:rPr>
              <a:t>  </a:t>
            </a:r>
            <a:r>
              <a:rPr lang="en-US" sz="1800" b="1" dirty="0">
                <a:solidFill>
                  <a:schemeClr val="tx1"/>
                </a:solidFill>
              </a:rPr>
              <a:t>Focusing on the location of photosynthesis in a plant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1"/>
            <a:ext cx="6477000" cy="6488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1616</Words>
  <Application>Microsoft Office PowerPoint</Application>
  <PresentationFormat>On-screen Show (4:3)</PresentationFormat>
  <Paragraphs>330</Paragraphs>
  <Slides>60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PLANT NUTRITION AND TRANSPORT </vt:lpstr>
      <vt:lpstr>The cellular and tissue structure of a dicotyledenous leaf. </vt:lpstr>
      <vt:lpstr>Slide 3</vt:lpstr>
      <vt:lpstr>Slide 4</vt:lpstr>
      <vt:lpstr>Slide 5</vt:lpstr>
      <vt:lpstr>Slide 6</vt:lpstr>
      <vt:lpstr>Slide 7</vt:lpstr>
      <vt:lpstr>Photosynthesis</vt:lpstr>
      <vt:lpstr>  Focusing on the location of photosynthesis in a plant</vt:lpstr>
      <vt:lpstr>Slide 10</vt:lpstr>
      <vt:lpstr>Slide 11</vt:lpstr>
      <vt:lpstr>Slide 12</vt:lpstr>
      <vt:lpstr>Transpiration stream</vt:lpstr>
      <vt:lpstr>Slide 14</vt:lpstr>
      <vt:lpstr>Slide 15</vt:lpstr>
      <vt:lpstr>Slide 16</vt:lpstr>
      <vt:lpstr>Slide 17</vt:lpstr>
      <vt:lpstr>Slide 18</vt:lpstr>
      <vt:lpstr>Transpiration is fast on a dry windy and hot day as the water particles have a lot of kinetic energy . They are more likely to evaporate and escapes through the open stomata of the leaf.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The guard cells control the opening and closing of the stomata </vt:lpstr>
      <vt:lpstr>Slide 30</vt:lpstr>
      <vt:lpstr>Slide 31</vt:lpstr>
      <vt:lpstr>Slide 32</vt:lpstr>
      <vt:lpstr>Slide 33</vt:lpstr>
      <vt:lpstr>Slide 34</vt:lpstr>
      <vt:lpstr>Slide 35</vt:lpstr>
      <vt:lpstr>4 Environmental Factors Affecting Transpiration</vt:lpstr>
      <vt:lpstr>  Intrinsic Factors Affecting the Rate of Transpiration.  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Limiting factors</vt:lpstr>
      <vt:lpstr>Try answering 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PARAND</dc:creator>
  <cp:lastModifiedBy>appukuttan</cp:lastModifiedBy>
  <cp:revision>39</cp:revision>
  <dcterms:created xsi:type="dcterms:W3CDTF">2010-12-15T05:24:15Z</dcterms:created>
  <dcterms:modified xsi:type="dcterms:W3CDTF">2012-01-24T05:33:13Z</dcterms:modified>
</cp:coreProperties>
</file>