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2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22" r:id="rId38"/>
    <p:sldId id="292" r:id="rId39"/>
    <p:sldId id="313" r:id="rId40"/>
    <p:sldId id="293" r:id="rId41"/>
    <p:sldId id="294" r:id="rId42"/>
    <p:sldId id="314" r:id="rId43"/>
    <p:sldId id="295" r:id="rId44"/>
    <p:sldId id="315" r:id="rId45"/>
    <p:sldId id="316" r:id="rId46"/>
    <p:sldId id="296" r:id="rId47"/>
    <p:sldId id="317" r:id="rId48"/>
    <p:sldId id="297" r:id="rId49"/>
    <p:sldId id="298" r:id="rId50"/>
    <p:sldId id="299" r:id="rId51"/>
    <p:sldId id="318" r:id="rId52"/>
    <p:sldId id="319" r:id="rId53"/>
    <p:sldId id="300" r:id="rId54"/>
    <p:sldId id="320" r:id="rId55"/>
    <p:sldId id="301" r:id="rId56"/>
    <p:sldId id="32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6E1C06-DA1C-4BE1-9DE4-8680332170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7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476BC5-2071-45B5-903E-D6967AC257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6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E609-C87D-4072-930E-CAC14EDBD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23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6DD6C-DB3E-4905-BA03-EF7B70814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90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3DF110-AF37-48EB-B3E3-5D45C5939152}" type="datetimeFigureOut">
              <a:rPr lang="en-IN" smtClean="0"/>
              <a:t>24-04-2012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8F8C20-E45F-40F3-B074-0CF5BF19D19C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mericanparknetwork.com/photos/cougar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oluluzoo.org/images/willy.htm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encarta.msn.com/encnet/refpages/RefMedia.aspx?refid=461517520&amp;artrefid=761560686&amp;sec=-1&amp;pn=1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dirty="0" smtClean="0"/>
              <a:t>CLASSIFICATION</a:t>
            </a:r>
            <a:br>
              <a:rPr lang="en-US" dirty="0" smtClean="0"/>
            </a:br>
            <a:r>
              <a:rPr lang="en-US" dirty="0" smtClean="0"/>
              <a:t>What is classification?</a:t>
            </a:r>
            <a:br>
              <a:rPr lang="en-US" dirty="0" smtClean="0"/>
            </a:br>
            <a:r>
              <a:rPr lang="en-US" dirty="0" smtClean="0"/>
              <a:t>Sorting out  things?</a:t>
            </a:r>
            <a:br>
              <a:rPr lang="en-US" dirty="0" smtClean="0"/>
            </a:br>
            <a:r>
              <a:rPr lang="en-US" dirty="0" smtClean="0"/>
              <a:t>Then…</a:t>
            </a:r>
            <a:br>
              <a:rPr lang="en-US" dirty="0" smtClean="0"/>
            </a:br>
            <a:r>
              <a:rPr lang="en-US" dirty="0" smtClean="0"/>
              <a:t>What is Taxonomy?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06940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97863" cy="5464175"/>
          </a:xfrm>
          <a:prstGeom prst="rect">
            <a:avLst/>
          </a:prstGeom>
          <a:noFill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114800" y="60960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latin typeface="Tempus Sans ITC" pitchFamily="82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429000" y="6019800"/>
            <a:ext cx="1712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empus Sans ITC" pitchFamily="82" charset="0"/>
              </a:rPr>
              <a:t>Devil Cat</a:t>
            </a:r>
          </a:p>
        </p:txBody>
      </p:sp>
    </p:spTree>
    <p:extLst>
      <p:ext uri="{BB962C8B-B14F-4D97-AF65-F5344CB8AC3E}">
        <p14:creationId xmlns:p14="http://schemas.microsoft.com/office/powerpoint/2010/main" val="4487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tickerbo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6800850" cy="3840163"/>
          </a:xfrm>
          <a:prstGeom prst="rect">
            <a:avLst/>
          </a:prstGeom>
          <a:noFill/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24200" y="4953000"/>
            <a:ext cx="1890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empus Sans ITC" pitchFamily="82" charset="0"/>
              </a:rPr>
              <a:t>Ghost Cat</a:t>
            </a:r>
          </a:p>
        </p:txBody>
      </p:sp>
    </p:spTree>
    <p:extLst>
      <p:ext uri="{BB962C8B-B14F-4D97-AF65-F5344CB8AC3E}">
        <p14:creationId xmlns:p14="http://schemas.microsoft.com/office/powerpoint/2010/main" val="26833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uga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6446838" cy="5211763"/>
          </a:xfrm>
          <a:prstGeom prst="rect">
            <a:avLst/>
          </a:prstGeom>
          <a:noFill/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819400" y="5791200"/>
            <a:ext cx="278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empus Sans ITC" pitchFamily="82" charset="0"/>
              </a:rPr>
              <a:t>Mountain Lion</a:t>
            </a:r>
          </a:p>
        </p:txBody>
      </p:sp>
    </p:spTree>
    <p:extLst>
      <p:ext uri="{BB962C8B-B14F-4D97-AF65-F5344CB8AC3E}">
        <p14:creationId xmlns:p14="http://schemas.microsoft.com/office/powerpoint/2010/main" val="14139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50900" y="123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4" name="Picture 4" descr="Felis con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"/>
            <a:ext cx="3962400" cy="5943600"/>
          </a:xfrm>
          <a:prstGeom prst="rect">
            <a:avLst/>
          </a:prstGeo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629400" y="5562600"/>
            <a:ext cx="116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empus Sans ITC" pitchFamily="82" charset="0"/>
              </a:rPr>
              <a:t>Puma</a:t>
            </a:r>
          </a:p>
        </p:txBody>
      </p:sp>
    </p:spTree>
    <p:extLst>
      <p:ext uri="{BB962C8B-B14F-4D97-AF65-F5344CB8AC3E}">
        <p14:creationId xmlns:p14="http://schemas.microsoft.com/office/powerpoint/2010/main" val="6956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cougar_m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9600"/>
            <a:ext cx="5257800" cy="5257800"/>
          </a:xfrm>
          <a:prstGeom prst="rect">
            <a:avLst/>
          </a:prstGeo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352800" y="5867400"/>
            <a:ext cx="2806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empus Sans ITC" pitchFamily="82" charset="0"/>
              </a:rPr>
              <a:t>Florida Panther</a:t>
            </a:r>
          </a:p>
        </p:txBody>
      </p:sp>
    </p:spTree>
    <p:extLst>
      <p:ext uri="{BB962C8B-B14F-4D97-AF65-F5344CB8AC3E}">
        <p14:creationId xmlns:p14="http://schemas.microsoft.com/office/powerpoint/2010/main" val="13213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couga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"/>
            <a:ext cx="5486400" cy="5016500"/>
          </a:xfrm>
          <a:prstGeom prst="rect">
            <a:avLst/>
          </a:prstGeom>
          <a:noFill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565525" y="5842000"/>
            <a:ext cx="1428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empus Sans ITC" pitchFamily="82" charset="0"/>
              </a:rPr>
              <a:t>Cougar</a:t>
            </a:r>
          </a:p>
        </p:txBody>
      </p:sp>
    </p:spTree>
    <p:extLst>
      <p:ext uri="{BB962C8B-B14F-4D97-AF65-F5344CB8AC3E}">
        <p14:creationId xmlns:p14="http://schemas.microsoft.com/office/powerpoint/2010/main" val="8129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5471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600" b="1">
                <a:latin typeface="Tempus Sans ITC" pitchFamily="82" charset="0"/>
              </a:rPr>
              <a:t>There are at least 50 common names for </a:t>
            </a:r>
          </a:p>
          <a:p>
            <a:r>
              <a:rPr lang="en-US" sz="3600" b="1">
                <a:latin typeface="Tempus Sans ITC" pitchFamily="82" charset="0"/>
              </a:rPr>
              <a:t>  the animal shown on the previous 7 slides.</a:t>
            </a:r>
          </a:p>
          <a:p>
            <a:endParaRPr lang="en-US" sz="3600" b="1">
              <a:latin typeface="Tempus Sans ITC" pitchFamily="82" charset="0"/>
            </a:endParaRPr>
          </a:p>
          <a:p>
            <a:pPr>
              <a:buFontTx/>
              <a:buChar char="•"/>
            </a:pPr>
            <a:r>
              <a:rPr lang="en-US" sz="3600" b="1">
                <a:latin typeface="Tempus Sans ITC" pitchFamily="82" charset="0"/>
              </a:rPr>
              <a:t>Common names vary according to region.</a:t>
            </a:r>
          </a:p>
          <a:p>
            <a:endParaRPr lang="en-US" sz="3600" b="1">
              <a:latin typeface="Tempus Sans ITC" pitchFamily="82" charset="0"/>
            </a:endParaRPr>
          </a:p>
          <a:p>
            <a:pPr>
              <a:buFontTx/>
              <a:buChar char="•"/>
            </a:pPr>
            <a:r>
              <a:rPr lang="en-US" sz="3600" b="1">
                <a:solidFill>
                  <a:srgbClr val="00FFFF"/>
                </a:solidFill>
                <a:latin typeface="Tempus Sans ITC" pitchFamily="82" charset="0"/>
              </a:rPr>
              <a:t>Soooo……why use a scientific name?</a:t>
            </a:r>
          </a:p>
        </p:txBody>
      </p:sp>
    </p:spTree>
    <p:extLst>
      <p:ext uri="{BB962C8B-B14F-4D97-AF65-F5344CB8AC3E}">
        <p14:creationId xmlns:p14="http://schemas.microsoft.com/office/powerpoint/2010/main" val="30623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1653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 b="1">
              <a:latin typeface="Tempus Sans ITC" pitchFamily="82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371600"/>
            <a:ext cx="9144000" cy="5486400"/>
            <a:chOff x="0" y="365"/>
            <a:chExt cx="5760" cy="1227"/>
          </a:xfrm>
        </p:grpSpPr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0" y="365"/>
              <a:ext cx="5760" cy="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365"/>
              <a:ext cx="5760" cy="1227"/>
              <a:chOff x="0" y="365"/>
              <a:chExt cx="5760" cy="1227"/>
            </a:xfrm>
          </p:grpSpPr>
          <p:sp>
            <p:nvSpPr>
              <p:cNvPr id="9219" name="Rectangle 3"/>
              <p:cNvSpPr>
                <a:spLocks noChangeArrowheads="1"/>
              </p:cNvSpPr>
              <p:nvPr/>
            </p:nvSpPr>
            <p:spPr bwMode="auto">
              <a:xfrm>
                <a:off x="0" y="36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0" y="365"/>
                <a:ext cx="5760" cy="1227"/>
                <a:chOff x="0" y="365"/>
                <a:chExt cx="5760" cy="1227"/>
              </a:xfrm>
            </p:grpSpPr>
            <p:sp>
              <p:nvSpPr>
                <p:cNvPr id="922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5760" cy="1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" name="Rectangle 4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5760" cy="1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 sz="2800" b="1" dirty="0">
                      <a:latin typeface="Tempus Sans ITC" pitchFamily="82" charset="0"/>
                    </a:rPr>
                    <a:t>	</a:t>
                  </a:r>
                  <a:r>
                    <a:rPr lang="en-US" sz="2800" dirty="0">
                      <a:latin typeface="Tempus Sans ITC" pitchFamily="82" charset="0"/>
                    </a:rPr>
                    <a:t>    </a:t>
                  </a:r>
                </a:p>
                <a:p>
                  <a:pPr lvl="1">
                    <a:buFontTx/>
                    <a:buChar char="•"/>
                  </a:pPr>
                  <a:r>
                    <a:rPr lang="en-US" sz="2800" b="1" dirty="0">
                      <a:latin typeface="Tempus Sans ITC" pitchFamily="82" charset="0"/>
                    </a:rPr>
                    <a:t>a two name system for writing scientific names.</a:t>
                  </a:r>
                  <a:endParaRPr lang="en-US" sz="2800" dirty="0">
                    <a:latin typeface="Tempus Sans ITC" pitchFamily="82" charset="0"/>
                  </a:endParaRPr>
                </a:p>
                <a:p>
                  <a:pPr lvl="1">
                    <a:buFontTx/>
                    <a:buChar char="•"/>
                  </a:pPr>
                  <a:r>
                    <a:rPr lang="en-US" sz="2800" dirty="0">
                      <a:latin typeface="Tempus Sans ITC" pitchFamily="82" charset="0"/>
                    </a:rPr>
                    <a:t>The </a:t>
                  </a:r>
                  <a:r>
                    <a:rPr lang="en-US" sz="2800" b="1" dirty="0">
                      <a:latin typeface="Tempus Sans ITC" pitchFamily="82" charset="0"/>
                    </a:rPr>
                    <a:t>genus name is written first (always Capitalized).</a:t>
                  </a:r>
                  <a:br>
                    <a:rPr lang="en-US" sz="2800" b="1" dirty="0">
                      <a:latin typeface="Tempus Sans ITC" pitchFamily="82" charset="0"/>
                    </a:rPr>
                  </a:br>
                  <a:r>
                    <a:rPr lang="en-US" sz="2800" dirty="0">
                      <a:latin typeface="Tempus Sans ITC" pitchFamily="82" charset="0"/>
                    </a:rPr>
                    <a:t>      </a:t>
                  </a:r>
                </a:p>
                <a:p>
                  <a:pPr lvl="1">
                    <a:buFontTx/>
                    <a:buChar char="•"/>
                  </a:pPr>
                  <a:r>
                    <a:rPr lang="en-US" sz="2800" dirty="0">
                      <a:latin typeface="Tempus Sans ITC" pitchFamily="82" charset="0"/>
                    </a:rPr>
                    <a:t>The </a:t>
                  </a:r>
                  <a:r>
                    <a:rPr lang="en-US" sz="2800" b="1" dirty="0">
                      <a:latin typeface="Tempus Sans ITC" pitchFamily="82" charset="0"/>
                    </a:rPr>
                    <a:t>species name is written second (never capitalized).</a:t>
                  </a:r>
                  <a:br>
                    <a:rPr lang="en-US" sz="2800" b="1" dirty="0">
                      <a:latin typeface="Tempus Sans ITC" pitchFamily="82" charset="0"/>
                    </a:rPr>
                  </a:br>
                  <a:r>
                    <a:rPr lang="en-US" sz="2800" dirty="0">
                      <a:latin typeface="Tempus Sans ITC" pitchFamily="82" charset="0"/>
                    </a:rPr>
                    <a:t>      </a:t>
                  </a:r>
                </a:p>
                <a:p>
                  <a:pPr lvl="1">
                    <a:buFontTx/>
                    <a:buChar char="•"/>
                  </a:pPr>
                  <a:r>
                    <a:rPr lang="en-US" sz="2800" dirty="0">
                      <a:latin typeface="Tempus Sans ITC" pitchFamily="82" charset="0"/>
                    </a:rPr>
                    <a:t>Both words are </a:t>
                  </a:r>
                </a:p>
                <a:p>
                  <a:pPr lvl="1"/>
                  <a:r>
                    <a:rPr lang="en-US" sz="2800" dirty="0">
                      <a:latin typeface="Tempus Sans ITC" pitchFamily="82" charset="0"/>
                    </a:rPr>
                    <a:t>	italicized if typed or underlined if hand written. </a:t>
                  </a:r>
                </a:p>
                <a:p>
                  <a:pPr lvl="1"/>
                  <a:endParaRPr lang="en-US" sz="2800" dirty="0">
                    <a:latin typeface="Tempus Sans ITC" pitchFamily="82" charset="0"/>
                  </a:endParaRPr>
                </a:p>
                <a:p>
                  <a:pPr lvl="1"/>
                  <a:r>
                    <a:rPr lang="en-US" sz="2800" b="1" dirty="0">
                      <a:latin typeface="Tempus Sans ITC" pitchFamily="82" charset="0"/>
                    </a:rPr>
                    <a:t>Example:</a:t>
                  </a:r>
                  <a:r>
                    <a:rPr lang="en-US" sz="2800" b="1" i="1" dirty="0">
                      <a:latin typeface="Tempus Sans ITC" pitchFamily="82" charset="0"/>
                    </a:rPr>
                    <a:t>   </a:t>
                  </a:r>
                  <a:r>
                    <a:rPr lang="en-US" sz="2800" b="1" i="1" dirty="0" err="1">
                      <a:latin typeface="Tempus Sans ITC" pitchFamily="82" charset="0"/>
                    </a:rPr>
                    <a:t>Felis</a:t>
                  </a:r>
                  <a:r>
                    <a:rPr lang="en-US" sz="2800" b="1" i="1" dirty="0">
                      <a:latin typeface="Tempus Sans ITC" pitchFamily="82" charset="0"/>
                    </a:rPr>
                    <a:t> </a:t>
                  </a:r>
                  <a:r>
                    <a:rPr lang="en-US" sz="2800" b="1" i="1" dirty="0" err="1">
                      <a:latin typeface="Tempus Sans ITC" pitchFamily="82" charset="0"/>
                    </a:rPr>
                    <a:t>concolor</a:t>
                  </a:r>
                  <a:r>
                    <a:rPr lang="en-US" sz="2800" b="1" i="1" dirty="0">
                      <a:latin typeface="Tempus Sans ITC" pitchFamily="82" charset="0"/>
                    </a:rPr>
                    <a:t> or F. </a:t>
                  </a:r>
                  <a:r>
                    <a:rPr lang="en-US" sz="2800" b="1" i="1" dirty="0" err="1">
                      <a:latin typeface="Tempus Sans ITC" pitchFamily="82" charset="0"/>
                    </a:rPr>
                    <a:t>concolor</a:t>
                  </a:r>
                  <a:endParaRPr lang="en-US" sz="2800" b="1" i="1" dirty="0">
                    <a:latin typeface="Tempus Sans ITC" pitchFamily="82" charset="0"/>
                  </a:endParaRPr>
                </a:p>
                <a:p>
                  <a:pPr lvl="1"/>
                  <a:endParaRPr lang="en-US" sz="2800" b="1" i="1" dirty="0">
                    <a:latin typeface="Tempus Sans ITC" pitchFamily="82" charset="0"/>
                  </a:endParaRPr>
                </a:p>
                <a:p>
                  <a:pPr lvl="1"/>
                  <a:r>
                    <a:rPr lang="en-US" sz="2800" b="1" dirty="0">
                      <a:latin typeface="Tempus Sans ITC" pitchFamily="82" charset="0"/>
                    </a:rPr>
                    <a:t>Which is the genus?  The species?</a:t>
                  </a:r>
                </a:p>
                <a:p>
                  <a:pPr eaLnBrk="0" hangingPunct="0"/>
                  <a:r>
                    <a:rPr lang="en-US" sz="2800" b="1" dirty="0">
                      <a:latin typeface="Comic Sans MS" pitchFamily="66" charset="0"/>
                    </a:rPr>
                    <a:t>     </a:t>
                  </a:r>
                </a:p>
                <a:p>
                  <a:pPr eaLnBrk="0" hangingPunct="0"/>
                  <a:endParaRPr lang="en-US" sz="2800" b="1" dirty="0">
                    <a:latin typeface="Comic Sans MS" pitchFamily="66" charset="0"/>
                  </a:endParaRPr>
                </a:p>
              </p:txBody>
            </p:sp>
          </p:grpSp>
        </p:grpSp>
      </p:grpSp>
      <p:pic>
        <p:nvPicPr>
          <p:cNvPr id="9221" name="Picture 5" descr="tri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2790825"/>
            <a:ext cx="136525" cy="136525"/>
          </a:xfrm>
          <a:prstGeom prst="rect">
            <a:avLst/>
          </a:prstGeom>
          <a:noFill/>
        </p:spPr>
      </p:pic>
      <p:pic>
        <p:nvPicPr>
          <p:cNvPr id="9222" name="Picture 6" descr="tri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3186113"/>
            <a:ext cx="136525" cy="136525"/>
          </a:xfrm>
          <a:prstGeom prst="rect">
            <a:avLst/>
          </a:prstGeom>
          <a:noFill/>
        </p:spPr>
      </p:pic>
      <p:pic>
        <p:nvPicPr>
          <p:cNvPr id="9223" name="Picture 7" descr="tri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3368675"/>
            <a:ext cx="136525" cy="136525"/>
          </a:xfrm>
          <a:prstGeom prst="rect">
            <a:avLst/>
          </a:prstGeom>
          <a:noFill/>
        </p:spPr>
      </p:pic>
      <p:pic>
        <p:nvPicPr>
          <p:cNvPr id="9224" name="Picture 8" descr="tri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3551238"/>
            <a:ext cx="136525" cy="136525"/>
          </a:xfrm>
          <a:prstGeom prst="rect">
            <a:avLst/>
          </a:prstGeom>
          <a:noFill/>
        </p:spPr>
      </p:pic>
      <p:pic>
        <p:nvPicPr>
          <p:cNvPr id="9225" name="Picture 9" descr="tri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3733800"/>
            <a:ext cx="136525" cy="136525"/>
          </a:xfrm>
          <a:prstGeom prst="rect">
            <a:avLst/>
          </a:prstGeom>
          <a:noFill/>
        </p:spPr>
      </p:pic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81000" y="381000"/>
            <a:ext cx="4718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FFFF"/>
                </a:solidFill>
                <a:latin typeface="Tempus Sans ITC" pitchFamily="82" charset="0"/>
              </a:rPr>
              <a:t>Binomial Nomenclature</a:t>
            </a:r>
          </a:p>
        </p:txBody>
      </p:sp>
    </p:spTree>
    <p:extLst>
      <p:ext uri="{BB962C8B-B14F-4D97-AF65-F5344CB8AC3E}">
        <p14:creationId xmlns:p14="http://schemas.microsoft.com/office/powerpoint/2010/main" val="15165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 smtClean="0">
                <a:solidFill>
                  <a:prstClr val="white"/>
                </a:solidFill>
                <a:ea typeface="+mj-ea"/>
                <a:cs typeface="+mj-cs"/>
              </a:rPr>
              <a:t>  Characteristics </a:t>
            </a:r>
            <a:r>
              <a:rPr lang="en-IN" sz="4400" dirty="0">
                <a:solidFill>
                  <a:prstClr val="white"/>
                </a:solidFill>
                <a:ea typeface="+mj-ea"/>
                <a:cs typeface="+mj-cs"/>
              </a:rPr>
              <a:t>of Living things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198323" y="1600200"/>
            <a:ext cx="43434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3500" dirty="0" smtClean="0">
                <a:solidFill>
                  <a:srgbClr val="66FF99"/>
                </a:solidFill>
              </a:rPr>
              <a:t>Nutrition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3500" dirty="0" smtClean="0">
                <a:solidFill>
                  <a:srgbClr val="66FF99"/>
                </a:solidFill>
              </a:rPr>
              <a:t>Respiration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3500" dirty="0" smtClean="0">
                <a:solidFill>
                  <a:srgbClr val="66FF99"/>
                </a:solidFill>
              </a:rPr>
              <a:t>Movement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3500" dirty="0" smtClean="0">
                <a:solidFill>
                  <a:srgbClr val="66FF99"/>
                </a:solidFill>
              </a:rPr>
              <a:t>Excretion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3500" dirty="0" smtClean="0">
                <a:solidFill>
                  <a:srgbClr val="66FF99"/>
                </a:solidFill>
              </a:rPr>
              <a:t>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3500" dirty="0" smtClean="0">
                <a:solidFill>
                  <a:srgbClr val="66FF99"/>
                </a:solidFill>
              </a:rPr>
              <a:t>Reproduction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3500" dirty="0" smtClean="0">
                <a:solidFill>
                  <a:srgbClr val="66FF99"/>
                </a:solidFill>
              </a:rPr>
              <a:t>Sensitivity</a:t>
            </a:r>
            <a:endParaRPr lang="en-IN" sz="3500" dirty="0">
              <a:solidFill>
                <a:srgbClr val="66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1988840"/>
            <a:ext cx="1781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C000"/>
                </a:solidFill>
              </a:rPr>
              <a:t>REMEMBER: </a:t>
            </a:r>
            <a:r>
              <a:rPr lang="en-IN" dirty="0" smtClean="0"/>
              <a:t>– </a:t>
            </a:r>
          </a:p>
          <a:p>
            <a:endParaRPr lang="en-IN" dirty="0"/>
          </a:p>
          <a:p>
            <a:r>
              <a:rPr lang="en-IN" dirty="0" smtClean="0">
                <a:solidFill>
                  <a:srgbClr val="00B0F0"/>
                </a:solidFill>
              </a:rPr>
              <a:t>MRS GREN</a:t>
            </a:r>
            <a:endParaRPr lang="en-I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307" y="1828800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dirty="0" smtClean="0">
                <a:solidFill>
                  <a:schemeClr val="tx1">
                    <a:lumMod val="95000"/>
                  </a:schemeClr>
                </a:solidFill>
                <a:latin typeface="Geneva"/>
              </a:rPr>
              <a:t>rock</a:t>
            </a:r>
            <a:r>
              <a:rPr lang="en-IN" sz="3000" dirty="0">
                <a:solidFill>
                  <a:schemeClr val="tx1">
                    <a:lumMod val="95000"/>
                  </a:schemeClr>
                </a:solidFill>
                <a:latin typeface="Geneva"/>
              </a:rPr>
              <a:t>, wood, frog, leaf, worm, safety pin, cactus, door, paper, grass, tree, elk, T-shirt, tennis shoe, bicycle, car, human, bacteria, book, and water. </a:t>
            </a:r>
            <a:endParaRPr lang="en-IN" sz="3000" dirty="0" smtClean="0">
              <a:solidFill>
                <a:schemeClr val="tx1">
                  <a:lumMod val="95000"/>
                </a:schemeClr>
              </a:solidFill>
              <a:latin typeface="Geneva"/>
            </a:endParaRPr>
          </a:p>
          <a:p>
            <a:endParaRPr lang="en-IN" sz="3000" dirty="0">
              <a:solidFill>
                <a:schemeClr val="tx1">
                  <a:lumMod val="95000"/>
                </a:schemeClr>
              </a:solidFill>
              <a:latin typeface="Geneva"/>
            </a:endParaRPr>
          </a:p>
          <a:p>
            <a:r>
              <a:rPr lang="en-IN" sz="3000" dirty="0" smtClean="0">
                <a:solidFill>
                  <a:schemeClr val="tx1">
                    <a:lumMod val="95000"/>
                  </a:schemeClr>
                </a:solidFill>
                <a:latin typeface="Geneva"/>
              </a:rPr>
              <a:t>Note down the above mentioned words into your notebook and place an ‘x’ next to the words if you consider it to be a non living thing. </a:t>
            </a:r>
            <a:endParaRPr lang="en-IN" sz="3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838200"/>
            <a:ext cx="96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Task 1 -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67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8305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 b="1">
                <a:latin typeface="Tempus Sans ITC" pitchFamily="82" charset="0"/>
              </a:rPr>
              <a:t> </a:t>
            </a:r>
            <a:r>
              <a:rPr lang="en-US" sz="3600" b="1">
                <a:solidFill>
                  <a:srgbClr val="00FFFF"/>
                </a:solidFill>
                <a:latin typeface="Tempus Sans ITC" pitchFamily="82" charset="0"/>
              </a:rPr>
              <a:t>Taxonomy</a:t>
            </a:r>
            <a:r>
              <a:rPr lang="en-US" sz="3600" b="1">
                <a:latin typeface="Tempus Sans ITC" pitchFamily="82" charset="0"/>
              </a:rPr>
              <a:t> is the science of grouping</a:t>
            </a:r>
          </a:p>
          <a:p>
            <a:r>
              <a:rPr lang="en-US" sz="3600" b="1">
                <a:latin typeface="Tempus Sans ITC" pitchFamily="82" charset="0"/>
              </a:rPr>
              <a:t>    and naming organisms.</a:t>
            </a:r>
          </a:p>
          <a:p>
            <a:endParaRPr lang="en-US" sz="3600" b="1">
              <a:latin typeface="Tempus Sans ITC" pitchFamily="82" charset="0"/>
            </a:endParaRPr>
          </a:p>
          <a:p>
            <a:pPr>
              <a:buFontTx/>
              <a:buChar char="•"/>
            </a:pPr>
            <a:r>
              <a:rPr lang="en-US" sz="3600" b="1">
                <a:latin typeface="Tempus Sans ITC" pitchFamily="82" charset="0"/>
              </a:rPr>
              <a:t> </a:t>
            </a:r>
            <a:r>
              <a:rPr lang="en-US" sz="3600" b="1">
                <a:solidFill>
                  <a:srgbClr val="00FFFF"/>
                </a:solidFill>
                <a:latin typeface="Tempus Sans ITC" pitchFamily="82" charset="0"/>
              </a:rPr>
              <a:t>Classification</a:t>
            </a:r>
            <a:r>
              <a:rPr lang="en-US" sz="3600" b="1">
                <a:latin typeface="Tempus Sans ITC" pitchFamily="82" charset="0"/>
              </a:rPr>
              <a:t> the grouping of </a:t>
            </a:r>
          </a:p>
          <a:p>
            <a:r>
              <a:rPr lang="en-US" sz="3600" b="1">
                <a:latin typeface="Tempus Sans ITC" pitchFamily="82" charset="0"/>
              </a:rPr>
              <a:t>   information or objects based on</a:t>
            </a:r>
          </a:p>
          <a:p>
            <a:r>
              <a:rPr lang="en-US" sz="3600" b="1">
                <a:latin typeface="Tempus Sans ITC" pitchFamily="82" charset="0"/>
              </a:rPr>
              <a:t>   similarities.</a:t>
            </a:r>
          </a:p>
          <a:p>
            <a:endParaRPr lang="en-US" sz="3600" b="1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7467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rgbClr val="FFFF00"/>
                </a:solidFill>
              </a:rPr>
              <a:t>Task 2- </a:t>
            </a:r>
          </a:p>
          <a:p>
            <a:r>
              <a:rPr lang="en-IN" sz="3500" dirty="0" smtClean="0">
                <a:solidFill>
                  <a:srgbClr val="FFFF00"/>
                </a:solidFill>
              </a:rPr>
              <a:t>A motor car needs petrol and air in order to move. It produces</a:t>
            </a:r>
          </a:p>
          <a:p>
            <a:r>
              <a:rPr lang="en-IN" sz="3500" dirty="0" smtClean="0">
                <a:solidFill>
                  <a:srgbClr val="FFFF00"/>
                </a:solidFill>
              </a:rPr>
              <a:t>waste gases, which is released into the atmosphere. </a:t>
            </a:r>
          </a:p>
          <a:p>
            <a:endParaRPr lang="en-IN" sz="3500" dirty="0" smtClean="0">
              <a:solidFill>
                <a:srgbClr val="FFFF00"/>
              </a:solidFill>
            </a:endParaRPr>
          </a:p>
          <a:p>
            <a:r>
              <a:rPr lang="en-IN" sz="3500" dirty="0" smtClean="0">
                <a:solidFill>
                  <a:schemeClr val="tx1">
                    <a:lumMod val="95000"/>
                  </a:schemeClr>
                </a:solidFill>
              </a:rPr>
              <a:t>a) Which </a:t>
            </a:r>
            <a:r>
              <a:rPr lang="en-IN" sz="3500" dirty="0">
                <a:solidFill>
                  <a:schemeClr val="tx1">
                    <a:lumMod val="95000"/>
                  </a:schemeClr>
                </a:solidFill>
              </a:rPr>
              <a:t>characteristics of living organisms are similar to those</a:t>
            </a:r>
          </a:p>
          <a:p>
            <a:r>
              <a:rPr lang="en-IN" sz="3500" dirty="0">
                <a:solidFill>
                  <a:schemeClr val="tx1">
                    <a:lumMod val="95000"/>
                  </a:schemeClr>
                </a:solidFill>
              </a:rPr>
              <a:t>of a motor </a:t>
            </a:r>
            <a:r>
              <a:rPr lang="en-IN" sz="3500" dirty="0" smtClean="0">
                <a:solidFill>
                  <a:schemeClr val="tx1">
                    <a:lumMod val="95000"/>
                  </a:schemeClr>
                </a:solidFill>
              </a:rPr>
              <a:t>car?</a:t>
            </a:r>
          </a:p>
          <a:p>
            <a:endParaRPr lang="en-IN" sz="35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IN" sz="3500" dirty="0" smtClean="0">
                <a:solidFill>
                  <a:schemeClr val="tx1">
                    <a:lumMod val="95000"/>
                  </a:schemeClr>
                </a:solidFill>
              </a:rPr>
              <a:t>b) Why </a:t>
            </a:r>
            <a:r>
              <a:rPr lang="en-IN" sz="3500" dirty="0">
                <a:solidFill>
                  <a:schemeClr val="tx1">
                    <a:lumMod val="95000"/>
                  </a:schemeClr>
                </a:solidFill>
              </a:rPr>
              <a:t>is a car not a living organism?</a:t>
            </a:r>
          </a:p>
        </p:txBody>
      </p:sp>
    </p:spTree>
    <p:extLst>
      <p:ext uri="{BB962C8B-B14F-4D97-AF65-F5344CB8AC3E}">
        <p14:creationId xmlns:p14="http://schemas.microsoft.com/office/powerpoint/2010/main" val="5276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" y="0"/>
            <a:ext cx="8991600" cy="780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112" rIns="0" bIns="914112">
            <a:spAutoFit/>
          </a:bodyPr>
          <a:lstStyle/>
          <a:p>
            <a:endParaRPr lang="en-US" sz="3200" b="1" dirty="0" smtClean="0">
              <a:solidFill>
                <a:srgbClr val="000099"/>
              </a:solidFill>
              <a:latin typeface="Tempus Sans ITC" pitchFamily="82" charset="0"/>
              <a:cs typeface="Times New Roman" pitchFamily="18" charset="0"/>
            </a:endParaRPr>
          </a:p>
          <a:p>
            <a:pPr eaLnBrk="0" hangingPunct="0"/>
            <a:r>
              <a:rPr lang="en-US" sz="2800" b="1" dirty="0" smtClean="0">
                <a:solidFill>
                  <a:srgbClr val="000000"/>
                </a:solidFill>
                <a:latin typeface="Tempus Sans ITC" pitchFamily="82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Kingdoms </a:t>
            </a:r>
            <a:r>
              <a:rPr lang="en-US" sz="2800" b="1" dirty="0" smtClean="0">
                <a:latin typeface="Tempus Sans ITC" pitchFamily="82" charset="0"/>
                <a:cs typeface="Times New Roman" pitchFamily="18" charset="0"/>
              </a:rPr>
              <a:t>are divided into groups called</a:t>
            </a:r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 phyla</a:t>
            </a:r>
          </a:p>
          <a:p>
            <a:pPr eaLnBrk="0" hangingPunct="0"/>
            <a:r>
              <a:rPr lang="en-US" sz="2800" b="1" dirty="0" smtClean="0">
                <a:solidFill>
                  <a:srgbClr val="00FFFF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1200" b="1" dirty="0" smtClean="0">
                <a:solidFill>
                  <a:srgbClr val="00FFFF"/>
                </a:solidFill>
                <a:cs typeface="Times New Roman" pitchFamily="18" charset="0"/>
              </a:rPr>
              <a:t>              </a:t>
            </a:r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Phyla </a:t>
            </a:r>
            <a:r>
              <a:rPr lang="en-US" sz="2800" b="1" dirty="0" smtClean="0">
                <a:latin typeface="Tempus Sans ITC" pitchFamily="82" charset="0"/>
                <a:cs typeface="Times New Roman" pitchFamily="18" charset="0"/>
              </a:rPr>
              <a:t>are subdivided into</a:t>
            </a:r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 classes</a:t>
            </a:r>
            <a:r>
              <a:rPr lang="en-US" sz="1200" b="1" dirty="0" smtClean="0">
                <a:solidFill>
                  <a:srgbClr val="00FFFF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endParaRPr lang="en-US" sz="1200" dirty="0" smtClean="0">
              <a:solidFill>
                <a:srgbClr val="00FFFF"/>
              </a:solidFill>
              <a:cs typeface="Times New Roman" pitchFamily="18" charset="0"/>
            </a:endParaRPr>
          </a:p>
          <a:p>
            <a:pPr eaLnBrk="0" hangingPunct="0"/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         Classes </a:t>
            </a:r>
            <a:r>
              <a:rPr lang="en-US" sz="2800" b="1" dirty="0" smtClean="0">
                <a:latin typeface="Tempus Sans ITC" pitchFamily="82" charset="0"/>
                <a:cs typeface="Times New Roman" pitchFamily="18" charset="0"/>
              </a:rPr>
              <a:t>are subdivided into</a:t>
            </a:r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 orders</a:t>
            </a:r>
            <a:r>
              <a:rPr lang="en-US" sz="1200" b="1" dirty="0" smtClean="0">
                <a:solidFill>
                  <a:srgbClr val="00FFFF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endParaRPr lang="en-US" sz="1200" dirty="0" smtClean="0">
              <a:solidFill>
                <a:srgbClr val="00FFFF"/>
              </a:solidFill>
              <a:cs typeface="Times New Roman" pitchFamily="18" charset="0"/>
            </a:endParaRPr>
          </a:p>
          <a:p>
            <a:pPr eaLnBrk="0" hangingPunct="0"/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            Orders </a:t>
            </a:r>
            <a:r>
              <a:rPr lang="en-US" sz="2800" b="1" dirty="0" smtClean="0">
                <a:latin typeface="Tempus Sans ITC" pitchFamily="82" charset="0"/>
                <a:cs typeface="Times New Roman" pitchFamily="18" charset="0"/>
              </a:rPr>
              <a:t>are subdivided into</a:t>
            </a:r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 families </a:t>
            </a:r>
          </a:p>
          <a:p>
            <a:pPr eaLnBrk="0" hangingPunct="0"/>
            <a:endParaRPr lang="en-US" sz="2800" dirty="0" smtClean="0">
              <a:solidFill>
                <a:srgbClr val="00FFFF"/>
              </a:solidFill>
              <a:latin typeface="Tempus Sans ITC" pitchFamily="82" charset="0"/>
              <a:cs typeface="Times New Roman" pitchFamily="18" charset="0"/>
            </a:endParaRPr>
          </a:p>
          <a:p>
            <a:pPr eaLnBrk="0" hangingPunct="0"/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                Families </a:t>
            </a:r>
            <a:r>
              <a:rPr lang="en-US" sz="2800" b="1" dirty="0" smtClean="0">
                <a:latin typeface="Tempus Sans ITC" pitchFamily="82" charset="0"/>
                <a:cs typeface="Times New Roman" pitchFamily="18" charset="0"/>
              </a:rPr>
              <a:t>are divided into</a:t>
            </a:r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 genera</a:t>
            </a:r>
          </a:p>
          <a:p>
            <a:pPr eaLnBrk="0" hangingPunct="0"/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FFFF"/>
              </a:solidFill>
              <a:latin typeface="Tempus Sans ITC" pitchFamily="82" charset="0"/>
              <a:cs typeface="Times New Roman" pitchFamily="18" charset="0"/>
            </a:endParaRPr>
          </a:p>
          <a:p>
            <a:pPr eaLnBrk="0" hangingPunct="0"/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                    Genera </a:t>
            </a:r>
            <a:r>
              <a:rPr lang="en-US" sz="2800" b="1" dirty="0" smtClean="0">
                <a:latin typeface="Tempus Sans ITC" pitchFamily="82" charset="0"/>
                <a:cs typeface="Times New Roman" pitchFamily="18" charset="0"/>
              </a:rPr>
              <a:t>contain closely related</a:t>
            </a:r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 species</a:t>
            </a:r>
          </a:p>
          <a:p>
            <a:pPr eaLnBrk="0" hangingPunct="0"/>
            <a:endParaRPr lang="en-US" sz="2800" b="1" dirty="0" smtClean="0">
              <a:solidFill>
                <a:srgbClr val="00FFFF"/>
              </a:solidFill>
              <a:latin typeface="Tempus Sans ITC" pitchFamily="82" charset="0"/>
              <a:cs typeface="Times New Roman" pitchFamily="18" charset="0"/>
            </a:endParaRPr>
          </a:p>
          <a:p>
            <a:pPr eaLnBrk="0" hangingPunct="0"/>
            <a:r>
              <a:rPr lang="en-US" sz="28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		     Species is unique  </a:t>
            </a:r>
            <a:endParaRPr lang="en-US" sz="2800" dirty="0" smtClean="0">
              <a:solidFill>
                <a:srgbClr val="00FFFF"/>
              </a:solidFill>
              <a:latin typeface="Tempus Sans ITC" pitchFamily="82" charset="0"/>
              <a:cs typeface="Times New Roman" pitchFamily="18" charset="0"/>
            </a:endParaRPr>
          </a:p>
          <a:p>
            <a:pPr eaLnBrk="0" hangingPunct="0"/>
            <a:endParaRPr lang="en-US" sz="2800" dirty="0">
              <a:solidFill>
                <a:srgbClr val="00FFFF"/>
              </a:solidFill>
              <a:latin typeface="Tempus Sans ITC" pitchFamily="82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2977" y="164812"/>
            <a:ext cx="50385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Categories within </a:t>
            </a:r>
            <a:r>
              <a:rPr lang="en-US" sz="3200" b="1" dirty="0" smtClean="0">
                <a:solidFill>
                  <a:srgbClr val="00FFFF"/>
                </a:solidFill>
                <a:latin typeface="Tempus Sans ITC" pitchFamily="82" charset="0"/>
                <a:cs typeface="Times New Roman" pitchFamily="18" charset="0"/>
              </a:rPr>
              <a:t>Kingdoms</a:t>
            </a:r>
          </a:p>
        </p:txBody>
      </p:sp>
    </p:spTree>
    <p:extLst>
      <p:ext uri="{BB962C8B-B14F-4D97-AF65-F5344CB8AC3E}">
        <p14:creationId xmlns:p14="http://schemas.microsoft.com/office/powerpoint/2010/main" val="8476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2880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Remember:-</a:t>
            </a:r>
          </a:p>
          <a:p>
            <a:endParaRPr lang="en-IN" dirty="0"/>
          </a:p>
          <a:p>
            <a:r>
              <a:rPr lang="en-IN" sz="5400" dirty="0" smtClean="0">
                <a:solidFill>
                  <a:srgbClr val="92D050"/>
                </a:solidFill>
              </a:rPr>
              <a:t>K</a:t>
            </a:r>
            <a:r>
              <a:rPr lang="en-IN" sz="5400" dirty="0" smtClean="0"/>
              <a:t>ing </a:t>
            </a:r>
            <a:r>
              <a:rPr lang="en-IN" sz="5400" dirty="0" smtClean="0">
                <a:solidFill>
                  <a:srgbClr val="92D050"/>
                </a:solidFill>
              </a:rPr>
              <a:t>P</a:t>
            </a:r>
            <a:r>
              <a:rPr lang="en-IN" sz="5400" dirty="0" smtClean="0"/>
              <a:t>hilip </a:t>
            </a:r>
            <a:r>
              <a:rPr lang="en-IN" sz="5400" dirty="0" smtClean="0">
                <a:solidFill>
                  <a:srgbClr val="92D050"/>
                </a:solidFill>
              </a:rPr>
              <a:t>C</a:t>
            </a:r>
            <a:r>
              <a:rPr lang="en-IN" sz="5400" dirty="0" smtClean="0"/>
              <a:t>ame </a:t>
            </a:r>
            <a:r>
              <a:rPr lang="en-IN" sz="5400" dirty="0" smtClean="0">
                <a:solidFill>
                  <a:srgbClr val="92D050"/>
                </a:solidFill>
              </a:rPr>
              <a:t>O</a:t>
            </a:r>
            <a:r>
              <a:rPr lang="en-IN" sz="5400" dirty="0" smtClean="0"/>
              <a:t>ver </a:t>
            </a:r>
            <a:r>
              <a:rPr lang="en-IN" sz="5400" dirty="0" smtClean="0">
                <a:solidFill>
                  <a:srgbClr val="92D050"/>
                </a:solidFill>
              </a:rPr>
              <a:t>F</a:t>
            </a:r>
            <a:r>
              <a:rPr lang="en-IN" sz="5400" dirty="0" smtClean="0"/>
              <a:t>rom </a:t>
            </a:r>
            <a:r>
              <a:rPr lang="en-IN" sz="5400" dirty="0" smtClean="0">
                <a:solidFill>
                  <a:srgbClr val="92D050"/>
                </a:solidFill>
              </a:rPr>
              <a:t>G</a:t>
            </a:r>
            <a:r>
              <a:rPr lang="en-IN" sz="5400" dirty="0" smtClean="0"/>
              <a:t>reat </a:t>
            </a:r>
            <a:r>
              <a:rPr lang="en-IN" sz="5400" dirty="0" smtClean="0">
                <a:solidFill>
                  <a:srgbClr val="92D050"/>
                </a:solidFill>
              </a:rPr>
              <a:t>S</a:t>
            </a:r>
            <a:r>
              <a:rPr lang="en-IN" sz="5400" dirty="0" smtClean="0"/>
              <a:t>pain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4771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Kingdom </a:t>
            </a:r>
            <a:r>
              <a:rPr lang="en-US" dirty="0" err="1" smtClean="0"/>
              <a:t>Animalia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kingdom consist of  2 </a:t>
            </a:r>
            <a:r>
              <a:rPr lang="en-US" dirty="0" err="1" smtClean="0"/>
              <a:t>phyllum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Vertebrates             and </a:t>
            </a:r>
          </a:p>
          <a:p>
            <a:r>
              <a:rPr lang="en-US" dirty="0" smtClean="0"/>
              <a:t>Invertebrates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Which is organism is smarter 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GwAAAgMBAQEAAAAAAAAAAAAABQYDBAcCAQD/xABDEAACAQIEAwYEAwUFCAIDAAABAgMEEQAFEiEGMUETIlFhcYEUMpGhI0KxBxVSwdFigpLw8RYkJTNjcqLhQ7JTo8L/xAAZAQADAQEBAAAAAAAAAAAAAAABAgMABAX/xAAkEQACAgEEAgMBAQEAAAAAAAAAAQIRIQMSMUEEEyJRYfAycf/aAAwDAQACEQMRAD8AyGW8aoYzrQi+oCxw48J8YtllOlBmSNPRDaKRBqaEdRue8vPbmOnhgdw3wVmXEWWVVfl0lKI6eTshHK5VmawPQEDn1wMr8szHKX7PMqKemYGyl1Olj/ZYbH2OM00CzQs14Sy3No0r8keOGaUak0N+DN6fwnzG3iMIjQ1FDWtrRop6eS/fU3RgdrjyP1wQ4K4j/dVZ8JVyEZfO29+ULE/P5DxHv0xoef5GMyhaWnjQ16IVU32qE6KfPwP9cGuwM9zSAZ3kcnZLY1MC1EOoWIa2oA+ouvvjN8izEUOYU9W9rQTJIQw6KQf5YfeEantMjhQEh6SQxMrCxG9wCOltxbyOEviWlhynPauIwa0lYSxbkAK1zbbwNx7YEudxq6Gb9qVNNDmcWawJrpqlFAcDk25G/gVIt6HCTT1xhroZagK8aSoxFr3ANyPPGncL5tlnFWRS5HVRfj08ItEx5x320nxUkb9LjGe8QcPS5XnMlBKblgDC1j3geX6WOB3YUTcU5eaHPJezV2p6omWAp1ZuY+v2YYYuL4o6DhGCgJLFHghBJ3LKtz/9f1xcoqFK2iyd65H7ehVZHQjmwBUA+4B/u4rcTU/72qqXL2lEccOqqqJP4F5H3tq+uGrAohQ2uyjT6EX3x7T0stRUrFTRO7ObKFP6+A8TiYU0U83Y0ZkYO2mLtNiwubXt1th7ymjp8iy6WoqvmSPXK38R6KPK599sCKt5KN0qA8XDdNQUiVGe1vZLsAiNYegFu8fTHWY1vDlW3xj01XUrp0MdRQEgWAtqBHLwwFmzCpzWpnqa9O0TcRjkE32A/wA74IcL8LNnNU+khKVDeaZwSq+QtzbyHrjZfAFFvLKeT5N/tNxIlDlED08cneCyOW7JVA1MTvtc/cDrj7i+gosoz6poctqWqo6VlVnkUAl7XYbbEA7Y0jM8yyL9nGRSUXD0RbOauO4eVg8lukjb7LfkoG52tzxl2TZJmOdzFaNC6KdUlVMSFBPMlrbtzNhjc4MuCokhVWk1WDHdB8u/ljkupF1AH9oYe6nI+HuHYxVZvPJUvq7sCbaiBcDSLf8AkQMA8z4xzCpo6vL1paOLLqhdIj7IF0XmCHB5+3XbxxsIFi+YgRq2K2vjhVIZSUsDyJGPOW4va98WBWsy9g8ZAsWUEC97eeDg1lGtdln0rsbb2O32xAC1wQbt4YsVFRHOSFjMT8jvzxB2ajZ2Gm3vjGOviGW90C252NsS/vH/AKJ/xY9jpZOy/FGqNrEEN16X6497E/wL9MEybGXKsqr8qqe0oeIZqKYGxC02zD+0C1j6EY0HLsxFdSmlzz4SdJBYyCIiN/VDcfQ+2F9stgnUT0lVMImFxeTt4mHiLm/0bELQ1FMS8DAr1Ctcf59sK24mST4K/FH7OVKvVcOHexY0THUGH/TP/wDJ9sXeAM7kq6FstrdaVdGdKdpszIDYgg73Uix9vPBPJc5UEQVBKA8j0U+XhgvmGQx1+Z0+a05igzKBwxcbLVLaxWTzIsAfTywYu+DNPsiOXIlTVV0B0/EKDOo5a1Ng3qQbH0Hjha49yn4+gp6+AM01PeJh/Gh3+2/1w7aOxqHhlFkJ0sD4YGViEU08LAFo2BsetjY/bGkBGXcK5s+S59R1hUCFZlEzMbARsdLXPgASfbGkftPy/tso/eCrepy6QSXA3MR2ce3db+7jMc7oewrqrLqdCz6j2YPgRe3sDjco0SvgijqAGjnpwJFbrdd8COVQRYy9JPgaYTXSV0DSL/DfkPYYA5C5rs+zLNC/+7xsYkv8pt/6F/cYZ5g0iVFm0uVKgjox2H3wCyjLp14fSjggYVM0F2Qb6Xk/oG+2CwA7hrL1M0+ZFLCSRhTqdgBc7/y+uL/GFDmH+zyVUNKxoEkBqZQwuCSAotzIBNyfMeeHXKeF1hijFVcJGgCxqQAABzLdMA+Jc4Tieri4W4e0/u+Oz1tUnygKel/mFxz6kjpfGbSwFK+RQ4PySqzaYojtBQow7aawO9tlW4+b9OuNMaSHJMuX4SnjEUO0FNfSJH8SfuTjqhpqPLKNIY0EdFTpc+Pv4kn6k4oF3zOpaqqRpgTaOK+yjw9ep9sFLFGbF+m4TOaTy5jxJWTVUkzFmjS8asfAHnYchy28cXM2z/KuHwmWRRyQoqgM9LGClMDsOf5uvUj1tifirNKrLcvZqGLtKpxsV/8AhX+MDx22+vTGay5q1VSKtQBMTezs19Y57/1xm64NGLlklzjLJsszFQ8zV2XVn48FXa4nBFtz/Fvvv4HyHOb00tDDBH2asrKCsinn6jpzt7YnjqE+EgpiXWFHYooe4u1twPG/XE1Nm8SyS0FQiVCJsvaH5Sfbf3wpX14F0s6BgeVhuB98Xq/LanLmNLXUr09XpWRVd7HSeR29Dhy4ayBGmTOc0keOhowZSJBsSu/0FgSfHbxwq8SVT53nlXmTSMDM/cF76Yxsqjw25+ZJ64yE2NvAJly6WYh0W8hvqVf1GBzraXYNcbkkWODiOYiCpKkCxYm+I6gioBeVrtbYqlsEG1ooLJKlrOCpF9A54tAki+u1+m+KtUPh5gAxDFRqZNwBbnbHohpiAfi5Bfp2f/vAugJ0UcuzWty+QPR1UsRBuVDHSfVeRw6ZPxhT1mmLMk7CUm3bJvGfX+E/bGe6GLBQLk8gOuD2WcL55XPpiopYUIuXnBRfXfc/TBQTQKiEqRIjAq1iCDg7w5nRjZKKtJ7MnTG5PynwPlhRyvKM4yIdiyTVlIeaqnyf9oJv7YLNTlgQFYNbUoZSLjw9sQlcHaKxSkqZoUrCpGiQASrsknj6+WA+ZLomBcFTJGVa/wDENv6Y9yGtNVlyOTqkjOhieZI6/TFrOF7amWpA7ynvD7YdytWLsp0ZhxNSPHnUddGRpaJVcHyuCcahTyNFFTISNSxKPthLraFsyzCkpSumN2XX46Rctb2w4qxmrB3bBm2GNGQdgLzBtFaYxfvTNsOvhg/lkS0sb2UXtd2I5n/P6YB5fFPX541SqMaZHY6rbE32H1/TDTUUckmXPHEUSSVCl3PK/PljbrBtoVeIeJJaugqYqcssZXQpHzMTtfy6474TyWPJ8sN1/wB4qvxJSeYHRfQD7k4jzLI6WkzTK8vgq/iJLtJVqttKhbWA9dxvhhgtJONY2J39MaLybb2BuJawUkcdOv4kjsumP/8AJK3yIfIfMT4YsloaKkaSdx2EEZkkkO1wBcn33OFqmkfOeOZql2Jgy2MuFsbGaTr4Gy7eow0hDNCUVAxYgEEXFr3w6fYji+jN8so+Kc9zVs1BNAlS2odt8pXooj5tsOe3Ug4est4OoIJzVzRqJWQiVQoCG+5bTvb64P09MIQWY7tzYnvHHFXl61sYNZUJJGD3aVbhD5ttdz67eWFu+BmqAq5VkFRMZqXLoq4qwBY2MSkeZ2uPIHFyujpfg3jqI6OLL7gvGI1RCQbi5tvv6X88XJY5xCqU3YF76VVyRGg/7QN/QW9RhK/anmdHNJR5RSmJp6W7TyKoDBiB3b9NiWP93DKqMrbos8TU+bZ7TJFlBp/gRbUhlCs9uRPQKOgvt+iFV0jUFTLRzaO2iNm0OGHLxGxxxDUS0uyliliWUdfviSUF1+ICOkdu89th74K/S0VtwymUDSESWvyAOIuyVVIQbXNu9yGJNIkAYEAHlvbFBK205aMhgDtrW9/Xy+mA2CdUfSCKW5I1lCbHlb+uIfhQd7Yt6YpWDLaJbX77D72xW1S9WS/oMBHOaHRjLcm/BpFSJhtpp4zI59SLm/vg/RxGcBmSaMne8gF/oCcU8moqrLKZTWVKpCikLDGFCJffdrXY+4G/XFw5gJXK0ytMSNnsdPt1OA5uyiiggkCAD5j7gY7MML92RWN/A3OI6SlqiwepmKgi/Zoo39TbF9q2ngUhZATyAjF8I3fI6VcFOgyx6GaX4cM0MwBsRurD/wBYt6ZDG8ciGzjcWx3DVXAYRzgHqUtf0x68qyXKNuPE8sScklgqk28gmlj7Or7ZrXRCosOpwSy6EyzEkWCXvfE8eXvU98kIoHUbYv0lF2SgGRedzYHATlQzUSKqVqKnWYKOyXZVUWOKFbXVlVSlolECAhbXufr0wZzSRpYVtp0IL7eOB3YyMh0Aje97YVyGjDFsEZXTFa+aRjdliC3At8x3/TBdO5DNJ1SNj9scQQlSzsQHOxvyPli0YxLBJGvdZgBuMaGqlg2pp3kW+GsvYfGOzELLMCzHwtyHuThljjWNdMagKOv9Tj2npQsYRSFA6YizCmmkCxKPwrd4/wAR/piimybhRUmzOBGIjV5rb3TZfqcZ/wAR/tQqYKn4fJI6S6bPLImsHpYbi/rh/loZiojjVCnMjVbFWpyeCpiaKsoI5YyNwyhh/PBjJ3kScfozOXjniaqjRlrhFvciCJVB+xP3x7XZ7X5zBEmYQUDTKQVqo4dEoHUFgbWO3Tpg9m/AEKRGXIXeJwL/AAszmzeQY3N/XCvTxl55oKtJKeZO6ytsCR0t0xZNCquyIAKLbFjc6SOXpj0VFZTZNW0BkZYZSWXR3rjlax68seTrpYKt7kk2U3sL44q5pQosFNrb9Rg2UmlJZAjVEqQJErXO5HkPDHsC6iXBQWXk3K+J3poXgnnWNx2bAXLc78/uccwUstQLQho1U94sOZ8sZKzmbKktV2UjtENXMG42xVaZWYkk3JvizV0fZOAWAUH8xtviHR/bOGqhcM04ZlkCqk+aZ+9RVae+obWEPWwF7et8HMqzKKZP+E5fUCIj/n1N0DDyBux9Nh4HCflWT5Jw2kLZxMlXmTbpTQrrOrpZevqbDDpCtXVxq04NMjC5RTcqPDV1+wxNpLgrF2XQWlfRUTl2Nvw15L7D9TgjGkMCamCEj8xOwwqZvxFTZRSsMuhWUx3LG9lFhzJ/MRiKKqnqloZsxl1SzAMIxsgOnew/vDEWy0VkcDUCU/hAyN0IG2LVPTxg651DEkAC9sCaKrqOyZYFRVJ+dhc3xWyqteq4man1vItJEJixJ7+oMBt4Xwnf2Uy0M9RWGJ4xFHqFwLsbAXNth74v0sckh5r/AIef3wvZvMyqEjHeHesPLl9xhhpJ17EyC41C636bYRtuTVjUlFMhnS7aTp0i4NseUoGgajdb2Ix2WViy/mtc++IIZR8dNBsAqqbefX+WEWGUeUdT0iNI4Yd3YAY5hiWCZUvt4eGL5Iu2r8xFvXFKvA1IRs4XUrenP9RgTVOwRdqizVRdimtIyxNrgcxiKGoDtpuA1vkbn9MWWrIJqjRGbsFFwRa48sUq+laRO0hOmaPvRnqfLFW6+SIpXhk00SqoJW6HkeRxQrJUpVMjCUxdWRdWn1t088WaSb4+hLRnRJYg2/Kw/r/PFSDMDHVfC1YEcpHcI+WQeA88VUuBKKiGkrI9dJMurneI/qnX15+eAvEfDcWaQPPIHjq0WwkhF9ft1/Xp6ycV0seUf8RhV46fV+I8Y3gv+Y2/Lfnbl6YtZLnZkiljzRkjMYUpUBrJKjGy36A9L/pfDpu8k5L6MhntRyyK9QrKpK9oSFDb87E3HocVnJqlK0zhtXM7WIw6ftH4VoqWujzOnBU1ZPaxgd3Va+sdLnqOp38cKiIKfoNPiByxVREc5VR8uXpGpkZQwsAQTsPMY7p5Ejj0pq0sDtbrj56hyTZBY8xbFdXKEmPYdRh4oRrBUzNS4FtK36874GmFQbXb/EMWK+rD1FwxVV3uvjilrv8AnwZPIsboaqOWlpqo1KhTON9cY72/h5+frg8TV11RD29RKF3PYhrA+RAO/vhOjhqFkbsKdprX1DVyHnbBTLax4qlC0ohIFwW3I67W64g0dMGuwrNDJNBV0s+zTkrYC3ZJYDb/ADzvgg7p8TRSrypoygLDlyv/APUYG1NTDKFCu8msBS0hHMg9fDBHLaed0aMlVQLu2wv9emJ/hWMVeBngzOEUsZUqwJCkKOWI6XM8ryurlkjlElZUKgkK/lUXsL+5wpVNJLTTC06kSXKjXcbenLE8WVz/AA5qoz/y+80bA3thO7DWcj5Q1MP77d5g7nso+xQC4Lb8z053wXoKgSwy6lHcZhYdbH/Ue2E3Ic1C1CNoczMAiE8lJFrn03w1JPFSITEhKRxWOo8+Vh/P64i6jllUrpLkkymRmjmllJZnkvY9Bv8AytiOgm7XMxKRbtFufLa+LFBJTOXWA2INyp6Gw5HFCnPY10IFiDIyj3vbEm6cUVq1Jh6Ys0fTVa6m3LfENVIWSmqEsE1gnxswtjoygCMcy2w+5/lirC3aZYy9Uk0/+X/vFZ5ZGP8AkqZ/VrQV2XTagJHkeID+I2vb7HBtJEmjDoO6RqU+IOEzj1x8bw6pPebML/8A6m/rgxkGYKJxQSX1aNcd/uP5/XDxjtf/AESbtX9FOTOEybiqkoJWCxZi7JGPCTmv6ke4xb4opBJSXHzqwKEDx2t/nywjftqY0tVkk4IQpPr7TqCtv6YZ+J81ps3o8/oMuqO1NPQrOktO4sGbWdj5WW/qMW2fGiO75WW8jqmr8vlpJZEeqjUqde+oflLD2sfr1xnHGOYZW2UjJcvp5Y8ySexo4wx0AE6kIFtuZA3HUcse8O54k8/7zeFv3hlkBZ21lY5gRbe29ieljhzzPMpK+HKM8yungeiq3EVWZABJEeQB3tsbj1A8djBtYGcFJ5dWK/BlfnlPGuT8RZc1Rlch0j4v54h5HfbwB5dCME5uDqWfMJOxaSOlZgUibmotvvc9b/XBHPKXLqwoamsenEh0xntdN9rgXB/W+OYhLTxpAk00nZIEBd2a+1tydyNsVTZ0Q8aDzyB80ybJMncvVyJD2ekBe03J8wN+W/0wOOT5bUuZljZllGtFWQgaT6euLebzaHasqmjdAmlIJFvrk5XBOPMvoqlyKiqqJ4irllhRQFta2nlcb322wNzsb0x3U0AM84Oh+JU0bdhA6FgznUgI6E8wT47j0wHbgzNQxCRRFb7HtU5Y0yJ1llaKSBih206QTY9Df0xw6wB2A0KATZSnLyw/IkvFg39CRkccUdLODUMXnQEyM/dT6b/6Y6rqjLamFoqeFJJFjN5TzB8sKlO7OClNqFQxCgA7m+CCtW0dxVQlXIPeUWNsTaOVa3xqi/Ry9q1gyiwN9XTlyw45Zm1MsDJN3mZQLFbgW5Yz9ldVE0aK4cdwKbkG3PzxUt3zFK7xgm7Pfr52xqNDVcR0zOYRwioTSzTtqEaEbWPh/nlgrDW/BZZPHXrKJJgVjA+999uWEXL6ypp4+xmIZXGgkt3h6ePLFqdWUkwyvLYkhWHePr474WkhvbK7GTJ6qNKwdlJqZennh0sZKWjQMdUkoDrbmSf6YzXJ2S+s9yVrX23/ANMP1FVO1HDOtgEN/e1scfkKkdfiyUn+h3LZhHBUuoAKuxA9rfyxBWTdhWUqrzWeKP7i+K+W1iLGkABZpJVOroBcX/TFaQSVGbp2j2VXJAHK9zvjm1NSKimdUdNuTQzVshjloCNry2I8jsf1OPaEaYa9GPyzyNfpYHb9MV84f8GBhc9m3hgfT1/xcldTKTD8TG/Z6jzO9/1xT2L2P+6I+t+tf3YM4t/3njPhONZVCq00gjJ3a6ixA8rHC/mPEEeX8UyzCeNZUsIo3Yabxu2x8NQOLnFUk2XVnB2c1CFjSu0UygX2KqCfscInGuWrQ5/mMIqBMzTNKSFtbWdVj6aueO6KUoo4pPa2qND/AGmsMzyDKM4iCKVbVpvfSGUXt42Pj44z7hjO5chzSaoCiRXjaOWBz3ZQbXBPTkN98NPEdVA/7PMqp6hj8XIIZ6dbHvbWf2sT9RhGEROxA1X2Ft8PFusiPDPqkRlnmhhRA0hZVHyoDc6R5Dl7YnWuqpKFqT4iT4NyGeAHuFhyJHX/AExJl9E9dWR0hYRO5sNYub+Fh1PTGiZdwhlOXxos9OKiYbSSTk2LW3AXphr+h4actTgQ+H6E12Yw0MDdkGa5YW7p5k2641+PLCiBu+XVBqDGxJtYt4c98CabKsiyyYS0mWxFkk1dpIWdg39kk3UemGHtVljU072awte9x4/z+mCk2dWnCUEK+b5HSPNTzVGtytzFpcjwO59b7eWLFLqk1o8YO5Ook3PkMFZ54CdLIjkE99ieR52AtbFftIblYhMY0Owcggnry/rg1WTpr8OBTxpodVMgF+8Su5/riURRW2DW6bHEHYadM0SlkdttIJsfX74pyQymRj8URcnYBdv/ABxRIVquDEyfhaq8DsGT5ZFwVy1azOaxQZO3ZUuWfYj0tywOpaM1M2jUI1A1EE3NsOWTSUtHAscFyqv3mIIufU/piTaPK0tPc/wG1GVSTORDTOjxsIyy3Ak2sT5DlgVWF6WT4SoiERAuLgcjy/1w/NUAx6ApIduu/wBMLz8NrUz9vFM+pmu3aDVtfex26YSNHRPQtfDkAO8axU8pLdoyWO/h1xJC7SUheZWEZYiN7EBiLXF/54L57wwlHl0c8CuxhBMt3uWBIsbdMLtMJAYw5OkfL2h7oB5/fDKmcupCWm6ZYhrpIZ171m6ty2HLGo8Iz/HZUryDvG174ydlCKzXu57oBGx88aXwXJ2dEoBaxFzcWAxDyYpwLeLKtQbFpQApH5eVsQtDItYs2m4vcnE0c6gC7c8WGlGm40nHlSgqPUjNp2XZ3WSksRcgdMA46d9XaMnf5AD8owRhn2732x7+a5IseuJuNMaLYK4jyds1oFjSdodFmvp1A2PLx+nvjJqqKqr6qbtI2JWTQ7INRBvpvz33GNczjNYoKKUwtcKhJYHmbbAeJxlaVLVMnaxRSLVRgsBApJlYkbstug1bj73x6vjRlGGTg8pLcqDNfm1FLk2W0oQs9BD2cMi/MQbbG9tjYdMLCvJNUFIgWk8LXOLnEEU0c6tU/h1TAGSHTp7MdNvbA2OREcM1/Y746IrFnLN0zSf2bZWkMM2b1axdo5Kwu3zixOq3uLe2Giqq49LIVsttXfAP8tsJHCfFqM9Fk09IkcQtGkxn0rf+0NPUm3MbnDTmUQQd3TqQWcKCbWvv5Hlh8pHfoOLXxIKipEhDobDa9/y49y+qaSWIHUUVl1adiwvuPDfECMI6dkSMFyNTAjkByx7l8RRgRcs3WwO4v1NsHJ0P6DVVT9kxD6SDurAbEdDj2hELQ9gswRrklmFgSel8Q5YDNOIamMmNRqBYkN4Wv4eWCdfNJG/YxqDE9yF0qLG/kMNFXlCNvgRf2i0uYU09JmFBVStT0mkSojd2Nr3D7c/A+FvC+OU4/wAnKgyQ1GsjvaYha/W2HGOJO07STS7gWZZDqHuML8vAfD8kruIJk1MTpSdgq+QAOwxSmzmnHUjJuHZkOSEfHxly6I5061AJF9sOsVNJEnZUqvMpbvMWFx4m/lgVk0UZhaoKL22l++BY/Nb9BgvTkpCpXbptidWN4ujUM9lmQLEksiqUbe9zsBtbAKhzqthzSJqt9EbNcxp1Ftvvb2wVqyTTpHtoLWIt0wNz0CnCPCAjRbow5gnnvhWto2tptRtPguZrma2qKdXYSTLYKqcgfE38MLcqIO4IdR6rcAXx6kskgSV3ZpJFBdidziyyL2gW2x03A9cLdHBqSc3bORlz1E0awoWkYMSLC225w5cPToivBdTpAbb6YE8Nd/Ma9X7yx0UzIDvY90fzOIKRjFVgxkqWKg26i4xHVW5UPoUnZoEJR1B5WxZVS297Dz2wuxTypUMiudI5D2wq8U5pXvmXwpq5hALdxXK9B4Y514rfZ3z1FCNmkyV0VORplDNfbbbFatnqMwpnhhneAkgdoi9Li49SNr9L4D5KzSZfTyOSz9mhufMYM0/dhQrsQFt/ixfT0IwyijlcQTDwRC0Qjrc3q2QXKrGflta1rg72vf7Y4yThatyTPo6pa2mliCML9kQxF+QB6+d/bDNmJIqFtb5VPLra+LFUT8ZGn5dPLpu1v0xamR9SbTAnE2SvnYb8N5apLLE2gKqqfM8x79TjMM2o4qLMamhE0cjwyGNmQ33HP+fLqMb3KoWnpnA7zAXPvjEuPtuMMyAsAGFreYv+pOMlTOTWikrKNBTi0c0ayPZgsxGwUX29fH6Y1iN3q4oKkaxDOAW2BKXG4PgQbj2xklHVTpE8CyEROhLL4kcsFeH82r6HiBEpalkWW6OpAYMABYWPhgxty2s2jP15Ro0tMkKXBlBbd72sRc7jHdJSSCenSeU00cqmQqWFyoFyQL3udsC+K8zrKHKZJ6WURyfBBtWhTudN+Y8zjOctrquXPIK2WpmkqRc9q7lj8nLfp5csWlpqHJWXl5pI2mSnQVAeJlsR3QWJI9cWqCSWqZu3t2iALcDAanmkkpaaZ2/EeIFiABc38MM9EidkG0rdt2NueDGNSo6U1KNlGphXtF0p3mBvfFMyKCQYjt5YnndhIhvvY4Eu7F2JO5OKdjRg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GwAAAgMBAQEAAAAAAAAAAAAABQYDBAcCAQD/xABDEAACAQIEAwYEAwUFCAIDAAABAgMEEQAFEiEGMUETIlFhcYEUMpGhI0KxBxVSwdFigpLw8RYkJTNjcqLhQ7JTo8L/xAAZAQADAQEBAAAAAAAAAAAAAAABAgMABAX/xAAkEQACAgEEAgMBAQEAAAAAAAAAAQIRIQMSMUEEEyJRYfAycf/aAAwDAQACEQMRAD8AyGW8aoYzrQi+oCxw48J8YtllOlBmSNPRDaKRBqaEdRue8vPbmOnhgdw3wVmXEWWVVfl0lKI6eTshHK5VmawPQEDn1wMr8szHKX7PMqKemYGyl1Olj/ZYbH2OM00CzQs14Sy3No0r8keOGaUak0N+DN6fwnzG3iMIjQ1FDWtrRop6eS/fU3RgdrjyP1wQ4K4j/dVZ8JVyEZfO29+ULE/P5DxHv0xoef5GMyhaWnjQ16IVU32qE6KfPwP9cGuwM9zSAZ3kcnZLY1MC1EOoWIa2oA+ouvvjN8izEUOYU9W9rQTJIQw6KQf5YfeEantMjhQEh6SQxMrCxG9wCOltxbyOEviWlhynPauIwa0lYSxbkAK1zbbwNx7YEudxq6Gb9qVNNDmcWawJrpqlFAcDk25G/gVIt6HCTT1xhroZagK8aSoxFr3ANyPPGncL5tlnFWRS5HVRfj08ItEx5x320nxUkb9LjGe8QcPS5XnMlBKblgDC1j3geX6WOB3YUTcU5eaHPJezV2p6omWAp1ZuY+v2YYYuL4o6DhGCgJLFHghBJ3LKtz/9f1xcoqFK2iyd65H7ehVZHQjmwBUA+4B/u4rcTU/72qqXL2lEccOqqqJP4F5H3tq+uGrAohQ2uyjT6EX3x7T0stRUrFTRO7ObKFP6+A8TiYU0U83Y0ZkYO2mLtNiwubXt1th7ymjp8iy6WoqvmSPXK38R6KPK599sCKt5KN0qA8XDdNQUiVGe1vZLsAiNYegFu8fTHWY1vDlW3xj01XUrp0MdRQEgWAtqBHLwwFmzCpzWpnqa9O0TcRjkE32A/wA74IcL8LNnNU+khKVDeaZwSq+QtzbyHrjZfAFFvLKeT5N/tNxIlDlED08cneCyOW7JVA1MTvtc/cDrj7i+gosoz6poctqWqo6VlVnkUAl7XYbbEA7Y0jM8yyL9nGRSUXD0RbOauO4eVg8lukjb7LfkoG52tzxl2TZJmOdzFaNC6KdUlVMSFBPMlrbtzNhjc4MuCokhVWk1WDHdB8u/ljkupF1AH9oYe6nI+HuHYxVZvPJUvq7sCbaiBcDSLf8AkQMA8z4xzCpo6vL1paOLLqhdIj7IF0XmCHB5+3XbxxsIFi+YgRq2K2vjhVIZSUsDyJGPOW4va98WBWsy9g8ZAsWUEC97eeDg1lGtdln0rsbb2O32xAC1wQbt4YsVFRHOSFjMT8jvzxB2ajZ2Gm3vjGOviGW90C252NsS/vH/AKJ/xY9jpZOy/FGqNrEEN16X6497E/wL9MEybGXKsqr8qqe0oeIZqKYGxC02zD+0C1j6EY0HLsxFdSmlzz4SdJBYyCIiN/VDcfQ+2F9stgnUT0lVMImFxeTt4mHiLm/0bELQ1FMS8DAr1Ctcf59sK24mST4K/FH7OVKvVcOHexY0THUGH/TP/wDJ9sXeAM7kq6FstrdaVdGdKdpszIDYgg73Uix9vPBPJc5UEQVBKA8j0U+XhgvmGQx1+Z0+a05igzKBwxcbLVLaxWTzIsAfTywYu+DNPsiOXIlTVV0B0/EKDOo5a1Ng3qQbH0Hjha49yn4+gp6+AM01PeJh/Gh3+2/1w7aOxqHhlFkJ0sD4YGViEU08LAFo2BsetjY/bGkBGXcK5s+S59R1hUCFZlEzMbARsdLXPgASfbGkftPy/tso/eCrepy6QSXA3MR2ce3db+7jMc7oewrqrLqdCz6j2YPgRe3sDjco0SvgijqAGjnpwJFbrdd8COVQRYy9JPgaYTXSV0DSL/DfkPYYA5C5rs+zLNC/+7xsYkv8pt/6F/cYZ5g0iVFm0uVKgjox2H3wCyjLp14fSjggYVM0F2Qb6Xk/oG+2CwA7hrL1M0+ZFLCSRhTqdgBc7/y+uL/GFDmH+zyVUNKxoEkBqZQwuCSAotzIBNyfMeeHXKeF1hijFVcJGgCxqQAABzLdMA+Jc4Tieri4W4e0/u+Oz1tUnygKel/mFxz6kjpfGbSwFK+RQ4PySqzaYojtBQow7aawO9tlW4+b9OuNMaSHJMuX4SnjEUO0FNfSJH8SfuTjqhpqPLKNIY0EdFTpc+Pv4kn6k4oF3zOpaqqRpgTaOK+yjw9ep9sFLFGbF+m4TOaTy5jxJWTVUkzFmjS8asfAHnYchy28cXM2z/KuHwmWRRyQoqgM9LGClMDsOf5uvUj1tifirNKrLcvZqGLtKpxsV/8AhX+MDx22+vTGay5q1VSKtQBMTezs19Y57/1xm64NGLlklzjLJsszFQ8zV2XVn48FXa4nBFtz/Fvvv4HyHOb00tDDBH2asrKCsinn6jpzt7YnjqE+EgpiXWFHYooe4u1twPG/XE1Nm8SyS0FQiVCJsvaH5Sfbf3wpX14F0s6BgeVhuB98Xq/LanLmNLXUr09XpWRVd7HSeR29Dhy4ayBGmTOc0keOhowZSJBsSu/0FgSfHbxwq8SVT53nlXmTSMDM/cF76Yxsqjw25+ZJ64yE2NvAJly6WYh0W8hvqVf1GBzraXYNcbkkWODiOYiCpKkCxYm+I6gioBeVrtbYqlsEG1ooLJKlrOCpF9A54tAki+u1+m+KtUPh5gAxDFRqZNwBbnbHohpiAfi5Bfp2f/vAugJ0UcuzWty+QPR1UsRBuVDHSfVeRw6ZPxhT1mmLMk7CUm3bJvGfX+E/bGe6GLBQLk8gOuD2WcL55XPpiopYUIuXnBRfXfc/TBQTQKiEqRIjAq1iCDg7w5nRjZKKtJ7MnTG5PynwPlhRyvKM4yIdiyTVlIeaqnyf9oJv7YLNTlgQFYNbUoZSLjw9sQlcHaKxSkqZoUrCpGiQASrsknj6+WA+ZLomBcFTJGVa/wDENv6Y9yGtNVlyOTqkjOhieZI6/TFrOF7amWpA7ynvD7YdytWLsp0ZhxNSPHnUddGRpaJVcHyuCcahTyNFFTISNSxKPthLraFsyzCkpSumN2XX46Rctb2w4qxmrB3bBm2GNGQdgLzBtFaYxfvTNsOvhg/lkS0sb2UXtd2I5n/P6YB5fFPX541SqMaZHY6rbE32H1/TDTUUckmXPHEUSSVCl3PK/PljbrBtoVeIeJJaugqYqcssZXQpHzMTtfy6474TyWPJ8sN1/wB4qvxJSeYHRfQD7k4jzLI6WkzTK8vgq/iJLtJVqttKhbWA9dxvhhgtJONY2J39MaLybb2BuJawUkcdOv4kjsumP/8AJK3yIfIfMT4YsloaKkaSdx2EEZkkkO1wBcn33OFqmkfOeOZql2Jgy2MuFsbGaTr4Gy7eow0hDNCUVAxYgEEXFr3w6fYji+jN8so+Kc9zVs1BNAlS2odt8pXooj5tsOe3Ug4est4OoIJzVzRqJWQiVQoCG+5bTvb64P09MIQWY7tzYnvHHFXl61sYNZUJJGD3aVbhD5ttdz67eWFu+BmqAq5VkFRMZqXLoq4qwBY2MSkeZ2uPIHFyujpfg3jqI6OLL7gvGI1RCQbi5tvv6X88XJY5xCqU3YF76VVyRGg/7QN/QW9RhK/anmdHNJR5RSmJp6W7TyKoDBiB3b9NiWP93DKqMrbos8TU+bZ7TJFlBp/gRbUhlCs9uRPQKOgvt+iFV0jUFTLRzaO2iNm0OGHLxGxxxDUS0uyliliWUdfviSUF1+ICOkdu89th74K/S0VtwymUDSESWvyAOIuyVVIQbXNu9yGJNIkAYEAHlvbFBK205aMhgDtrW9/Xy+mA2CdUfSCKW5I1lCbHlb+uIfhQd7Yt6YpWDLaJbX77D72xW1S9WS/oMBHOaHRjLcm/BpFSJhtpp4zI59SLm/vg/RxGcBmSaMne8gF/oCcU8moqrLKZTWVKpCikLDGFCJffdrXY+4G/XFw5gJXK0ytMSNnsdPt1OA5uyiiggkCAD5j7gY7MML92RWN/A3OI6SlqiwepmKgi/Zoo39TbF9q2ngUhZATyAjF8I3fI6VcFOgyx6GaX4cM0MwBsRurD/wBYt6ZDG8ciGzjcWx3DVXAYRzgHqUtf0x68qyXKNuPE8sScklgqk28gmlj7Or7ZrXRCosOpwSy6EyzEkWCXvfE8eXvU98kIoHUbYv0lF2SgGRedzYHATlQzUSKqVqKnWYKOyXZVUWOKFbXVlVSlolECAhbXufr0wZzSRpYVtp0IL7eOB3YyMh0Aje97YVyGjDFsEZXTFa+aRjdliC3At8x3/TBdO5DNJ1SNj9scQQlSzsQHOxvyPli0YxLBJGvdZgBuMaGqlg2pp3kW+GsvYfGOzELLMCzHwtyHuThljjWNdMagKOv9Tj2npQsYRSFA6YizCmmkCxKPwrd4/wAR/piimybhRUmzOBGIjV5rb3TZfqcZ/wAR/tQqYKn4fJI6S6bPLImsHpYbi/rh/loZiojjVCnMjVbFWpyeCpiaKsoI5YyNwyhh/PBjJ3kScfozOXjniaqjRlrhFvciCJVB+xP3x7XZ7X5zBEmYQUDTKQVqo4dEoHUFgbWO3Tpg9m/AEKRGXIXeJwL/AAszmzeQY3N/XCvTxl55oKtJKeZO6ytsCR0t0xZNCquyIAKLbFjc6SOXpj0VFZTZNW0BkZYZSWXR3rjlax68seTrpYKt7kk2U3sL44q5pQosFNrb9Rg2UmlJZAjVEqQJErXO5HkPDHsC6iXBQWXk3K+J3poXgnnWNx2bAXLc78/uccwUstQLQho1U94sOZ8sZKzmbKktV2UjtENXMG42xVaZWYkk3JvizV0fZOAWAUH8xtviHR/bOGqhcM04ZlkCqk+aZ+9RVae+obWEPWwF7et8HMqzKKZP+E5fUCIj/n1N0DDyBux9Nh4HCflWT5Jw2kLZxMlXmTbpTQrrOrpZevqbDDpCtXVxq04NMjC5RTcqPDV1+wxNpLgrF2XQWlfRUTl2Nvw15L7D9TgjGkMCamCEj8xOwwqZvxFTZRSsMuhWUx3LG9lFhzJ/MRiKKqnqloZsxl1SzAMIxsgOnew/vDEWy0VkcDUCU/hAyN0IG2LVPTxg651DEkAC9sCaKrqOyZYFRVJ+dhc3xWyqteq4man1vItJEJixJ7+oMBt4Xwnf2Uy0M9RWGJ4xFHqFwLsbAXNth74v0sckh5r/AIef3wvZvMyqEjHeHesPLl9xhhpJ17EyC41C636bYRtuTVjUlFMhnS7aTp0i4NseUoGgajdb2Ix2WViy/mtc++IIZR8dNBsAqqbefX+WEWGUeUdT0iNI4Yd3YAY5hiWCZUvt4eGL5Iu2r8xFvXFKvA1IRs4XUrenP9RgTVOwRdqizVRdimtIyxNrgcxiKGoDtpuA1vkbn9MWWrIJqjRGbsFFwRa48sUq+laRO0hOmaPvRnqfLFW6+SIpXhk00SqoJW6HkeRxQrJUpVMjCUxdWRdWn1t088WaSb4+hLRnRJYg2/Kw/r/PFSDMDHVfC1YEcpHcI+WQeA88VUuBKKiGkrI9dJMurneI/qnX15+eAvEfDcWaQPPIHjq0WwkhF9ft1/Xp6ycV0seUf8RhV46fV+I8Y3gv+Y2/Lfnbl6YtZLnZkiljzRkjMYUpUBrJKjGy36A9L/pfDpu8k5L6MhntRyyK9QrKpK9oSFDb87E3HocVnJqlK0zhtXM7WIw6ftH4VoqWujzOnBU1ZPaxgd3Va+sdLnqOp38cKiIKfoNPiByxVREc5VR8uXpGpkZQwsAQTsPMY7p5Ejj0pq0sDtbrj56hyTZBY8xbFdXKEmPYdRh4oRrBUzNS4FtK36874GmFQbXb/EMWK+rD1FwxVV3uvjilrv8AnwZPIsboaqOWlpqo1KhTON9cY72/h5+frg8TV11RD29RKF3PYhrA+RAO/vhOjhqFkbsKdprX1DVyHnbBTLax4qlC0ohIFwW3I67W64g0dMGuwrNDJNBV0s+zTkrYC3ZJYDb/ADzvgg7p8TRSrypoygLDlyv/APUYG1NTDKFCu8msBS0hHMg9fDBHLaed0aMlVQLu2wv9emJ/hWMVeBngzOEUsZUqwJCkKOWI6XM8ryurlkjlElZUKgkK/lUXsL+5wpVNJLTTC06kSXKjXcbenLE8WVz/AA5qoz/y+80bA3thO7DWcj5Q1MP77d5g7nso+xQC4Lb8z053wXoKgSwy6lHcZhYdbH/Ue2E3Ic1C1CNoczMAiE8lJFrn03w1JPFSITEhKRxWOo8+Vh/P64i6jllUrpLkkymRmjmllJZnkvY9Bv8AytiOgm7XMxKRbtFufLa+LFBJTOXWA2INyp6Gw5HFCnPY10IFiDIyj3vbEm6cUVq1Jh6Ys0fTVa6m3LfENVIWSmqEsE1gnxswtjoygCMcy2w+5/lirC3aZYy9Uk0/+X/vFZ5ZGP8AkqZ/VrQV2XTagJHkeID+I2vb7HBtJEmjDoO6RqU+IOEzj1x8bw6pPebML/8A6m/rgxkGYKJxQSX1aNcd/uP5/XDxjtf/AESbtX9FOTOEybiqkoJWCxZi7JGPCTmv6ke4xb4opBJSXHzqwKEDx2t/nywjftqY0tVkk4IQpPr7TqCtv6YZ+J81ps3o8/oMuqO1NPQrOktO4sGbWdj5WW/qMW2fGiO75WW8jqmr8vlpJZEeqjUqde+oflLD2sfr1xnHGOYZW2UjJcvp5Y8ySexo4wx0AE6kIFtuZA3HUcse8O54k8/7zeFv3hlkBZ21lY5gRbe29ieljhzzPMpK+HKM8yungeiq3EVWZABJEeQB3tsbj1A8djBtYGcFJ5dWK/BlfnlPGuT8RZc1Rlch0j4v54h5HfbwB5dCME5uDqWfMJOxaSOlZgUibmotvvc9b/XBHPKXLqwoamsenEh0xntdN9rgXB/W+OYhLTxpAk00nZIEBd2a+1tydyNsVTZ0Q8aDzyB80ybJMncvVyJD2ekBe03J8wN+W/0wOOT5bUuZljZllGtFWQgaT6euLebzaHasqmjdAmlIJFvrk5XBOPMvoqlyKiqqJ4irllhRQFta2nlcb322wNzsb0x3U0AM84Oh+JU0bdhA6FgznUgI6E8wT47j0wHbgzNQxCRRFb7HtU5Y0yJ1llaKSBih206QTY9Df0xw6wB2A0KATZSnLyw/IkvFg39CRkccUdLODUMXnQEyM/dT6b/6Y6rqjLamFoqeFJJFjN5TzB8sKlO7OClNqFQxCgA7m+CCtW0dxVQlXIPeUWNsTaOVa3xqi/Ry9q1gyiwN9XTlyw45Zm1MsDJN3mZQLFbgW5Yz9ldVE0aK4cdwKbkG3PzxUt3zFK7xgm7Pfr52xqNDVcR0zOYRwioTSzTtqEaEbWPh/nlgrDW/BZZPHXrKJJgVjA+999uWEXL6ypp4+xmIZXGgkt3h6ePLFqdWUkwyvLYkhWHePr474WkhvbK7GTJ6qNKwdlJqZennh0sZKWjQMdUkoDrbmSf6YzXJ2S+s9yVrX23/ANMP1FVO1HDOtgEN/e1scfkKkdfiyUn+h3LZhHBUuoAKuxA9rfyxBWTdhWUqrzWeKP7i+K+W1iLGkABZpJVOroBcX/TFaQSVGbp2j2VXJAHK9zvjm1NSKimdUdNuTQzVshjloCNry2I8jsf1OPaEaYa9GPyzyNfpYHb9MV84f8GBhc9m3hgfT1/xcldTKTD8TG/Z6jzO9/1xT2L2P+6I+t+tf3YM4t/3njPhONZVCq00gjJ3a6ixA8rHC/mPEEeX8UyzCeNZUsIo3Yabxu2x8NQOLnFUk2XVnB2c1CFjSu0UygX2KqCfscInGuWrQ5/mMIqBMzTNKSFtbWdVj6aueO6KUoo4pPa2qND/AGmsMzyDKM4iCKVbVpvfSGUXt42Pj44z7hjO5chzSaoCiRXjaOWBz3ZQbXBPTkN98NPEdVA/7PMqp6hj8XIIZ6dbHvbWf2sT9RhGEROxA1X2Ft8PFusiPDPqkRlnmhhRA0hZVHyoDc6R5Dl7YnWuqpKFqT4iT4NyGeAHuFhyJHX/AExJl9E9dWR0hYRO5sNYub+Fh1PTGiZdwhlOXxos9OKiYbSSTk2LW3AXphr+h4actTgQ+H6E12Yw0MDdkGa5YW7p5k2641+PLCiBu+XVBqDGxJtYt4c98CabKsiyyYS0mWxFkk1dpIWdg39kk3UemGHtVljU072awte9x4/z+mCk2dWnCUEK+b5HSPNTzVGtytzFpcjwO59b7eWLFLqk1o8YO5Ook3PkMFZ54CdLIjkE99ieR52AtbFftIblYhMY0Owcggnry/rg1WTpr8OBTxpodVMgF+8Su5/riURRW2DW6bHEHYadM0SlkdttIJsfX74pyQymRj8URcnYBdv/ABxRIVquDEyfhaq8DsGT5ZFwVy1azOaxQZO3ZUuWfYj0tywOpaM1M2jUI1A1EE3NsOWTSUtHAscFyqv3mIIufU/piTaPK0tPc/wG1GVSTORDTOjxsIyy3Ak2sT5DlgVWF6WT4SoiERAuLgcjy/1w/NUAx6ApIduu/wBMLz8NrUz9vFM+pmu3aDVtfex26YSNHRPQtfDkAO8axU8pLdoyWO/h1xJC7SUheZWEZYiN7EBiLXF/54L57wwlHl0c8CuxhBMt3uWBIsbdMLtMJAYw5OkfL2h7oB5/fDKmcupCWm6ZYhrpIZ171m6ty2HLGo8Iz/HZUryDvG174ydlCKzXu57oBGx88aXwXJ2dEoBaxFzcWAxDyYpwLeLKtQbFpQApH5eVsQtDItYs2m4vcnE0c6gC7c8WGlGm40nHlSgqPUjNp2XZ3WSksRcgdMA46d9XaMnf5AD8owRhn2732x7+a5IseuJuNMaLYK4jyds1oFjSdodFmvp1A2PLx+nvjJqqKqr6qbtI2JWTQ7INRBvpvz33GNczjNYoKKUwtcKhJYHmbbAeJxlaVLVMnaxRSLVRgsBApJlYkbstug1bj73x6vjRlGGTg8pLcqDNfm1FLk2W0oQs9BD2cMi/MQbbG9tjYdMLCvJNUFIgWk8LXOLnEEU0c6tU/h1TAGSHTp7MdNvbA2OREcM1/Y746IrFnLN0zSf2bZWkMM2b1axdo5Kwu3zixOq3uLe2Giqq49LIVsttXfAP8tsJHCfFqM9Fk09IkcQtGkxn0rf+0NPUm3MbnDTmUQQd3TqQWcKCbWvv5Hlh8pHfoOLXxIKipEhDobDa9/y49y+qaSWIHUUVl1adiwvuPDfECMI6dkSMFyNTAjkByx7l8RRgRcs3WwO4v1NsHJ0P6DVVT9kxD6SDurAbEdDj2hELQ9gswRrklmFgSel8Q5YDNOIamMmNRqBYkN4Wv4eWCdfNJG/YxqDE9yF0qLG/kMNFXlCNvgRf2i0uYU09JmFBVStT0mkSojd2Nr3D7c/A+FvC+OU4/wAnKgyQ1GsjvaYha/W2HGOJO07STS7gWZZDqHuML8vAfD8kruIJk1MTpSdgq+QAOwxSmzmnHUjJuHZkOSEfHxly6I5061AJF9sOsVNJEnZUqvMpbvMWFx4m/lgVk0UZhaoKL22l++BY/Nb9BgvTkpCpXbptidWN4ujUM9lmQLEksiqUbe9zsBtbAKhzqthzSJqt9EbNcxp1Ftvvb2wVqyTTpHtoLWIt0wNz0CnCPCAjRbow5gnnvhWto2tptRtPguZrma2qKdXYSTLYKqcgfE38MLcqIO4IdR6rcAXx6kskgSV3ZpJFBdidziyyL2gW2x03A9cLdHBqSc3bORlz1E0awoWkYMSLC225w5cPToivBdTpAbb6YE8Nd/Ma9X7yx0UzIDvY90fzOIKRjFVgxkqWKg26i4xHVW5UPoUnZoEJR1B5WxZVS297Dz2wuxTypUMiudI5D2wq8U5pXvmXwpq5hALdxXK9B4Y514rfZ3z1FCNmkyV0VORplDNfbbbFatnqMwpnhhneAkgdoi9Li49SNr9L4D5KzSZfTyOSz9mhufMYM0/dhQrsQFt/ixfT0IwyijlcQTDwRC0Qjrc3q2QXKrGflta1rg72vf7Y4yThatyTPo6pa2mliCML9kQxF+QB6+d/bDNmJIqFtb5VPLra+LFUT8ZGn5dPLpu1v0xamR9SbTAnE2SvnYb8N5apLLE2gKqqfM8x79TjMM2o4qLMamhE0cjwyGNmQ33HP+fLqMb3KoWnpnA7zAXPvjEuPtuMMyAsAGFreYv+pOMlTOTWikrKNBTi0c0ayPZgsxGwUX29fH6Y1iN3q4oKkaxDOAW2BKXG4PgQbj2xklHVTpE8CyEROhLL4kcsFeH82r6HiBEpalkWW6OpAYMABYWPhgxty2s2jP15Ro0tMkKXBlBbd72sRc7jHdJSSCenSeU00cqmQqWFyoFyQL3udsC+K8zrKHKZJ6WURyfBBtWhTudN+Y8zjOctrquXPIK2WpmkqRc9q7lj8nLfp5csWlpqHJWXl5pI2mSnQVAeJlsR3QWJI9cWqCSWqZu3t2iALcDAanmkkpaaZ2/EeIFiABc38MM9EidkG0rdt2NueDGNSo6U1KNlGphXtF0p3mBvfFMyKCQYjt5YnndhIhvvY4Eu7F2JO5OKdjRg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6022" name="Picture 6" descr="http://t1.gstatic.com/images?q=tbn:ANd9GcTgJac21mBSmcMh4b5jRy4kP7Fv5x8RsUXX9giJ78ZaWjFlDQ5oCTtYZW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302524" cy="24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http://www.seawater.no/fauna/cnidaria/images/IMG2009_6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7" y="1600200"/>
            <a:ext cx="5058833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533400"/>
            <a:ext cx="77724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Vertebrates</a:t>
            </a:r>
            <a:endParaRPr lang="en-GB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90600" y="24384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Animals with backbones can be divided into five more groups: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90600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Mammals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581400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Birds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96000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Reptiles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438400" y="4419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Amphibians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724400" y="4419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Fish</a:t>
            </a:r>
            <a:endParaRPr lang="en-GB" dirty="0">
              <a:latin typeface="Times New Roman" pitchFamily="18" charset="0"/>
            </a:endParaRPr>
          </a:p>
        </p:txBody>
      </p:sp>
      <p:pic>
        <p:nvPicPr>
          <p:cNvPr id="9" name="Picture 8" descr="bio_ch30_61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84" y="150312"/>
            <a:ext cx="375783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80" grpId="0" autoUpdateAnimBg="0"/>
      <p:bldP spid="3083" grpId="0" autoUpdateAnimBg="0"/>
      <p:bldP spid="3084" grpId="0" autoUpdateAnimBg="0"/>
      <p:bldP spid="3085" grpId="0" autoUpdateAnimBg="0"/>
      <p:bldP spid="3086" grpId="0" autoUpdateAnimBg="0"/>
      <p:bldP spid="308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424200"/>
                </a:solidFill>
                <a:latin typeface="Comic Sans MS" pitchFamily="66" charset="0"/>
              </a:rPr>
              <a:t>Vertebrates</a:t>
            </a:r>
            <a:endParaRPr lang="en-GB">
              <a:solidFill>
                <a:srgbClr val="424200"/>
              </a:solidFill>
            </a:endParaRP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1295400" y="5257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Animals with a backbone.</a:t>
            </a:r>
          </a:p>
        </p:txBody>
      </p:sp>
      <p:pic>
        <p:nvPicPr>
          <p:cNvPr id="25604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6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What are the characteristics of this organism?</a:t>
            </a:r>
            <a:endParaRPr lang="en-IN" dirty="0"/>
          </a:p>
        </p:txBody>
      </p:sp>
      <p:pic>
        <p:nvPicPr>
          <p:cNvPr id="3" name="Picture 6" descr="C:\My Documents\My Pictures\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49784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01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Fish</a:t>
            </a: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Are cold-blooded.</a:t>
            </a:r>
          </a:p>
          <a:p>
            <a:r>
              <a:rPr lang="en-GB" sz="2800" dirty="0">
                <a:latin typeface="Comic Sans MS" pitchFamily="66" charset="0"/>
              </a:rPr>
              <a:t>Lay eggs (but some do give birth to live young).</a:t>
            </a:r>
          </a:p>
          <a:p>
            <a:r>
              <a:rPr lang="en-GB" sz="2800" dirty="0">
                <a:latin typeface="Comic Sans MS" pitchFamily="66" charset="0"/>
              </a:rPr>
              <a:t>Have a moist skin covered in scales.</a:t>
            </a:r>
          </a:p>
          <a:p>
            <a:r>
              <a:rPr lang="en-GB" sz="2800" dirty="0">
                <a:latin typeface="Comic Sans MS" pitchFamily="66" charset="0"/>
              </a:rPr>
              <a:t>Breathe through gills.</a:t>
            </a:r>
          </a:p>
          <a:p>
            <a:pPr>
              <a:buFontTx/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657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539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IN" sz="4000" dirty="0">
                <a:solidFill>
                  <a:prstClr val="white"/>
                </a:solidFill>
              </a:rPr>
              <a:t>What are the characteristics of this organism?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405" y="1447800"/>
            <a:ext cx="6136669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99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taxonomy useful?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prevent confusion among scientists</a:t>
            </a:r>
          </a:p>
          <a:p>
            <a:r>
              <a:rPr lang="en-US" dirty="0"/>
              <a:t>Helps to show how organisms are related</a:t>
            </a:r>
          </a:p>
          <a:p>
            <a:r>
              <a:rPr lang="en-US" dirty="0"/>
              <a:t>Can be used to </a:t>
            </a:r>
            <a:r>
              <a:rPr lang="en-US" dirty="0" smtClean="0"/>
              <a:t>find </a:t>
            </a:r>
            <a:r>
              <a:rPr lang="en-US" dirty="0"/>
              <a:t>evolutionary histories – of an organism or group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435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Reptiles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 dirty="0">
                <a:latin typeface="Comic Sans MS" pitchFamily="66" charset="0"/>
              </a:rPr>
              <a:t>Are cold-blooded.</a:t>
            </a:r>
          </a:p>
          <a:p>
            <a:r>
              <a:rPr lang="en-GB" sz="2800" dirty="0">
                <a:latin typeface="Comic Sans MS" pitchFamily="66" charset="0"/>
              </a:rPr>
              <a:t>Lay eggs.</a:t>
            </a:r>
          </a:p>
          <a:p>
            <a:r>
              <a:rPr lang="en-GB" sz="2800" dirty="0">
                <a:latin typeface="Comic Sans MS" pitchFamily="66" charset="0"/>
              </a:rPr>
              <a:t>Have a dry skin covered with scales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01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prstClr val="white"/>
                </a:solidFill>
              </a:rPr>
              <a:t>What are the characteristics of this organism?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962" y="1600200"/>
            <a:ext cx="5638800" cy="423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81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Amphibians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705600" cy="411480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Are cold-blooded.</a:t>
            </a:r>
          </a:p>
          <a:p>
            <a:r>
              <a:rPr lang="en-GB" sz="2800" dirty="0">
                <a:latin typeface="Comic Sans MS" pitchFamily="66" charset="0"/>
              </a:rPr>
              <a:t>Lay eggs.</a:t>
            </a:r>
          </a:p>
          <a:p>
            <a:r>
              <a:rPr lang="en-GB" sz="2800" dirty="0">
                <a:latin typeface="Comic Sans MS" pitchFamily="66" charset="0"/>
              </a:rPr>
              <a:t>Have a smooth, moist skin.</a:t>
            </a:r>
          </a:p>
          <a:p>
            <a:r>
              <a:rPr lang="en-GB" sz="2800" dirty="0">
                <a:latin typeface="Comic Sans MS" pitchFamily="66" charset="0"/>
              </a:rPr>
              <a:t>Are able to live on land as well as in the water.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353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prstClr val="white"/>
                </a:solidFill>
              </a:rPr>
              <a:t>What are the characteristics of this organism?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461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638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Birds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324600" cy="411480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Have feathers.</a:t>
            </a:r>
          </a:p>
          <a:p>
            <a:r>
              <a:rPr lang="en-GB" sz="2800" dirty="0">
                <a:latin typeface="Comic Sans MS" pitchFamily="66" charset="0"/>
              </a:rPr>
              <a:t>Lay eggs.</a:t>
            </a:r>
          </a:p>
          <a:p>
            <a:r>
              <a:rPr lang="en-GB" sz="2800" dirty="0">
                <a:latin typeface="Comic Sans MS" pitchFamily="66" charset="0"/>
              </a:rPr>
              <a:t>Are warm-blooded.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93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IN" sz="4000" dirty="0">
                <a:solidFill>
                  <a:prstClr val="white"/>
                </a:solidFill>
              </a:rPr>
              <a:t>What are the characteristics of this organism?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5120944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20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Mammals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Give birth to live young.</a:t>
            </a:r>
          </a:p>
          <a:p>
            <a:r>
              <a:rPr lang="en-GB" sz="2800" dirty="0"/>
              <a:t>Feed their babies with their own milk.</a:t>
            </a:r>
          </a:p>
          <a:p>
            <a:r>
              <a:rPr lang="en-GB" sz="2800" dirty="0"/>
              <a:t>Are more or less covered with hair.</a:t>
            </a:r>
          </a:p>
          <a:p>
            <a:r>
              <a:rPr lang="en-GB" sz="2800" dirty="0"/>
              <a:t>Are warm-blooded.</a:t>
            </a:r>
          </a:p>
        </p:txBody>
      </p:sp>
    </p:spTree>
    <p:extLst>
      <p:ext uri="{BB962C8B-B14F-4D97-AF65-F5344CB8AC3E}">
        <p14:creationId xmlns:p14="http://schemas.microsoft.com/office/powerpoint/2010/main" val="24196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Task: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r>
              <a:rPr lang="en-IN" dirty="0" smtClean="0"/>
              <a:t>Read </a:t>
            </a:r>
            <a:r>
              <a:rPr lang="en-IN" dirty="0" err="1" smtClean="0"/>
              <a:t>pg</a:t>
            </a:r>
            <a:r>
              <a:rPr lang="en-IN" dirty="0" smtClean="0"/>
              <a:t> 48-49 and </a:t>
            </a:r>
            <a:r>
              <a:rPr lang="en-IN" dirty="0" err="1" smtClean="0"/>
              <a:t>ans</a:t>
            </a:r>
            <a:r>
              <a:rPr lang="en-IN" dirty="0" smtClean="0"/>
              <a:t> question 10-13 from your text book. (15mins)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3963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/>
              <a:t>Invertebrates</a:t>
            </a:r>
            <a:endParaRPr lang="en-GB" sz="4400">
              <a:latin typeface="Times New Roman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95400" y="5257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Animals without a backbone.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76400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676400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429000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429000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429000"/>
            <a:ext cx="19510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99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ube Spo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988840"/>
            <a:ext cx="5400600" cy="4050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19990" y="734228"/>
            <a:ext cx="22813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Sponges</a:t>
            </a:r>
            <a:endParaRPr lang="en-IN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Aristotle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Plant or animal?</a:t>
            </a:r>
          </a:p>
          <a:p>
            <a:r>
              <a:rPr lang="en-US"/>
              <a:t>If an animal, does it</a:t>
            </a:r>
          </a:p>
          <a:p>
            <a:pPr lvl="1"/>
            <a:r>
              <a:rPr lang="en-US"/>
              <a:t>Fly</a:t>
            </a:r>
          </a:p>
          <a:p>
            <a:pPr lvl="1"/>
            <a:r>
              <a:rPr lang="en-US"/>
              <a:t>Swim</a:t>
            </a:r>
          </a:p>
          <a:p>
            <a:pPr lvl="1"/>
            <a:r>
              <a:rPr lang="en-US"/>
              <a:t>Crawl</a:t>
            </a:r>
          </a:p>
          <a:p>
            <a:r>
              <a:rPr lang="en-US"/>
              <a:t>Simple classifications</a:t>
            </a:r>
          </a:p>
          <a:p>
            <a:r>
              <a:rPr lang="en-US"/>
              <a:t>Used common names</a:t>
            </a:r>
          </a:p>
        </p:txBody>
      </p:sp>
    </p:spTree>
    <p:extLst>
      <p:ext uri="{BB962C8B-B14F-4D97-AF65-F5344CB8AC3E}">
        <p14:creationId xmlns:p14="http://schemas.microsoft.com/office/powerpoint/2010/main" val="39561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Sponges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62664" cy="4114800"/>
          </a:xfrm>
        </p:spPr>
        <p:txBody>
          <a:bodyPr>
            <a:normAutofit/>
          </a:bodyPr>
          <a:lstStyle/>
          <a:p>
            <a:r>
              <a:rPr lang="en-US" sz="2800" dirty="0"/>
              <a:t>No mouth, stomachs, or other </a:t>
            </a:r>
            <a:r>
              <a:rPr lang="en-US" sz="2800" dirty="0" smtClean="0"/>
              <a:t>organs</a:t>
            </a:r>
          </a:p>
          <a:p>
            <a:r>
              <a:rPr lang="en-US" dirty="0" smtClean="0"/>
              <a:t>Feed through a filter system (thousands of pores covering the outside of a sponge)</a:t>
            </a:r>
            <a:endParaRPr lang="en-US" sz="2800" dirty="0"/>
          </a:p>
          <a:p>
            <a:r>
              <a:rPr lang="en-US" sz="2800" dirty="0"/>
              <a:t>Most live in oceans</a:t>
            </a:r>
          </a:p>
          <a:p>
            <a:r>
              <a:rPr lang="en-US" sz="2800" dirty="0"/>
              <a:t>Cannot move</a:t>
            </a:r>
          </a:p>
          <a:p>
            <a:r>
              <a:rPr lang="en-US" sz="2800" dirty="0"/>
              <a:t>They stink a lot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683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Invertebrates with Stinging Cells</a:t>
            </a:r>
          </a:p>
        </p:txBody>
      </p:sp>
      <p:pic>
        <p:nvPicPr>
          <p:cNvPr id="30725" name="Picture 1029" descr="H:\jel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2286000" cy="1778000"/>
          </a:xfrm>
          <a:prstGeom prst="rect">
            <a:avLst/>
          </a:prstGeom>
          <a:noFill/>
        </p:spPr>
      </p:pic>
      <p:pic>
        <p:nvPicPr>
          <p:cNvPr id="30727" name="Picture 1031" descr="Elegance Co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1579562"/>
            <a:ext cx="2819400" cy="1874838"/>
          </a:xfrm>
          <a:prstGeom prst="rect">
            <a:avLst/>
          </a:prstGeom>
          <a:noFill/>
        </p:spPr>
      </p:pic>
      <p:pic>
        <p:nvPicPr>
          <p:cNvPr id="30729" name="Picture 1033" descr="http://web.nhm.ukans.edu/tol/glossary/whole/who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1921" y="4129087"/>
            <a:ext cx="3506788" cy="2338388"/>
          </a:xfrm>
          <a:prstGeom prst="rect">
            <a:avLst/>
          </a:prstGeom>
          <a:noFill/>
        </p:spPr>
      </p:pic>
      <p:sp>
        <p:nvSpPr>
          <p:cNvPr id="30730" name="Text Box 1034"/>
          <p:cNvSpPr txBox="1">
            <a:spLocks noChangeArrowheads="1"/>
          </p:cNvSpPr>
          <p:nvPr/>
        </p:nvSpPr>
        <p:spPr bwMode="auto">
          <a:xfrm>
            <a:off x="4038600" y="2073424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</a:rPr>
              <a:t>jellyfish</a:t>
            </a:r>
          </a:p>
        </p:txBody>
      </p:sp>
      <p:sp>
        <p:nvSpPr>
          <p:cNvPr id="30731" name="Text Box 1035"/>
          <p:cNvSpPr txBox="1">
            <a:spLocks noChangeArrowheads="1"/>
          </p:cNvSpPr>
          <p:nvPr/>
        </p:nvSpPr>
        <p:spPr bwMode="auto">
          <a:xfrm>
            <a:off x="4038600" y="5694218"/>
            <a:ext cx="2133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Sea anemone</a:t>
            </a:r>
          </a:p>
        </p:txBody>
      </p:sp>
      <p:sp>
        <p:nvSpPr>
          <p:cNvPr id="30732" name="Text Box 1036"/>
          <p:cNvSpPr txBox="1">
            <a:spLocks noChangeArrowheads="1"/>
          </p:cNvSpPr>
          <p:nvPr/>
        </p:nvSpPr>
        <p:spPr bwMode="auto">
          <a:xfrm>
            <a:off x="6948264" y="3671887"/>
            <a:ext cx="114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</a:rPr>
              <a:t>coral</a:t>
            </a:r>
          </a:p>
        </p:txBody>
      </p:sp>
      <p:pic>
        <p:nvPicPr>
          <p:cNvPr id="94210" name="Picture 2" descr="http://epaper.kek.jp/f05/PHOTOS/5_TOURS/5_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3712369"/>
            <a:ext cx="4007296" cy="288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490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Invertebrates with Stinging Cells</a:t>
            </a:r>
            <a:endParaRPr lang="en-IN" dirty="0"/>
          </a:p>
        </p:txBody>
      </p:sp>
      <p:sp>
        <p:nvSpPr>
          <p:cNvPr id="5" name="Rectangle 1028"/>
          <p:cNvSpPr txBox="1">
            <a:spLocks noChangeArrowheads="1"/>
          </p:cNvSpPr>
          <p:nvPr/>
        </p:nvSpPr>
        <p:spPr>
          <a:xfrm>
            <a:off x="1115616" y="2492896"/>
            <a:ext cx="6696744" cy="30963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/>
              <a:t>They have tentacles around their mouth.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Each tentacle is covered with many sting cells.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They live on the ocean floor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They shoot poisonous darts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81244"/>
            <a:ext cx="7772400" cy="1143000"/>
          </a:xfrm>
        </p:spPr>
        <p:txBody>
          <a:bodyPr/>
          <a:lstStyle/>
          <a:p>
            <a:r>
              <a:rPr lang="en-US" dirty="0"/>
              <a:t>Worms</a:t>
            </a:r>
          </a:p>
        </p:txBody>
      </p:sp>
      <p:pic>
        <p:nvPicPr>
          <p:cNvPr id="31755" name="Picture 11" descr="the earthw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930" y="5105400"/>
            <a:ext cx="5094208" cy="726405"/>
          </a:xfrm>
          <a:prstGeom prst="rect">
            <a:avLst/>
          </a:prstGeom>
          <a:noFill/>
        </p:spPr>
      </p:pic>
      <p:pic>
        <p:nvPicPr>
          <p:cNvPr id="31759" name="Picture 15" descr="sheep liver flu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330" y="2286122"/>
            <a:ext cx="2057400" cy="685800"/>
          </a:xfrm>
          <a:prstGeom prst="rect">
            <a:avLst/>
          </a:prstGeom>
          <a:noFill/>
        </p:spPr>
      </p:pic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1138930" y="3200400"/>
            <a:ext cx="1600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Flatworm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889595" y="5943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Segmented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6372200" y="4876800"/>
            <a:ext cx="2133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Roundworms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00375" y="1857375"/>
            <a:ext cx="3143250" cy="3143250"/>
            <a:chOff x="0" y="0"/>
            <a:chExt cx="1980" cy="1980"/>
          </a:xfrm>
        </p:grpSpPr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80" cy="198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/>
              <a:r>
                <a:rPr lang="en-US" sz="1000" dirty="0">
                  <a:latin typeface="Verdana" pitchFamily="34" charset="0"/>
                </a:rPr>
                <a:t>  </a:t>
              </a:r>
              <a:r>
                <a:rPr lang="en-US" sz="14400" dirty="0">
                  <a:latin typeface="Verdana" pitchFamily="34" charset="0"/>
                </a:rPr>
                <a:t> </a:t>
              </a:r>
              <a:r>
                <a:rPr lang="en-US" sz="1000" dirty="0">
                  <a:latin typeface="Verdana" pitchFamily="34" charset="0"/>
                </a:rPr>
                <a:t>                                                            </a:t>
              </a:r>
            </a:p>
          </p:txBody>
        </p:sp>
      </p:grpSp>
      <p:pic>
        <p:nvPicPr>
          <p:cNvPr id="31765" name="Picture 21" descr="http://www.parasitecleanse.com/IMAGES/PARASIT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524244"/>
            <a:ext cx="4038600" cy="3352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865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Worms</a:t>
            </a:r>
            <a:endParaRPr lang="en-IN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2133600"/>
            <a:ext cx="8126288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have segmented body like earthworms and some have smooth, flat , </a:t>
            </a:r>
            <a:r>
              <a:rPr lang="en-US" dirty="0" err="1" smtClean="0"/>
              <a:t>unsegmented</a:t>
            </a:r>
            <a:r>
              <a:rPr lang="en-US" dirty="0" smtClean="0"/>
              <a:t> body like flukes.</a:t>
            </a:r>
          </a:p>
          <a:p>
            <a:r>
              <a:rPr lang="en-US" dirty="0" smtClean="0"/>
              <a:t>They can grow back parts if they lose parts.</a:t>
            </a:r>
          </a:p>
          <a:p>
            <a:r>
              <a:rPr lang="en-US" dirty="0" smtClean="0"/>
              <a:t>Some worms can grow to 30 METERS long</a:t>
            </a:r>
          </a:p>
          <a:p>
            <a:r>
              <a:rPr lang="en-US" dirty="0" smtClean="0"/>
              <a:t>An earthworm has hairs on it to help it go through the dirt!!!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Invertebrates with Spiny Skins</a:t>
            </a:r>
            <a:endParaRPr lang="en-IN" dirty="0"/>
          </a:p>
        </p:txBody>
      </p:sp>
      <p:pic>
        <p:nvPicPr>
          <p:cNvPr id="5" name="Picture 5" descr="H:\3_urch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00808"/>
            <a:ext cx="5562600" cy="1905000"/>
          </a:xfrm>
          <a:prstGeom prst="rect">
            <a:avLst/>
          </a:prstGeom>
          <a:noFill/>
        </p:spPr>
      </p:pic>
      <p:pic>
        <p:nvPicPr>
          <p:cNvPr id="2050" name="Picture 2" descr="http://4.bp.blogspot.com/-eB5vAxxSUys/Tw-LU8V3jFI/AAAAAAAAHAM/ZB67-dw760U/s1600/Johnsons_sea_cucum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5" y="4005064"/>
            <a:ext cx="4376936" cy="21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trategy-keys.com/image-files/starfish-and-spi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0580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Invertebrates with Spiny Skins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2234030"/>
            <a:ext cx="7605464" cy="2133600"/>
          </a:xfrm>
        </p:spPr>
        <p:txBody>
          <a:bodyPr>
            <a:normAutofit/>
          </a:bodyPr>
          <a:lstStyle/>
          <a:p>
            <a:r>
              <a:rPr lang="en-US" sz="2800" dirty="0"/>
              <a:t>They have bodies with at least 5 </a:t>
            </a:r>
            <a:r>
              <a:rPr lang="en-US" sz="2800" dirty="0" smtClean="0"/>
              <a:t>sections</a:t>
            </a:r>
          </a:p>
          <a:p>
            <a:r>
              <a:rPr lang="en-US" dirty="0" smtClean="0"/>
              <a:t>Spikes to guard them against predators</a:t>
            </a:r>
            <a:endParaRPr lang="en-US" sz="2800" dirty="0"/>
          </a:p>
          <a:p>
            <a:r>
              <a:rPr lang="en-US" sz="2800" dirty="0"/>
              <a:t>They have suction cup feet to walk</a:t>
            </a:r>
          </a:p>
          <a:p>
            <a:pPr>
              <a:buNone/>
            </a:pPr>
            <a:r>
              <a:rPr lang="en-US" sz="2800" dirty="0" err="1" smtClean="0"/>
              <a:t>Eg</a:t>
            </a:r>
            <a:r>
              <a:rPr lang="en-US" sz="2800" dirty="0" smtClean="0"/>
              <a:t>: starfish, sea cucumber 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623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Invertebrates with Soft Bodies</a:t>
            </a:r>
            <a:endParaRPr lang="en-IN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7" descr="Common Octo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132856"/>
            <a:ext cx="2133600" cy="2133600"/>
          </a:xfrm>
          <a:prstGeom prst="rect">
            <a:avLst/>
          </a:prstGeom>
          <a:noFill/>
        </p:spPr>
      </p:pic>
      <p:pic>
        <p:nvPicPr>
          <p:cNvPr id="6" name="Picture 9" descr="Click to enlarge photo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2276872"/>
            <a:ext cx="2133600" cy="1600200"/>
          </a:xfrm>
          <a:prstGeom prst="rect">
            <a:avLst/>
          </a:prstGeom>
          <a:noFill/>
        </p:spPr>
      </p:pic>
      <p:pic>
        <p:nvPicPr>
          <p:cNvPr id="7" name="Picture 11" descr="http://www.oceanlab.abdn.ac.uk/archi/archy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3768" y="4538663"/>
            <a:ext cx="4419600" cy="106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1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Invertebrates with Soft Bodies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18648" cy="4114800"/>
          </a:xfrm>
        </p:spPr>
        <p:txBody>
          <a:bodyPr>
            <a:normAutofit/>
          </a:bodyPr>
          <a:lstStyle/>
          <a:p>
            <a:r>
              <a:rPr lang="en-US" sz="2800" dirty="0"/>
              <a:t>They live on land and fresh water and ocean water.</a:t>
            </a:r>
          </a:p>
          <a:p>
            <a:r>
              <a:rPr lang="en-US" sz="2800" dirty="0"/>
              <a:t>They make shells from minerals in the </a:t>
            </a:r>
            <a:r>
              <a:rPr lang="en-US" sz="2800" dirty="0" smtClean="0"/>
              <a:t>water</a:t>
            </a:r>
          </a:p>
          <a:p>
            <a:r>
              <a:rPr lang="en-US" dirty="0" smtClean="0"/>
              <a:t>Shell is present to protect itself from predators. </a:t>
            </a:r>
            <a:endParaRPr lang="en-US" sz="2800" dirty="0"/>
          </a:p>
          <a:p>
            <a:r>
              <a:rPr lang="en-US" sz="2800" dirty="0"/>
              <a:t>Two shelled mollusks has a big foot to pull itself </a:t>
            </a:r>
            <a:r>
              <a:rPr lang="en-US" sz="2800" dirty="0" smtClean="0"/>
              <a:t>along</a:t>
            </a:r>
          </a:p>
          <a:p>
            <a:r>
              <a:rPr lang="en-US" sz="2800" dirty="0" err="1" smtClean="0"/>
              <a:t>Eg</a:t>
            </a:r>
            <a:r>
              <a:rPr lang="en-US" sz="2800" dirty="0" smtClean="0"/>
              <a:t>: slugs, snails , octopus </a:t>
            </a:r>
            <a:endParaRPr lang="en-US" sz="2800" dirty="0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324600" y="1524000"/>
            <a:ext cx="990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5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/>
              <a:t>Arthropods</a:t>
            </a:r>
            <a:br>
              <a:rPr lang="en-US"/>
            </a:br>
            <a:r>
              <a:rPr lang="en-US" sz="3600">
                <a:solidFill>
                  <a:schemeClr val="accent2"/>
                </a:solidFill>
              </a:rPr>
              <a:t>There are 4 groups</a:t>
            </a:r>
          </a:p>
        </p:txBody>
      </p:sp>
      <p:graphicFrame>
        <p:nvGraphicFramePr>
          <p:cNvPr id="45056" name="Object 0"/>
          <p:cNvGraphicFramePr>
            <a:graphicFrameLocks noGrp="1" noChangeAspect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556783294"/>
              </p:ext>
            </p:extLst>
          </p:nvPr>
        </p:nvGraphicFramePr>
        <p:xfrm>
          <a:off x="762000" y="3117850"/>
          <a:ext cx="76200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MS Org Chart" r:id="rId3" imgW="7619760" imgH="1841400" progId="">
                  <p:embed followColorScheme="full"/>
                </p:oleObj>
              </mc:Choice>
              <mc:Fallback>
                <p:oleObj name="MS Org Chart" r:id="rId3" imgW="7619760" imgH="1841400" progId="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17850"/>
                        <a:ext cx="7620000" cy="1841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0" y="1676400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They have keen sense organs</a:t>
            </a:r>
          </a:p>
          <a:p>
            <a:r>
              <a:rPr lang="en-US" sz="2800" dirty="0" smtClean="0"/>
              <a:t>They have exoskeletons.</a:t>
            </a:r>
          </a:p>
          <a:p>
            <a:r>
              <a:rPr lang="en-US" sz="2800" dirty="0" smtClean="0"/>
              <a:t>They have two or more segments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716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kingdom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 . </a:t>
            </a:r>
            <a:r>
              <a:rPr lang="en-US" dirty="0" err="1" smtClean="0"/>
              <a:t>Whittacker</a:t>
            </a:r>
            <a:r>
              <a:rPr lang="en-US" dirty="0" smtClean="0"/>
              <a:t> came up with the concept of 5 kingdom </a:t>
            </a:r>
            <a:r>
              <a:rPr lang="en-US" dirty="0" err="1" smtClean="0"/>
              <a:t>classification.according</a:t>
            </a:r>
            <a:r>
              <a:rPr lang="en-US" dirty="0" smtClean="0"/>
              <a:t> to this living things  are broadly grouped as:</a:t>
            </a:r>
          </a:p>
          <a:p>
            <a:r>
              <a:rPr lang="en-US" dirty="0" err="1" smtClean="0"/>
              <a:t>Monera</a:t>
            </a:r>
            <a:r>
              <a:rPr lang="en-US" dirty="0" smtClean="0"/>
              <a:t>-all bacteria</a:t>
            </a:r>
          </a:p>
          <a:p>
            <a:r>
              <a:rPr lang="en-US" dirty="0" err="1" smtClean="0"/>
              <a:t>Protista</a:t>
            </a:r>
            <a:r>
              <a:rPr lang="en-US" dirty="0" smtClean="0"/>
              <a:t>- amoeba</a:t>
            </a:r>
          </a:p>
          <a:p>
            <a:r>
              <a:rPr lang="en-US" dirty="0" smtClean="0"/>
              <a:t>Fungi</a:t>
            </a:r>
          </a:p>
          <a:p>
            <a:r>
              <a:rPr lang="en-US" dirty="0" smtClean="0"/>
              <a:t>Plants</a:t>
            </a:r>
          </a:p>
          <a:p>
            <a:r>
              <a:rPr lang="en-US" dirty="0" smtClean="0"/>
              <a:t>Animals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Insects</a:t>
            </a:r>
          </a:p>
        </p:txBody>
      </p:sp>
      <p:pic>
        <p:nvPicPr>
          <p:cNvPr id="40966" name="Picture 6" descr="http://www.roberth.u-net.com/TABAN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916832"/>
            <a:ext cx="1981200" cy="1665288"/>
          </a:xfrm>
          <a:prstGeom prst="rect">
            <a:avLst/>
          </a:prstGeom>
          <a:noFill/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63538" y="16684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69" name="Picture 9" descr="From Discovery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3514475"/>
            <a:ext cx="1676400" cy="2514600"/>
          </a:xfrm>
          <a:prstGeom prst="rect">
            <a:avLst/>
          </a:prstGeom>
          <a:noFill/>
        </p:spPr>
      </p:pic>
      <p:pic>
        <p:nvPicPr>
          <p:cNvPr id="40971" name="Picture 11" descr="Female Mosquito Sucking Bloo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3968" y="2705820"/>
            <a:ext cx="1752600" cy="1752600"/>
          </a:xfrm>
          <a:prstGeom prst="rect">
            <a:avLst/>
          </a:prstGeom>
          <a:noFill/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21066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74" name="Picture 14" descr="http://www.ivyhall.district96.k12.il.us/4th/kkhp/1insects/bugpix/grhpr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664" y="3962400"/>
            <a:ext cx="1543050" cy="2628900"/>
          </a:xfrm>
          <a:prstGeom prst="rect">
            <a:avLst/>
          </a:prstGeom>
          <a:noFill/>
        </p:spPr>
      </p:pic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82" name="Picture 22" descr="http://www.amazingbutterflies.com/b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97959" y="4922587"/>
            <a:ext cx="1550988" cy="1106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470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Insects</a:t>
            </a:r>
            <a:endParaRPr lang="en-IN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/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71600" y="1981200"/>
            <a:ext cx="7016824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Largest group of arthropods</a:t>
            </a:r>
          </a:p>
          <a:p>
            <a:r>
              <a:rPr lang="en-US" smtClean="0"/>
              <a:t>3 pairs of legs</a:t>
            </a:r>
          </a:p>
          <a:p>
            <a:r>
              <a:rPr lang="en-US" smtClean="0"/>
              <a:t>3 main body part sections</a:t>
            </a:r>
          </a:p>
          <a:p>
            <a:r>
              <a:rPr lang="en-US" smtClean="0"/>
              <a:t>2 pairs of eyes</a:t>
            </a:r>
          </a:p>
          <a:p>
            <a:r>
              <a:rPr lang="en-US" smtClean="0"/>
              <a:t>Have mouths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Arachnids</a:t>
            </a:r>
            <a:endParaRPr lang="en-IN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/>
      </p:sp>
      <p:pic>
        <p:nvPicPr>
          <p:cNvPr id="2050" name="Picture 2" descr="http://newsimg.bbc.co.uk/media/images/45453000/jpg/_45453281_oman6_spider_466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99163"/>
            <a:ext cx="4438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ddmcdn.com/gif/scorpion-live-without-food-or-wat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361558" cy="252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urospiders.com/spider_relati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22715"/>
            <a:ext cx="3362127" cy="267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Arachnids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31840" y="1981200"/>
            <a:ext cx="5544616" cy="4114800"/>
          </a:xfrm>
        </p:spPr>
        <p:txBody>
          <a:bodyPr/>
          <a:lstStyle/>
          <a:p>
            <a:r>
              <a:rPr lang="en-US" sz="2800" dirty="0"/>
              <a:t>Spiders mites and ticks.</a:t>
            </a:r>
          </a:p>
          <a:p>
            <a:r>
              <a:rPr lang="en-US" sz="2800" dirty="0"/>
              <a:t>4 pairs of legs</a:t>
            </a:r>
          </a:p>
          <a:p>
            <a:r>
              <a:rPr lang="en-US" sz="2800" dirty="0"/>
              <a:t>Most live on land.</a:t>
            </a:r>
          </a:p>
          <a:p>
            <a:r>
              <a:rPr lang="en-US" sz="2800" dirty="0"/>
              <a:t>Some live in fresh water</a:t>
            </a:r>
          </a:p>
          <a:p>
            <a:r>
              <a:rPr lang="en-US" sz="2800" dirty="0"/>
              <a:t>They are called parasites.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36869" name="Picture 5" descr="H:\spider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202" y="2276872"/>
            <a:ext cx="4135438" cy="344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345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Crustaceans</a:t>
            </a:r>
            <a:endParaRPr lang="en-IN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86856"/>
            <a:ext cx="482282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edu.glogster.com/media/4/24/65/54/24655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28800"/>
            <a:ext cx="33337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opnews.in/usa/files/crustace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6" y="4437112"/>
            <a:ext cx="3055085" cy="21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Crustaceans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334472" cy="4114800"/>
          </a:xfrm>
        </p:spPr>
        <p:txBody>
          <a:bodyPr/>
          <a:lstStyle/>
          <a:p>
            <a:r>
              <a:rPr lang="en-US" sz="2800" dirty="0"/>
              <a:t>They have five pairs of legs</a:t>
            </a:r>
          </a:p>
          <a:p>
            <a:r>
              <a:rPr lang="en-US" sz="2800" dirty="0"/>
              <a:t>They live near or on the ocean floor</a:t>
            </a:r>
          </a:p>
          <a:p>
            <a:r>
              <a:rPr lang="en-US" sz="2800" dirty="0"/>
              <a:t>Live on land and water</a:t>
            </a:r>
          </a:p>
          <a:p>
            <a:r>
              <a:rPr lang="en-US" sz="2800" dirty="0"/>
              <a:t>They have antennae</a:t>
            </a:r>
          </a:p>
        </p:txBody>
      </p:sp>
    </p:spTree>
    <p:extLst>
      <p:ext uri="{BB962C8B-B14F-4D97-AF65-F5344CB8AC3E}">
        <p14:creationId xmlns:p14="http://schemas.microsoft.com/office/powerpoint/2010/main" val="98308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23" y="-243408"/>
            <a:ext cx="7772400" cy="1143000"/>
          </a:xfrm>
        </p:spPr>
        <p:txBody>
          <a:bodyPr/>
          <a:lstStyle/>
          <a:p>
            <a:r>
              <a:rPr lang="en-US" dirty="0"/>
              <a:t>Millipedes &amp; Centipedes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4098" name="Picture 2" descr="http://www.groworganic.com/media/wp-content/uploads/narceus-spiral-s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5" y="764652"/>
            <a:ext cx="3600400" cy="35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theage.com.au/2010/03/09/1206774/420-millipede-42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694"/>
            <a:ext cx="4000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6/66/Centipede.jpg/220px-Centipe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2095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3.bp.blogspot.com/-PYF_GvWxBsk/To643ExcvsI/AAAAAAAABHw/0HQ3FnE5i4k/s1600/centipede-centipe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709"/>
            <a:ext cx="37052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Millipedes &amp; Centipedes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45720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Many body segments</a:t>
            </a:r>
          </a:p>
          <a:p>
            <a:pPr>
              <a:lnSpc>
                <a:spcPct val="90000"/>
              </a:lnSpc>
            </a:pPr>
            <a:r>
              <a:rPr lang="en-US" sz="2800"/>
              <a:t>Live under rocks &amp; dark places</a:t>
            </a:r>
          </a:p>
          <a:p>
            <a:pPr>
              <a:lnSpc>
                <a:spcPct val="90000"/>
              </a:lnSpc>
            </a:pPr>
            <a:r>
              <a:rPr lang="en-US" sz="2800"/>
              <a:t>Really have less than 100 legs</a:t>
            </a:r>
          </a:p>
          <a:p>
            <a:pPr>
              <a:lnSpc>
                <a:spcPct val="90000"/>
              </a:lnSpc>
            </a:pPr>
            <a:r>
              <a:rPr lang="en-US" sz="2800"/>
              <a:t>Protects itself by curling up</a:t>
            </a:r>
          </a:p>
          <a:p>
            <a:pPr>
              <a:lnSpc>
                <a:spcPct val="90000"/>
              </a:lnSpc>
            </a:pPr>
            <a:r>
              <a:rPr lang="en-US" sz="2800"/>
              <a:t>Millipedes have 4 legs on each segment</a:t>
            </a:r>
          </a:p>
          <a:p>
            <a:pPr>
              <a:lnSpc>
                <a:spcPct val="90000"/>
              </a:lnSpc>
            </a:pPr>
            <a:r>
              <a:rPr lang="en-US" sz="2800"/>
              <a:t>Centipedes have 2 legs on each segment</a:t>
            </a:r>
          </a:p>
        </p:txBody>
      </p:sp>
      <p:pic>
        <p:nvPicPr>
          <p:cNvPr id="44038" name="Picture 6" descr="http://www.insectsafari.com/insectid/newimages/millipe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438400"/>
            <a:ext cx="2838450" cy="1039813"/>
          </a:xfrm>
          <a:prstGeom prst="rect">
            <a:avLst/>
          </a:prstGeom>
          <a:noFill/>
        </p:spPr>
      </p:pic>
      <p:pic>
        <p:nvPicPr>
          <p:cNvPr id="44040" name="Picture 8" descr="http://www.insectsafari.com/insectid/newimages/centipe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692525"/>
            <a:ext cx="2819400" cy="2330450"/>
          </a:xfrm>
          <a:prstGeom prst="rect">
            <a:avLst/>
          </a:prstGeom>
          <a:noFill/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172200" y="3048000"/>
            <a:ext cx="2057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millipede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477000" y="52578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centipede</a:t>
            </a:r>
          </a:p>
        </p:txBody>
      </p:sp>
    </p:spTree>
    <p:extLst>
      <p:ext uri="{BB962C8B-B14F-4D97-AF65-F5344CB8AC3E}">
        <p14:creationId xmlns:p14="http://schemas.microsoft.com/office/powerpoint/2010/main" val="42897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6368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 b="1">
              <a:latin typeface="Tempus Sans ITC" pitchFamily="82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1295400"/>
            <a:ext cx="8686800" cy="5791200"/>
            <a:chOff x="0" y="365"/>
            <a:chExt cx="5702" cy="633"/>
          </a:xfrm>
        </p:grpSpPr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0" y="365"/>
              <a:ext cx="570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0" y="365"/>
              <a:ext cx="5702" cy="633"/>
              <a:chOff x="0" y="365"/>
              <a:chExt cx="5702" cy="633"/>
            </a:xfrm>
          </p:grpSpPr>
          <p:sp>
            <p:nvSpPr>
              <p:cNvPr id="19459" name="Rectangle 3"/>
              <p:cNvSpPr>
                <a:spLocks noChangeArrowheads="1"/>
              </p:cNvSpPr>
              <p:nvPr/>
            </p:nvSpPr>
            <p:spPr bwMode="auto">
              <a:xfrm>
                <a:off x="0" y="36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365"/>
                <a:ext cx="5702" cy="633"/>
                <a:chOff x="0" y="365"/>
                <a:chExt cx="5702" cy="633"/>
              </a:xfrm>
            </p:grpSpPr>
            <p:sp>
              <p:nvSpPr>
                <p:cNvPr id="19461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570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0" name="Rectangle 4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570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buFontTx/>
                    <a:buChar char="•"/>
                  </a:pPr>
                  <a:r>
                    <a:rPr lang="en-US" sz="2800">
                      <a:latin typeface="Tahoma" charset="0"/>
                    </a:rPr>
                    <a:t> </a:t>
                  </a:r>
                  <a:r>
                    <a:rPr lang="en-US" sz="2800" b="1">
                      <a:latin typeface="Tahoma" charset="0"/>
                    </a:rPr>
                    <a:t>A key is a device for easily and quickly identifying</a:t>
                  </a:r>
                </a:p>
                <a:p>
                  <a:r>
                    <a:rPr lang="en-US" sz="2800" b="1">
                      <a:latin typeface="Tahoma" charset="0"/>
                    </a:rPr>
                    <a:t>  an unknown organism.</a:t>
                  </a:r>
                </a:p>
                <a:p>
                  <a:endParaRPr lang="en-US" sz="2800" b="1">
                    <a:latin typeface="Tahoma" charset="0"/>
                  </a:endParaRPr>
                </a:p>
                <a:p>
                  <a:pPr>
                    <a:buFontTx/>
                    <a:buChar char="•"/>
                  </a:pPr>
                  <a:r>
                    <a:rPr lang="en-US" sz="2800" b="1">
                      <a:latin typeface="Tahoma" charset="0"/>
                    </a:rPr>
                    <a:t> The dichotomous key is the most widely used type in biological sciences. </a:t>
                  </a:r>
                </a:p>
                <a:p>
                  <a:endParaRPr lang="en-US" sz="2800" b="1">
                    <a:latin typeface="Tahoma" charset="0"/>
                  </a:endParaRPr>
                </a:p>
                <a:p>
                  <a:pPr>
                    <a:buFontTx/>
                    <a:buChar char="•"/>
                  </a:pPr>
                  <a:r>
                    <a:rPr lang="en-US" sz="2800">
                      <a:latin typeface="Tahoma" charset="0"/>
                    </a:rPr>
                    <a:t> </a:t>
                  </a:r>
                  <a:r>
                    <a:rPr lang="en-US" sz="2800" b="1">
                      <a:latin typeface="Tahoma" charset="0"/>
                    </a:rPr>
                    <a:t>The user is presented with a sequence of  choices between two statements,</a:t>
                  </a:r>
                  <a:r>
                    <a:rPr lang="en-US" sz="2800">
                      <a:latin typeface="Tahoma" charset="0"/>
                    </a:rPr>
                    <a:t> </a:t>
                  </a:r>
                  <a:r>
                    <a:rPr lang="en-US" sz="2800" b="1">
                      <a:latin typeface="Tahoma" charset="0"/>
                    </a:rPr>
                    <a:t>couplets, based on characteristics of the organism. By always making the correct choice, the name of the organism will be revealed.</a:t>
                  </a:r>
                </a:p>
                <a:p>
                  <a:endParaRPr lang="en-US" sz="2800">
                    <a:latin typeface="Tahoma" charset="0"/>
                  </a:endParaRPr>
                </a:p>
                <a:p>
                  <a:pPr eaLnBrk="0" hangingPunct="0"/>
                  <a:endParaRPr lang="en-US" sz="2800">
                    <a:latin typeface="Tahoma" charset="0"/>
                  </a:endParaRPr>
                </a:p>
              </p:txBody>
            </p:sp>
          </p:grpSp>
        </p:grpSp>
      </p:grp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2971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 b="1">
              <a:latin typeface="Tempus Sans ITC" pitchFamily="82" charset="0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57200" y="381000"/>
            <a:ext cx="6324600" cy="609600"/>
            <a:chOff x="0" y="365"/>
            <a:chExt cx="5702" cy="212"/>
          </a:xfrm>
        </p:grpSpPr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0" y="365"/>
              <a:ext cx="57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0" y="365"/>
              <a:ext cx="5702" cy="212"/>
              <a:chOff x="0" y="365"/>
              <a:chExt cx="5702" cy="212"/>
            </a:xfrm>
          </p:grpSpPr>
          <p:sp>
            <p:nvSpPr>
              <p:cNvPr id="19467" name="Rectangle 11"/>
              <p:cNvSpPr>
                <a:spLocks noChangeArrowheads="1"/>
              </p:cNvSpPr>
              <p:nvPr/>
            </p:nvSpPr>
            <p:spPr bwMode="auto">
              <a:xfrm>
                <a:off x="0" y="36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0" y="365"/>
                <a:ext cx="5702" cy="212"/>
                <a:chOff x="0" y="365"/>
                <a:chExt cx="5702" cy="212"/>
              </a:xfrm>
            </p:grpSpPr>
            <p:sp>
              <p:nvSpPr>
                <p:cNvPr id="19469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570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8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570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 sz="3200" b="1">
                      <a:latin typeface="Tahoma" charset="0"/>
                    </a:rPr>
                    <a:t>The </a:t>
                  </a:r>
                  <a:r>
                    <a:rPr lang="en-US" sz="3200" b="1">
                      <a:solidFill>
                        <a:srgbClr val="00FFFF"/>
                      </a:solidFill>
                      <a:latin typeface="Tahoma" charset="0"/>
                    </a:rPr>
                    <a:t>Dichotomous Key</a:t>
                  </a:r>
                  <a:r>
                    <a:rPr lang="en-US" sz="3200" b="1">
                      <a:latin typeface="Tahoma" charset="0"/>
                    </a:rPr>
                    <a:t> </a:t>
                  </a:r>
                  <a:endParaRPr lang="en-US" sz="3200">
                    <a:latin typeface="Tahoma" charset="0"/>
                  </a:endParaRPr>
                </a:p>
              </p:txBody>
            </p:sp>
          </p:grpSp>
        </p:grpSp>
      </p:grp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2819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 b="1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Dichotomous Key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easy way to sort information</a:t>
            </a:r>
          </a:p>
          <a:p>
            <a:r>
              <a:rPr lang="en-US"/>
              <a:t>Uses a series of yes or no questions to get to a single description that applies to only one item</a:t>
            </a:r>
          </a:p>
          <a:p>
            <a:r>
              <a:rPr lang="en-US"/>
              <a:t>How all living things are classified</a:t>
            </a:r>
          </a:p>
        </p:txBody>
      </p:sp>
    </p:spTree>
    <p:extLst>
      <p:ext uri="{BB962C8B-B14F-4D97-AF65-F5344CB8AC3E}">
        <p14:creationId xmlns:p14="http://schemas.microsoft.com/office/powerpoint/2010/main" val="19641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are out there?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Scientists currently estimate that</a:t>
            </a:r>
          </a:p>
          <a:p>
            <a:pPr lvl="1"/>
            <a:r>
              <a:rPr lang="en-US"/>
              <a:t>There are 10 million species worldwide</a:t>
            </a:r>
          </a:p>
          <a:p>
            <a:pPr lvl="1"/>
            <a:r>
              <a:rPr lang="en-US"/>
              <a:t>Over 5 million live in the tropics</a:t>
            </a:r>
          </a:p>
          <a:p>
            <a:pPr lvl="1"/>
            <a:r>
              <a:rPr lang="en-US"/>
              <a:t>Most unnamed species are small or microscopic</a:t>
            </a:r>
          </a:p>
        </p:txBody>
      </p:sp>
    </p:spTree>
    <p:extLst>
      <p:ext uri="{BB962C8B-B14F-4D97-AF65-F5344CB8AC3E}">
        <p14:creationId xmlns:p14="http://schemas.microsoft.com/office/powerpoint/2010/main" val="42587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:\My Pictures\Project Two\Group as 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763000" cy="39878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Behold our group</a:t>
            </a:r>
          </a:p>
        </p:txBody>
      </p:sp>
    </p:spTree>
    <p:extLst>
      <p:ext uri="{BB962C8B-B14F-4D97-AF65-F5344CB8AC3E}">
        <p14:creationId xmlns:p14="http://schemas.microsoft.com/office/powerpoint/2010/main" val="17862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First question:  </a:t>
            </a:r>
            <a:br>
              <a:rPr lang="en-US"/>
            </a:br>
            <a:r>
              <a:rPr lang="en-US"/>
              <a:t>Brown or not brown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Now we sort all of our animals into two groups:  brown and not brown</a:t>
            </a:r>
          </a:p>
        </p:txBody>
      </p:sp>
    </p:spTree>
    <p:extLst>
      <p:ext uri="{BB962C8B-B14F-4D97-AF65-F5344CB8AC3E}">
        <p14:creationId xmlns:p14="http://schemas.microsoft.com/office/powerpoint/2010/main" val="24218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T:\My Pictures\Project Two\Smushy big alte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25654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990600"/>
            <a:ext cx="5562600" cy="914400"/>
          </a:xfrm>
        </p:spPr>
        <p:txBody>
          <a:bodyPr/>
          <a:lstStyle/>
          <a:p>
            <a:r>
              <a:rPr lang="en-US"/>
              <a:t>Brown</a:t>
            </a:r>
          </a:p>
        </p:txBody>
      </p:sp>
      <p:pic>
        <p:nvPicPr>
          <p:cNvPr id="7175" name="Picture 7" descr="T:\My Pictures\Project Two\Weiner Dog alte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4953000" cy="256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0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5" name="Picture 23" descr="T:\My Pictures\Project Two\Background mixed 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"/>
            <a:ext cx="8382000" cy="67056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239000" cy="1066800"/>
          </a:xfrm>
        </p:spPr>
        <p:txBody>
          <a:bodyPr/>
          <a:lstStyle/>
          <a:p>
            <a:r>
              <a:rPr lang="en-US"/>
              <a:t>Not brown</a:t>
            </a:r>
          </a:p>
        </p:txBody>
      </p:sp>
      <p:pic>
        <p:nvPicPr>
          <p:cNvPr id="8210" name="Picture 18" descr="T:\My Pictures\Project Two\Blizzard copy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81000"/>
            <a:ext cx="2514600" cy="2514600"/>
          </a:xfrm>
          <a:prstGeom prst="rect">
            <a:avLst/>
          </a:prstGeom>
          <a:noFill/>
        </p:spPr>
      </p:pic>
      <p:pic>
        <p:nvPicPr>
          <p:cNvPr id="8211" name="Picture 19" descr="T:\My Pictures\Project Two\Frog copy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581400"/>
            <a:ext cx="3581400" cy="2686050"/>
          </a:xfrm>
          <a:prstGeom prst="rect">
            <a:avLst/>
          </a:prstGeom>
          <a:noFill/>
        </p:spPr>
      </p:pic>
      <p:pic>
        <p:nvPicPr>
          <p:cNvPr id="8218" name="Picture 26" descr="T:\My Pictures\Project Two\Panther 3 copy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914400"/>
            <a:ext cx="4008438" cy="3292475"/>
          </a:xfrm>
          <a:prstGeom prst="rect">
            <a:avLst/>
          </a:prstGeom>
          <a:noFill/>
        </p:spPr>
      </p:pic>
      <p:pic>
        <p:nvPicPr>
          <p:cNvPr id="8219" name="Picture 27" descr="T:\My Pictures\Project Two\Peanut 2 copy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154363"/>
            <a:ext cx="4937125" cy="3703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8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Next we take one of these groups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And make two new groups</a:t>
            </a:r>
          </a:p>
          <a:p>
            <a:r>
              <a:rPr lang="en-US"/>
              <a:t>So, let’s take our “Not Brown” group</a:t>
            </a:r>
          </a:p>
          <a:p>
            <a:r>
              <a:rPr lang="en-US"/>
              <a:t>New question:  Can fly or Can’t fly</a:t>
            </a:r>
          </a:p>
        </p:txBody>
      </p:sp>
    </p:spTree>
    <p:extLst>
      <p:ext uri="{BB962C8B-B14F-4D97-AF65-F5344CB8AC3E}">
        <p14:creationId xmlns:p14="http://schemas.microsoft.com/office/powerpoint/2010/main" val="20635912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brown</a:t>
            </a:r>
          </a:p>
        </p:txBody>
      </p:sp>
      <p:pic>
        <p:nvPicPr>
          <p:cNvPr id="10250" name="Picture 10" descr="T:\My Pictures\Project Two\Not br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947863"/>
            <a:ext cx="6867525" cy="2962275"/>
          </a:xfrm>
          <a:prstGeom prst="rect">
            <a:avLst/>
          </a:prstGeom>
          <a:noFill/>
        </p:spPr>
      </p:pic>
      <p:pic>
        <p:nvPicPr>
          <p:cNvPr id="10251" name="Picture 11" descr="T:\My Pictures\Project Two\Not brown can't f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38" y="1947863"/>
            <a:ext cx="6867525" cy="2962275"/>
          </a:xfrm>
          <a:prstGeom prst="rect">
            <a:avLst/>
          </a:prstGeom>
          <a:noFill/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565400" y="5257800"/>
            <a:ext cx="4014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hattery Teeth" pitchFamily="34" charset="0"/>
              </a:rPr>
              <a:t>Can’t fly</a:t>
            </a:r>
          </a:p>
        </p:txBody>
      </p:sp>
    </p:spTree>
    <p:extLst>
      <p:ext uri="{BB962C8B-B14F-4D97-AF65-F5344CB8AC3E}">
        <p14:creationId xmlns:p14="http://schemas.microsoft.com/office/powerpoint/2010/main" val="254439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52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en-US" dirty="0" smtClean="0"/>
              <a:t>Now try classifying organism in the worksheet provided to you. As home work try creating a dichotomous key all by yourself!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7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1000" y="5303838"/>
            <a:ext cx="46132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Tempus Sans ITC" pitchFamily="82" charset="0"/>
              </a:rPr>
              <a:t>Why use a dead language?</a:t>
            </a:r>
          </a:p>
          <a:p>
            <a:endParaRPr lang="en-US" sz="3200" b="1">
              <a:latin typeface="Tempus Sans ITC" pitchFamily="82" charset="0"/>
            </a:endParaRPr>
          </a:p>
          <a:p>
            <a:endParaRPr lang="en-US" sz="3200" b="1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5344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 b="1">
                <a:latin typeface="Tempus Sans ITC" pitchFamily="82" charset="0"/>
              </a:rPr>
              <a:t>We only know about a fraction of the</a:t>
            </a:r>
          </a:p>
          <a:p>
            <a:r>
              <a:rPr lang="en-US" sz="3200" b="1">
                <a:latin typeface="Tempus Sans ITC" pitchFamily="82" charset="0"/>
              </a:rPr>
              <a:t>  organisms that exist or have existed on Earth.</a:t>
            </a:r>
          </a:p>
          <a:p>
            <a:endParaRPr lang="en-US" sz="3200" b="1">
              <a:latin typeface="Tempus Sans ITC" pitchFamily="82" charset="0"/>
            </a:endParaRPr>
          </a:p>
          <a:p>
            <a:pPr>
              <a:buFontTx/>
              <a:buChar char="•"/>
            </a:pPr>
            <a:r>
              <a:rPr lang="en-US" sz="3200" b="1">
                <a:solidFill>
                  <a:srgbClr val="00FFFF"/>
                </a:solidFill>
                <a:latin typeface="Tempus Sans ITC" pitchFamily="82" charset="0"/>
              </a:rPr>
              <a:t>Taxonomists</a:t>
            </a:r>
            <a:r>
              <a:rPr lang="en-US" sz="3200" b="1">
                <a:latin typeface="Tempus Sans ITC" pitchFamily="82" charset="0"/>
              </a:rPr>
              <a:t> give a unique scientific name to</a:t>
            </a:r>
          </a:p>
          <a:p>
            <a:r>
              <a:rPr lang="en-US" sz="3200" b="1">
                <a:latin typeface="Tempus Sans ITC" pitchFamily="82" charset="0"/>
              </a:rPr>
              <a:t>   each species they know about whether it’s alive</a:t>
            </a:r>
          </a:p>
          <a:p>
            <a:r>
              <a:rPr lang="en-US" sz="3200" b="1">
                <a:latin typeface="Tempus Sans ITC" pitchFamily="82" charset="0"/>
              </a:rPr>
              <a:t>   today or extinct.</a:t>
            </a:r>
          </a:p>
          <a:p>
            <a:endParaRPr lang="en-US" sz="3200" b="1">
              <a:latin typeface="Tempus Sans ITC" pitchFamily="82" charset="0"/>
            </a:endParaRPr>
          </a:p>
          <a:p>
            <a:pPr>
              <a:buFontTx/>
              <a:buChar char="•"/>
            </a:pPr>
            <a:r>
              <a:rPr lang="en-US" sz="3200" b="1">
                <a:latin typeface="Tempus Sans ITC" pitchFamily="82" charset="0"/>
              </a:rPr>
              <a:t> The scientific name comes from one of two</a:t>
            </a:r>
          </a:p>
          <a:p>
            <a:r>
              <a:rPr lang="en-US" sz="3200" b="1">
                <a:latin typeface="Tempus Sans ITC" pitchFamily="82" charset="0"/>
              </a:rPr>
              <a:t> “dead”  languages – Latin or ancient Greek. </a:t>
            </a:r>
          </a:p>
          <a:p>
            <a:pPr>
              <a:buFontTx/>
              <a:buChar char="•"/>
            </a:pPr>
            <a:endParaRPr lang="en-US" sz="3200" b="1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concept of scientific Nomenclature</a:t>
            </a:r>
            <a:endParaRPr lang="en-US" dirty="0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started by </a:t>
            </a:r>
            <a:r>
              <a:rPr lang="en-US" dirty="0" err="1" smtClean="0"/>
              <a:t>Carolus</a:t>
            </a:r>
            <a:r>
              <a:rPr lang="en-US" dirty="0" smtClean="0"/>
              <a:t> Linnaeus</a:t>
            </a:r>
          </a:p>
          <a:p>
            <a:r>
              <a:rPr lang="en-US" dirty="0" smtClean="0"/>
              <a:t>Described </a:t>
            </a:r>
            <a:r>
              <a:rPr lang="en-US" dirty="0"/>
              <a:t>organisms with two word </a:t>
            </a:r>
            <a:r>
              <a:rPr lang="en-US" dirty="0" smtClean="0"/>
              <a:t>names</a:t>
            </a:r>
            <a:endParaRPr lang="en-US" dirty="0"/>
          </a:p>
          <a:p>
            <a:r>
              <a:rPr lang="en-US" dirty="0"/>
              <a:t>Developed </a:t>
            </a:r>
            <a:r>
              <a:rPr lang="en-US" b="1" u="sng" dirty="0"/>
              <a:t>binomial nomenclature</a:t>
            </a:r>
            <a:endParaRPr lang="en-US" dirty="0"/>
          </a:p>
          <a:p>
            <a:r>
              <a:rPr lang="en-US" dirty="0"/>
              <a:t>First word = genus name</a:t>
            </a:r>
          </a:p>
          <a:p>
            <a:r>
              <a:rPr lang="en-US" dirty="0"/>
              <a:t>Second word = species name</a:t>
            </a:r>
          </a:p>
        </p:txBody>
      </p:sp>
    </p:spTree>
    <p:extLst>
      <p:ext uri="{BB962C8B-B14F-4D97-AF65-F5344CB8AC3E}">
        <p14:creationId xmlns:p14="http://schemas.microsoft.com/office/powerpoint/2010/main" val="1031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Mountain%20l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6553200" cy="5289550"/>
          </a:xfrm>
          <a:prstGeom prst="rect">
            <a:avLst/>
          </a:prstGeom>
          <a:noFill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352800" y="6019800"/>
            <a:ext cx="2605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empus Sans ITC" pitchFamily="82" charset="0"/>
              </a:rPr>
              <a:t>Screaming Cat</a:t>
            </a:r>
          </a:p>
        </p:txBody>
      </p:sp>
    </p:spTree>
    <p:extLst>
      <p:ext uri="{BB962C8B-B14F-4D97-AF65-F5344CB8AC3E}">
        <p14:creationId xmlns:p14="http://schemas.microsoft.com/office/powerpoint/2010/main" val="28751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484</TotalTime>
  <Words>1223</Words>
  <Application>Microsoft Office PowerPoint</Application>
  <PresentationFormat>On-screen Show (4:3)</PresentationFormat>
  <Paragraphs>255</Paragraphs>
  <Slides>66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Apex</vt:lpstr>
      <vt:lpstr>MS Org Chart</vt:lpstr>
      <vt:lpstr>CLASSIFICATION What is classification? Sorting out  things? Then… What is Taxonomy?   </vt:lpstr>
      <vt:lpstr>PowerPoint Presentation</vt:lpstr>
      <vt:lpstr>Why is taxonomy useful?</vt:lpstr>
      <vt:lpstr>Aristotle</vt:lpstr>
      <vt:lpstr>5 kingdom classification</vt:lpstr>
      <vt:lpstr>How many are out there?</vt:lpstr>
      <vt:lpstr>PowerPoint Presentation</vt:lpstr>
      <vt:lpstr>The concept of scientific Nomenclature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Kingdom Animalia</vt:lpstr>
      <vt:lpstr>Which is organism is smarter ?</vt:lpstr>
      <vt:lpstr>Vertebrates</vt:lpstr>
      <vt:lpstr>Vertebrates</vt:lpstr>
      <vt:lpstr>What are the characteristics of this organism?</vt:lpstr>
      <vt:lpstr>Fish</vt:lpstr>
      <vt:lpstr>What are the characteristics of this organism?</vt:lpstr>
      <vt:lpstr>Reptiles</vt:lpstr>
      <vt:lpstr>What are the characteristics of this organism?</vt:lpstr>
      <vt:lpstr>Amphibians</vt:lpstr>
      <vt:lpstr>What are the characteristics of this organism?</vt:lpstr>
      <vt:lpstr>Birds</vt:lpstr>
      <vt:lpstr>What are the characteristics of this organism?</vt:lpstr>
      <vt:lpstr>Mammals</vt:lpstr>
      <vt:lpstr>Task:</vt:lpstr>
      <vt:lpstr>PowerPoint Presentation</vt:lpstr>
      <vt:lpstr>PowerPoint Presentation</vt:lpstr>
      <vt:lpstr>Sponges</vt:lpstr>
      <vt:lpstr>Invertebrates with Stinging Cells</vt:lpstr>
      <vt:lpstr>Invertebrates with Stinging Cells</vt:lpstr>
      <vt:lpstr>Worms</vt:lpstr>
      <vt:lpstr>Worms</vt:lpstr>
      <vt:lpstr>Invertebrates with Spiny Skins</vt:lpstr>
      <vt:lpstr>Invertebrates with Spiny Skins</vt:lpstr>
      <vt:lpstr>Invertebrates with Soft Bodies</vt:lpstr>
      <vt:lpstr>Invertebrates with Soft Bodies</vt:lpstr>
      <vt:lpstr>Arthropods There are 4 groups</vt:lpstr>
      <vt:lpstr>Insects</vt:lpstr>
      <vt:lpstr>Insects</vt:lpstr>
      <vt:lpstr>Arachnids</vt:lpstr>
      <vt:lpstr>Arachnids</vt:lpstr>
      <vt:lpstr>Crustaceans</vt:lpstr>
      <vt:lpstr>Crustaceans</vt:lpstr>
      <vt:lpstr>Millipedes &amp; Centipedes</vt:lpstr>
      <vt:lpstr>Millipedes &amp; Centipedes</vt:lpstr>
      <vt:lpstr>PowerPoint Presentation</vt:lpstr>
      <vt:lpstr>Dichotomous Key</vt:lpstr>
      <vt:lpstr>Behold our group</vt:lpstr>
      <vt:lpstr>First question:   Brown or not brown</vt:lpstr>
      <vt:lpstr>Brown</vt:lpstr>
      <vt:lpstr>Not brown</vt:lpstr>
      <vt:lpstr>Next we take one of these groups</vt:lpstr>
      <vt:lpstr>Not brown</vt:lpstr>
      <vt:lpstr>Now try classifying organism in the worksheet provided to you. As home work try creating a dichotomous key all by yourself!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What is classification? Sorting out  things? Then… What is Taxonomy?   </dc:title>
  <dc:creator>varsha</dc:creator>
  <cp:lastModifiedBy>varsha</cp:lastModifiedBy>
  <cp:revision>9</cp:revision>
  <dcterms:created xsi:type="dcterms:W3CDTF">2012-04-23T10:55:34Z</dcterms:created>
  <dcterms:modified xsi:type="dcterms:W3CDTF">2012-04-24T14:27:53Z</dcterms:modified>
</cp:coreProperties>
</file>