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2.bin" ContentType="application/vnd.ms-office.activeX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bin" ContentType="application/vnd.ms-office.activeX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3.bin" ContentType="application/vnd.ms-office.activeX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2" r:id="rId9"/>
    <p:sldId id="279" r:id="rId10"/>
    <p:sldId id="280" r:id="rId11"/>
    <p:sldId id="281" r:id="rId12"/>
    <p:sldId id="282" r:id="rId13"/>
    <p:sldId id="283" r:id="rId14"/>
    <p:sldId id="284" r:id="rId15"/>
    <p:sldId id="263" r:id="rId16"/>
    <p:sldId id="264" r:id="rId17"/>
    <p:sldId id="265" r:id="rId18"/>
    <p:sldId id="266" r:id="rId19"/>
    <p:sldId id="267" r:id="rId20"/>
    <p:sldId id="286" r:id="rId21"/>
    <p:sldId id="268" r:id="rId22"/>
    <p:sldId id="269" r:id="rId23"/>
    <p:sldId id="270" r:id="rId24"/>
    <p:sldId id="271" r:id="rId25"/>
    <p:sldId id="277" r:id="rId26"/>
    <p:sldId id="278" r:id="rId27"/>
    <p:sldId id="273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F3657-55B6-4B53-BEFF-1B925F65D594}" type="datetimeFigureOut">
              <a:rPr lang="en-US" smtClean="0"/>
              <a:pPr/>
              <a:t>4/13/2012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9A0F3-4D63-4C4A-9800-0244F7079BB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CC75D-134F-4674-8AEB-3B28795DE7F7}" type="slidenum">
              <a:rPr lang="en-US"/>
              <a:pPr/>
              <a:t>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B5A3C-FBD1-491E-8918-97CCDE0B9C00}" type="slidenum">
              <a:rPr lang="en-GB"/>
              <a:pPr/>
              <a:t>11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4214B-AD09-4692-AB70-8EB9D3CA622F}" type="slidenum">
              <a:rPr lang="en-GB"/>
              <a:pPr/>
              <a:t>12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AD674-7207-4165-92E0-B2D83DA876CA}" type="slidenum">
              <a:rPr lang="en-GB"/>
              <a:pPr/>
              <a:t>13</a:t>
            </a:fld>
            <a:endParaRPr lang="en-GB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567D7-C06C-4B39-844B-16983C147AE7}" type="slidenum">
              <a:rPr lang="en-GB"/>
              <a:pPr/>
              <a:t>14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59936-C078-4843-9A6A-23724B5CF7AB}" type="slidenum">
              <a:rPr lang="en-US"/>
              <a:pPr/>
              <a:t>15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multiple-choice quiz could be used as a plenary activity to assess students’ understanding of electrical signals. The questions can be skipped through without answering by clicking “</a:t>
            </a:r>
            <a:r>
              <a:rPr lang="en-GB" b="1" smtClean="0"/>
              <a:t>next</a:t>
            </a:r>
            <a:r>
              <a:rPr lang="en-GB" smtClean="0"/>
              <a:t>”. Students could be asked to complete the questions in their books and the activity could be concluded by the completion on the IWB.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13BC6-8EEA-43CB-AC3E-1DAC51B1C69D}" type="slidenum">
              <a:rPr lang="en-US"/>
              <a:pPr/>
              <a:t>16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6A76A-6972-423D-BF86-C12A97F5A30B}" type="slidenum">
              <a:rPr lang="en-US"/>
              <a:pPr/>
              <a:t>17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2B303-9F57-4730-9641-AE4B62D2A985}" type="slidenum">
              <a:rPr lang="en-US"/>
              <a:pPr/>
              <a:t>18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81346-4407-4FF8-9AD9-EC6BAF15C63D}" type="slidenum">
              <a:rPr lang="en-US"/>
              <a:pPr/>
              <a:t>19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8748C-24A3-42F0-B18B-C57EE2548741}" type="slidenum">
              <a:rPr lang="en-US"/>
              <a:pPr/>
              <a:t>21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C4D29-9569-4DE7-8EFF-FB8645FA1F20}" type="slidenum">
              <a:rPr lang="en-US"/>
              <a:pPr/>
              <a:t>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92D04-150E-4ED6-A10B-371DC8AB45E3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ordering activity could be used as a plenary or revision exercise on reflex arcs. Mini-whiteboards could be used to make this a whole-class exercise.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9E389-2088-4271-A252-FA99B9ACA046}" type="slidenum">
              <a:rPr lang="en-US"/>
              <a:pPr/>
              <a:t>24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37E68D-143B-4448-8302-F45FB6A8666D}" type="slidenum">
              <a:rPr lang="en-US"/>
              <a:pPr/>
              <a:t>25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E6C22-9804-475A-8127-7B168F7B9791}" type="slidenum">
              <a:rPr lang="en-US"/>
              <a:pPr/>
              <a:t>26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EF487-CA75-4581-99B2-6892E54067CF}" type="slidenum">
              <a:rPr lang="en-US"/>
              <a:pPr/>
              <a:t>27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ADCFA-218A-462F-8494-2261267E22CE}" type="slidenum">
              <a:rPr lang="en-US"/>
              <a:pPr/>
              <a:t>28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A4721-9549-44AC-A18C-6A192291196B}" type="slidenum">
              <a:rPr lang="en-US"/>
              <a:pPr/>
              <a:t>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6AAB3-860C-4840-9413-CE151FD67DDA}" type="slidenum">
              <a:rPr lang="en-US"/>
              <a:pPr/>
              <a:t>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449A7-4345-4821-8DC7-23B2222CB7D3}" type="slidenum">
              <a:rPr lang="en-US"/>
              <a:pPr/>
              <a:t>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82170-DF35-4578-8F8A-A930FFF9D6EB}" type="slidenum">
              <a:rPr lang="en-US"/>
              <a:pPr/>
              <a:t>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CF7EB-2054-422E-975F-1DAB3CEC6A00}" type="slidenum">
              <a:rPr lang="en-US"/>
              <a:pPr/>
              <a:t>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9FDA1-7896-42B3-AC4D-3A251E33D1C3}" type="slidenum">
              <a:rPr lang="en-GB"/>
              <a:pPr/>
              <a:t>9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2C101-9E14-4194-B51F-B11C953B778D}" type="slidenum">
              <a:rPr lang="en-GB"/>
              <a:pPr/>
              <a:t>10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2DE8B-E0C3-49B3-9204-A535A41A43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FC374-2C32-4D83-94C0-0300C7D16E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0C7AE-D153-4F6F-B521-A2642B877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science/aqa/human/thenervoussystemrev2.s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R4S1BqdFG4&amp;feature=relate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science/aqa/human/thenervoussystemrev3.s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science/aqa/human/thenervoussystemrev3.s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1752600" y="1295400"/>
            <a:ext cx="59436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NERVOUS</a:t>
            </a:r>
          </a:p>
          <a:p>
            <a:pPr algn="ctr"/>
            <a:r>
              <a:rPr lang="en-I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 main types of nerve cells</a:t>
            </a:r>
          </a:p>
        </p:txBody>
      </p:sp>
      <p:pic>
        <p:nvPicPr>
          <p:cNvPr id="1028" name="Picture 3" descr="Senseneur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628775"/>
            <a:ext cx="23606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neuron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1628775"/>
            <a:ext cx="27908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203575" y="1700213"/>
          <a:ext cx="2665413" cy="2771775"/>
        </p:xfrm>
        <a:graphic>
          <a:graphicData uri="http://schemas.openxmlformats.org/presentationml/2006/ole">
            <p:oleObj spid="_x0000_s55298" name="Photo Editor Photo" r:id="rId6" imgW="4105848" imgH="2771429" progId="">
              <p:embed/>
            </p:oleObj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258888" y="4868863"/>
            <a:ext cx="1439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>
                <a:latin typeface="Arial" charset="0"/>
              </a:rPr>
              <a:t>sensory neurone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995738" y="4941888"/>
            <a:ext cx="1439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>
                <a:latin typeface="Arial" charset="0"/>
              </a:rPr>
              <a:t>relay neurone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804025" y="4941888"/>
            <a:ext cx="1439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>
                <a:latin typeface="Arial" charset="0"/>
              </a:rPr>
              <a:t>motor neurone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4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Sensory neurons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076825" y="1989138"/>
            <a:ext cx="1655763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pic>
        <p:nvPicPr>
          <p:cNvPr id="14341" name="Picture 12" descr="Scan10025"/>
          <p:cNvPicPr>
            <a:picLocks noChangeAspect="1" noChangeArrowheads="1"/>
          </p:cNvPicPr>
          <p:nvPr/>
        </p:nvPicPr>
        <p:blipFill>
          <a:blip r:embed="rId3">
            <a:lum bright="-60000" contrast="100000"/>
          </a:blip>
          <a:srcRect l="11819" t="47246" r="9798" b="37784"/>
          <a:stretch>
            <a:fillRect/>
          </a:stretch>
        </p:blipFill>
        <p:spPr bwMode="auto">
          <a:xfrm>
            <a:off x="304800" y="1752600"/>
            <a:ext cx="830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228600" y="5484813"/>
            <a:ext cx="8534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Carries impulses from receptors e.g pain receptors in skin to the CNS( brain or spinal  cord)</a:t>
            </a:r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animBg="1"/>
      <p:bldP spid="153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Relay neuron</a:t>
            </a:r>
          </a:p>
        </p:txBody>
      </p:sp>
      <p:pic>
        <p:nvPicPr>
          <p:cNvPr id="15363" name="Picture 8" descr="Scan10026"/>
          <p:cNvPicPr>
            <a:picLocks noChangeAspect="1" noChangeArrowheads="1"/>
          </p:cNvPicPr>
          <p:nvPr/>
        </p:nvPicPr>
        <p:blipFill>
          <a:blip r:embed="rId3">
            <a:lum bright="-36000" contrast="78000"/>
          </a:blip>
          <a:srcRect l="23576" t="35838" r="24495" b="46339"/>
          <a:stretch>
            <a:fillRect/>
          </a:stretch>
        </p:blipFill>
        <p:spPr bwMode="auto">
          <a:xfrm>
            <a:off x="1219200" y="1905000"/>
            <a:ext cx="746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228600" y="52578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omic Sans MS" pitchFamily="66" charset="0"/>
              </a:rPr>
              <a:t>Carries impulses from sensory nerves to motor nerves.</a:t>
            </a:r>
            <a:endParaRPr lang="en-US" sz="32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4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Motor neuron</a:t>
            </a:r>
          </a:p>
        </p:txBody>
      </p:sp>
      <p:pic>
        <p:nvPicPr>
          <p:cNvPr id="16387" name="Picture 13" descr="Scan10027"/>
          <p:cNvPicPr>
            <a:picLocks noChangeAspect="1" noChangeArrowheads="1"/>
          </p:cNvPicPr>
          <p:nvPr/>
        </p:nvPicPr>
        <p:blipFill>
          <a:blip r:embed="rId3">
            <a:lum bright="-36000" contrast="54000"/>
          </a:blip>
          <a:srcRect l="11819" t="29422" r="9798" b="49904"/>
          <a:stretch>
            <a:fillRect/>
          </a:stretch>
        </p:blipFill>
        <p:spPr bwMode="auto">
          <a:xfrm>
            <a:off x="838200" y="18288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0" y="5303838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Comic Sans MS" pitchFamily="66" charset="0"/>
              </a:rPr>
              <a:t>Carries impulses from CNS to effector e.g. muscle to bring about movement or gland to bring about secretion of hormone .</a:t>
            </a:r>
            <a:endParaRPr lang="en-US" sz="32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Transmission of signals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sz="2700" dirty="0" smtClean="0"/>
              <a:t>http://www.bbc.co.uk/my-story/stories/survival/148680/</a:t>
            </a:r>
            <a:br>
              <a:rPr lang="en-GB" sz="2700" dirty="0" smtClean="0"/>
            </a:br>
            <a:r>
              <a:rPr lang="en-GB" sz="2700" dirty="0" smtClean="0"/>
              <a:t>Multiple sclerosis true stories…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17411" name="Picture 4" descr="synap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00213"/>
            <a:ext cx="395922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synap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443038" y="1984375"/>
            <a:ext cx="3392487" cy="2684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Multiple-choice quiz</a:t>
            </a:r>
          </a:p>
        </p:txBody>
      </p:sp>
      <p:pic>
        <p:nvPicPr>
          <p:cNvPr id="1028" name="Picture 3" descr="flash_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notes_ic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6" name="ShockwaveFlash1" r:id="rId2" imgW="8699841" imgH="530897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78812" cy="7207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SYNAPSES</a:t>
            </a:r>
            <a:endParaRPr lang="en-US" sz="40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893175" cy="30241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/>
              <a:t>Where two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neurones</a:t>
            </a:r>
            <a:r>
              <a:rPr lang="en-US" smtClean="0"/>
              <a:t> meet, there is a tiny gap called a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synapse</a:t>
            </a:r>
            <a:r>
              <a:rPr lang="en-US" smtClean="0"/>
              <a:t>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/>
              <a:t>Signals cross this gap using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chemicals</a:t>
            </a:r>
            <a:r>
              <a:rPr lang="en-US" smtClean="0"/>
              <a:t>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/>
              <a:t>One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neurone</a:t>
            </a:r>
            <a:r>
              <a:rPr lang="en-US" smtClean="0"/>
              <a:t> releases the chemical into the gap.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/>
              <a:t>The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</a:t>
            </a:r>
            <a:r>
              <a:rPr lang="en-US" smtClean="0"/>
              <a:t> diffuses across the gap and makes the next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neurone</a:t>
            </a:r>
            <a:r>
              <a:rPr lang="en-US" smtClean="0"/>
              <a:t> transmit an electrical signal.</a:t>
            </a:r>
            <a:endParaRPr lang="en-GB" smtClean="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971550" y="4941888"/>
            <a:ext cx="6808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http://www.bbc.co.uk/schools/gcsebitesize/science/aqa/human/thenervoussystemrev2.shtml</a:t>
            </a:r>
            <a:endParaRPr lang="en-US"/>
          </a:p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616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Watch this video on synapses then draw a flow chart of the process</a:t>
            </a:r>
            <a:endParaRPr lang="en-US" b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1200" y="2195513"/>
            <a:ext cx="4211638" cy="4211637"/>
            <a:chOff x="1248" y="1383"/>
            <a:chExt cx="2653" cy="2653"/>
          </a:xfrm>
        </p:grpSpPr>
        <p:pic>
          <p:nvPicPr>
            <p:cNvPr id="21521" name="Picture 3" descr="synaps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1" y="1606"/>
              <a:ext cx="1869" cy="2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2" name="Oval 4"/>
            <p:cNvSpPr>
              <a:spLocks noChangeArrowheads="1"/>
            </p:cNvSpPr>
            <p:nvPr/>
          </p:nvSpPr>
          <p:spPr bwMode="auto">
            <a:xfrm>
              <a:off x="1248" y="1383"/>
              <a:ext cx="2653" cy="265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76805" name="Picture 5" descr="spinal c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6963" y="1773238"/>
            <a:ext cx="22558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What is a synapse?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79388" y="981075"/>
            <a:ext cx="8258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000066"/>
                </a:solidFill>
                <a:latin typeface="Arial" charset="0"/>
              </a:rPr>
              <a:t>A </a:t>
            </a:r>
            <a:r>
              <a:rPr lang="en-GB" b="1">
                <a:solidFill>
                  <a:srgbClr val="10BC45"/>
                </a:solidFill>
                <a:latin typeface="Arial" charset="0"/>
              </a:rPr>
              <a:t>synapse</a:t>
            </a:r>
            <a:r>
              <a:rPr lang="en-GB">
                <a:solidFill>
                  <a:srgbClr val="000066"/>
                </a:solidFill>
                <a:latin typeface="Arial" charset="0"/>
              </a:rPr>
              <a:t> is a junction between two neurones across which electrical signals pass. The human body contains up to 500 trillion synapses.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7513" y="2362200"/>
            <a:ext cx="2714625" cy="1169988"/>
            <a:chOff x="263" y="1650"/>
            <a:chExt cx="1710" cy="737"/>
          </a:xfrm>
        </p:grpSpPr>
        <p:sp>
          <p:nvSpPr>
            <p:cNvPr id="21519" name="Text Box 9"/>
            <p:cNvSpPr txBox="1">
              <a:spLocks noChangeArrowheads="1"/>
            </p:cNvSpPr>
            <p:nvPr/>
          </p:nvSpPr>
          <p:spPr bwMode="auto">
            <a:xfrm>
              <a:off x="263" y="1650"/>
              <a:ext cx="123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10BC45"/>
                  </a:solidFill>
                  <a:latin typeface="Arial" charset="0"/>
                </a:rPr>
                <a:t>presynaptic cell</a:t>
              </a:r>
            </a:p>
          </p:txBody>
        </p:sp>
        <p:sp>
          <p:nvSpPr>
            <p:cNvPr id="21520" name="Line 10"/>
            <p:cNvSpPr>
              <a:spLocks noChangeShapeType="1"/>
            </p:cNvSpPr>
            <p:nvPr/>
          </p:nvSpPr>
          <p:spPr bwMode="auto">
            <a:xfrm>
              <a:off x="1151" y="1978"/>
              <a:ext cx="822" cy="4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797425" y="4746625"/>
            <a:ext cx="3824288" cy="822325"/>
            <a:chOff x="3022" y="3152"/>
            <a:chExt cx="2409" cy="518"/>
          </a:xfrm>
        </p:grpSpPr>
        <p:sp>
          <p:nvSpPr>
            <p:cNvPr id="21517" name="Text Box 12"/>
            <p:cNvSpPr txBox="1">
              <a:spLocks noChangeArrowheads="1"/>
            </p:cNvSpPr>
            <p:nvPr/>
          </p:nvSpPr>
          <p:spPr bwMode="auto">
            <a:xfrm>
              <a:off x="4127" y="3152"/>
              <a:ext cx="13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10BC45"/>
                  </a:solidFill>
                  <a:latin typeface="Arial" charset="0"/>
                </a:rPr>
                <a:t>postsynaptic cell</a:t>
              </a:r>
            </a:p>
          </p:txBody>
        </p:sp>
        <p:sp>
          <p:nvSpPr>
            <p:cNvPr id="21518" name="Line 13"/>
            <p:cNvSpPr>
              <a:spLocks noChangeShapeType="1"/>
            </p:cNvSpPr>
            <p:nvPr/>
          </p:nvSpPr>
          <p:spPr bwMode="auto">
            <a:xfrm flipH="1" flipV="1">
              <a:off x="3022" y="3265"/>
              <a:ext cx="1077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056063" y="2198688"/>
            <a:ext cx="3163887" cy="2960687"/>
            <a:chOff x="2555" y="1385"/>
            <a:chExt cx="1993" cy="1865"/>
          </a:xfrm>
        </p:grpSpPr>
        <p:sp>
          <p:nvSpPr>
            <p:cNvPr id="21514" name="Oval 15"/>
            <p:cNvSpPr>
              <a:spLocks noChangeArrowheads="1"/>
            </p:cNvSpPr>
            <p:nvPr/>
          </p:nvSpPr>
          <p:spPr bwMode="auto">
            <a:xfrm>
              <a:off x="4392" y="1417"/>
              <a:ext cx="156" cy="15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515" name="Line 16"/>
            <p:cNvSpPr>
              <a:spLocks noChangeShapeType="1"/>
            </p:cNvSpPr>
            <p:nvPr/>
          </p:nvSpPr>
          <p:spPr bwMode="auto">
            <a:xfrm>
              <a:off x="2555" y="1385"/>
              <a:ext cx="1915" cy="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16" name="Line 17"/>
            <p:cNvSpPr>
              <a:spLocks noChangeShapeType="1"/>
            </p:cNvSpPr>
            <p:nvPr/>
          </p:nvSpPr>
          <p:spPr bwMode="auto">
            <a:xfrm flipH="1">
              <a:off x="3785" y="1521"/>
              <a:ext cx="759" cy="172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76818" name="Picture 18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1200" y="2195513"/>
            <a:ext cx="4211638" cy="4211637"/>
            <a:chOff x="1248" y="1383"/>
            <a:chExt cx="2653" cy="2653"/>
          </a:xfrm>
        </p:grpSpPr>
        <p:pic>
          <p:nvPicPr>
            <p:cNvPr id="22545" name="Picture 3" descr="synaps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1" y="1580"/>
              <a:ext cx="1887" cy="2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6" name="Oval 4"/>
            <p:cNvSpPr>
              <a:spLocks noChangeArrowheads="1"/>
            </p:cNvSpPr>
            <p:nvPr/>
          </p:nvSpPr>
          <p:spPr bwMode="auto">
            <a:xfrm>
              <a:off x="1248" y="1383"/>
              <a:ext cx="2653" cy="265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The release of neurotransmitters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79388" y="1052513"/>
            <a:ext cx="81359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000066"/>
                </a:solidFill>
                <a:latin typeface="Arial" charset="0"/>
              </a:rPr>
              <a:t>When a nerve impulse arrives at the end of one neurone it triggers the release of </a:t>
            </a:r>
            <a:r>
              <a:rPr lang="en-GB" b="1">
                <a:solidFill>
                  <a:srgbClr val="10BC45"/>
                </a:solidFill>
                <a:latin typeface="Arial" charset="0"/>
              </a:rPr>
              <a:t>neurotransmitter</a:t>
            </a:r>
            <a:r>
              <a:rPr lang="en-GB">
                <a:solidFill>
                  <a:srgbClr val="000066"/>
                </a:solidFill>
                <a:latin typeface="Arial" charset="0"/>
              </a:rPr>
              <a:t> molecules from synaptic vesicles. </a:t>
            </a:r>
            <a:endParaRPr lang="en-GB" b="1">
              <a:latin typeface="Arial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8788" y="2378075"/>
            <a:ext cx="2852737" cy="836613"/>
            <a:chOff x="289" y="1498"/>
            <a:chExt cx="1797" cy="527"/>
          </a:xfrm>
        </p:grpSpPr>
        <p:sp>
          <p:nvSpPr>
            <p:cNvPr id="22543" name="Text Box 8"/>
            <p:cNvSpPr txBox="1">
              <a:spLocks noChangeArrowheads="1"/>
            </p:cNvSpPr>
            <p:nvPr/>
          </p:nvSpPr>
          <p:spPr bwMode="auto">
            <a:xfrm>
              <a:off x="289" y="1498"/>
              <a:ext cx="96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10BC45"/>
                  </a:solidFill>
                  <a:latin typeface="Arial" charset="0"/>
                </a:rPr>
                <a:t>synaptic vesicle</a:t>
              </a:r>
            </a:p>
          </p:txBody>
        </p:sp>
        <p:sp>
          <p:nvSpPr>
            <p:cNvPr id="22544" name="Line 9"/>
            <p:cNvSpPr>
              <a:spLocks noChangeShapeType="1"/>
            </p:cNvSpPr>
            <p:nvPr/>
          </p:nvSpPr>
          <p:spPr bwMode="auto">
            <a:xfrm>
              <a:off x="1275" y="1760"/>
              <a:ext cx="811" cy="2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302125" y="4114800"/>
            <a:ext cx="4629150" cy="1708150"/>
            <a:chOff x="2710" y="2592"/>
            <a:chExt cx="2916" cy="1076"/>
          </a:xfrm>
        </p:grpSpPr>
        <p:sp>
          <p:nvSpPr>
            <p:cNvPr id="22541" name="Text Box 11"/>
            <p:cNvSpPr txBox="1">
              <a:spLocks noChangeArrowheads="1"/>
            </p:cNvSpPr>
            <p:nvPr/>
          </p:nvSpPr>
          <p:spPr bwMode="auto">
            <a:xfrm>
              <a:off x="3840" y="3150"/>
              <a:ext cx="178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10BC45"/>
                  </a:solidFill>
                  <a:latin typeface="Arial" charset="0"/>
                </a:rPr>
                <a:t>neurotransmitter molecules</a:t>
              </a:r>
            </a:p>
          </p:txBody>
        </p:sp>
        <p:sp>
          <p:nvSpPr>
            <p:cNvPr id="22542" name="Line 12"/>
            <p:cNvSpPr>
              <a:spLocks noChangeShapeType="1"/>
            </p:cNvSpPr>
            <p:nvPr/>
          </p:nvSpPr>
          <p:spPr bwMode="auto">
            <a:xfrm flipH="1" flipV="1">
              <a:off x="2710" y="2592"/>
              <a:ext cx="1105" cy="8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78861" name="Picture 13" descr="spinal c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6963" y="1773238"/>
            <a:ext cx="22558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056063" y="2198688"/>
            <a:ext cx="3163887" cy="2960687"/>
            <a:chOff x="2555" y="1385"/>
            <a:chExt cx="1993" cy="1865"/>
          </a:xfrm>
        </p:grpSpPr>
        <p:sp>
          <p:nvSpPr>
            <p:cNvPr id="22538" name="Oval 15"/>
            <p:cNvSpPr>
              <a:spLocks noChangeArrowheads="1"/>
            </p:cNvSpPr>
            <p:nvPr/>
          </p:nvSpPr>
          <p:spPr bwMode="auto">
            <a:xfrm>
              <a:off x="4392" y="1417"/>
              <a:ext cx="156" cy="15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539" name="Line 16"/>
            <p:cNvSpPr>
              <a:spLocks noChangeShapeType="1"/>
            </p:cNvSpPr>
            <p:nvPr/>
          </p:nvSpPr>
          <p:spPr bwMode="auto">
            <a:xfrm>
              <a:off x="2555" y="1385"/>
              <a:ext cx="1915" cy="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40" name="Line 17"/>
            <p:cNvSpPr>
              <a:spLocks noChangeShapeType="1"/>
            </p:cNvSpPr>
            <p:nvPr/>
          </p:nvSpPr>
          <p:spPr bwMode="auto">
            <a:xfrm flipH="1">
              <a:off x="3785" y="1521"/>
              <a:ext cx="759" cy="172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78866" name="Picture 18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1200" y="2195513"/>
            <a:ext cx="4211638" cy="4211637"/>
            <a:chOff x="1248" y="1383"/>
            <a:chExt cx="2653" cy="2653"/>
          </a:xfrm>
        </p:grpSpPr>
        <p:pic>
          <p:nvPicPr>
            <p:cNvPr id="23572" name="Picture 3" descr="synapse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1" y="1605"/>
              <a:ext cx="1873" cy="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3" name="Oval 4"/>
            <p:cNvSpPr>
              <a:spLocks noChangeArrowheads="1"/>
            </p:cNvSpPr>
            <p:nvPr/>
          </p:nvSpPr>
          <p:spPr bwMode="auto">
            <a:xfrm>
              <a:off x="1248" y="1383"/>
              <a:ext cx="2653" cy="265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Continuing the impulse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79388" y="981075"/>
            <a:ext cx="85804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000066"/>
                </a:solidFill>
                <a:latin typeface="Arial" charset="0"/>
              </a:rPr>
              <a:t>The neurotransmitters diffuse across the </a:t>
            </a:r>
            <a:r>
              <a:rPr lang="en-GB" b="1">
                <a:solidFill>
                  <a:srgbClr val="10BC45"/>
                </a:solidFill>
                <a:latin typeface="Arial" charset="0"/>
              </a:rPr>
              <a:t>synaptic cleft</a:t>
            </a:r>
            <a:r>
              <a:rPr lang="en-GB">
                <a:solidFill>
                  <a:srgbClr val="000066"/>
                </a:solidFill>
                <a:latin typeface="Arial" charset="0"/>
              </a:rPr>
              <a:t> and bind with receptors on the next neurone, triggering another impulse.</a:t>
            </a:r>
            <a:endParaRPr lang="en-GB" b="1">
              <a:latin typeface="Arial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21263" y="4605338"/>
            <a:ext cx="3724275" cy="822325"/>
            <a:chOff x="3163" y="2901"/>
            <a:chExt cx="2346" cy="518"/>
          </a:xfrm>
        </p:grpSpPr>
        <p:sp>
          <p:nvSpPr>
            <p:cNvPr id="23570" name="Text Box 8"/>
            <p:cNvSpPr txBox="1">
              <a:spLocks noChangeArrowheads="1"/>
            </p:cNvSpPr>
            <p:nvPr/>
          </p:nvSpPr>
          <p:spPr bwMode="auto">
            <a:xfrm>
              <a:off x="4489" y="2901"/>
              <a:ext cx="102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10BC45"/>
                  </a:solidFill>
                  <a:latin typeface="Arial" charset="0"/>
                </a:rPr>
                <a:t>nerve impulse</a:t>
              </a:r>
            </a:p>
          </p:txBody>
        </p:sp>
        <p:sp>
          <p:nvSpPr>
            <p:cNvPr id="23571" name="Line 9"/>
            <p:cNvSpPr>
              <a:spLocks noChangeShapeType="1"/>
            </p:cNvSpPr>
            <p:nvPr/>
          </p:nvSpPr>
          <p:spPr bwMode="auto">
            <a:xfrm flipH="1">
              <a:off x="3163" y="3168"/>
              <a:ext cx="1305" cy="1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85788" y="4970463"/>
            <a:ext cx="3109912" cy="903287"/>
            <a:chOff x="369" y="3131"/>
            <a:chExt cx="1959" cy="569"/>
          </a:xfrm>
        </p:grpSpPr>
        <p:sp>
          <p:nvSpPr>
            <p:cNvPr id="23568" name="Text Box 11"/>
            <p:cNvSpPr txBox="1">
              <a:spLocks noChangeArrowheads="1"/>
            </p:cNvSpPr>
            <p:nvPr/>
          </p:nvSpPr>
          <p:spPr bwMode="auto">
            <a:xfrm>
              <a:off x="369" y="3412"/>
              <a:ext cx="9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10BC45"/>
                  </a:solidFill>
                  <a:latin typeface="Arial" charset="0"/>
                </a:rPr>
                <a:t>receptor</a:t>
              </a:r>
            </a:p>
          </p:txBody>
        </p:sp>
        <p:sp>
          <p:nvSpPr>
            <p:cNvPr id="23569" name="Line 12"/>
            <p:cNvSpPr>
              <a:spLocks noChangeShapeType="1"/>
            </p:cNvSpPr>
            <p:nvPr/>
          </p:nvSpPr>
          <p:spPr bwMode="auto">
            <a:xfrm flipV="1">
              <a:off x="1305" y="3131"/>
              <a:ext cx="1023" cy="4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03225" y="3443288"/>
            <a:ext cx="2855913" cy="1314450"/>
            <a:chOff x="254" y="2169"/>
            <a:chExt cx="1799" cy="828"/>
          </a:xfrm>
        </p:grpSpPr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254" y="2169"/>
              <a:ext cx="92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10BC45"/>
                  </a:solidFill>
                  <a:latin typeface="Arial" charset="0"/>
                </a:rPr>
                <a:t>synaptic cleft</a:t>
              </a:r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719" y="2718"/>
              <a:ext cx="1334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80912" name="Picture 16" descr="spinal c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6963" y="1773238"/>
            <a:ext cx="22558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056063" y="2198688"/>
            <a:ext cx="3163887" cy="2960687"/>
            <a:chOff x="2555" y="1385"/>
            <a:chExt cx="1993" cy="1865"/>
          </a:xfrm>
        </p:grpSpPr>
        <p:sp>
          <p:nvSpPr>
            <p:cNvPr id="23563" name="Oval 18"/>
            <p:cNvSpPr>
              <a:spLocks noChangeArrowheads="1"/>
            </p:cNvSpPr>
            <p:nvPr/>
          </p:nvSpPr>
          <p:spPr bwMode="auto">
            <a:xfrm>
              <a:off x="4392" y="1417"/>
              <a:ext cx="156" cy="15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64" name="Line 19"/>
            <p:cNvSpPr>
              <a:spLocks noChangeShapeType="1"/>
            </p:cNvSpPr>
            <p:nvPr/>
          </p:nvSpPr>
          <p:spPr bwMode="auto">
            <a:xfrm>
              <a:off x="2555" y="1385"/>
              <a:ext cx="1915" cy="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3565" name="Line 20"/>
            <p:cNvSpPr>
              <a:spLocks noChangeShapeType="1"/>
            </p:cNvSpPr>
            <p:nvPr/>
          </p:nvSpPr>
          <p:spPr bwMode="auto">
            <a:xfrm flipH="1">
              <a:off x="3785" y="1521"/>
              <a:ext cx="759" cy="172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80917" name="Picture 21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Parts of the nervous system</a:t>
            </a:r>
            <a:br>
              <a:rPr lang="en-GB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http://www.bbc.co.uk/my-story/stories/tragedy/171642/</a:t>
            </a:r>
            <a:r>
              <a:rPr lang="en-GB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43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mtClean="0"/>
              <a:t>The </a:t>
            </a:r>
            <a:r>
              <a:rPr lang="en-GB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nervous system</a:t>
            </a:r>
            <a:r>
              <a:rPr lang="en-GB" smtClean="0"/>
              <a:t> is made up of three main parts;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The brain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The spinal cord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Nerve fibres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mtClean="0"/>
              <a:t>It detects </a:t>
            </a:r>
            <a:r>
              <a:rPr lang="en-GB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stimuli</a:t>
            </a:r>
            <a:r>
              <a:rPr lang="en-GB" smtClean="0"/>
              <a:t> such as light, sounds, temperature, pressure, pain and co-ordinates the bodies response.</a:t>
            </a:r>
            <a:endParaRPr lang="en-US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060575"/>
            <a:ext cx="334803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144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voluntary, involuntary actions</a:t>
            </a:r>
          </a:p>
          <a:p>
            <a:r>
              <a:rPr lang="en-US" dirty="0" smtClean="0"/>
              <a:t>antagonistic muscles.</a:t>
            </a:r>
          </a:p>
          <a:p>
            <a:endParaRPr lang="en-US" dirty="0" smtClean="0"/>
          </a:p>
          <a:p>
            <a:r>
              <a:rPr lang="en-US" u="sng" dirty="0" smtClean="0">
                <a:hlinkClick r:id="rId2"/>
              </a:rPr>
              <a:t>http://www.youtube.com/watch?v=FR4S1BqdFG4&amp;feature=related</a:t>
            </a:r>
            <a:endParaRPr lang="en-US" dirty="0" smtClean="0"/>
          </a:p>
          <a:p>
            <a:r>
              <a:rPr lang="en-US" dirty="0" smtClean="0"/>
              <a:t>(start after 1.20)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78812" cy="7207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REFLEX ARC</a:t>
            </a:r>
            <a:endParaRPr lang="en-US" sz="40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41036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dirty="0" smtClean="0"/>
              <a:t>When your body needs to react to something very quickly (to protect itself) it uses a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reflex arc</a:t>
            </a:r>
            <a:r>
              <a:rPr lang="en-US" dirty="0" smtClean="0"/>
              <a:t> (spinal reflex).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dirty="0" smtClean="0"/>
              <a:t>Instead of sending impulses from the receptor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/>
              <a:t>Spinal cord	          brain		spinal cord		</a:t>
            </a:r>
            <a:r>
              <a:rPr lang="en-GB" dirty="0" err="1" smtClean="0"/>
              <a:t>effector</a:t>
            </a:r>
            <a:endParaRPr lang="en-GB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GB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GB" dirty="0" smtClean="0"/>
              <a:t>It sends impulses from the receptor	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/>
              <a:t>spinal cord		</a:t>
            </a:r>
            <a:r>
              <a:rPr lang="en-GB" dirty="0" err="1" smtClean="0"/>
              <a:t>effector</a:t>
            </a:r>
            <a:r>
              <a:rPr lang="en-GB" dirty="0" smtClean="0"/>
              <a:t>…Yup it bypasses the brain!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971550" y="5670550"/>
            <a:ext cx="6808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http://www.bbc.co.uk/schools/gcsebitesize/science/aqa/human/thenervoussystemrev3.shtml</a:t>
            </a:r>
            <a:endParaRPr lang="en-US"/>
          </a:p>
          <a:p>
            <a:endParaRPr lang="en-US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8243888" y="3141663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2124075" y="364490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3851275" y="364490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6588125" y="364490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6588125" y="472440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1979613" y="5229225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5611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144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8496300" cy="540385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ANSWERS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endParaRPr lang="en-GB" b="1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GB" smtClean="0"/>
              <a:t>Electrical impulses along neurones, chemical (neurotransmitters) across the synapse.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GB" smtClean="0"/>
              <a:t>The microscopic gap between two neurones.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GB" smtClean="0"/>
              <a:t>By chemicals called neurotransmitters.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GB" smtClean="0"/>
              <a:t>To pass the impulse onto the correct motor neurone.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GB" smtClean="0"/>
              <a:t>Glands or muscle that produce the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GB" smtClean="0"/>
              <a:t>effect or make a response.</a:t>
            </a:r>
            <a:endParaRPr lang="en-US" smtClean="0"/>
          </a:p>
        </p:txBody>
      </p:sp>
      <p:pic>
        <p:nvPicPr>
          <p:cNvPr id="26627" name="Picture 5" descr="thinking-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8650" y="4292600"/>
            <a:ext cx="18192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sequence of a reflex arc</a:t>
            </a:r>
          </a:p>
        </p:txBody>
      </p:sp>
      <p:pic>
        <p:nvPicPr>
          <p:cNvPr id="2052" name="Picture 3" descr="flash_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notes_ic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4098" name="ShockwaveFlash1" r:id="rId2" imgW="8699841" imgH="530897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REFLEX ACTION</a:t>
            </a:r>
            <a:endParaRPr lang="en-US" sz="40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29606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The way the iris in our eye adjusts the size of the pupil in response to bright or dim light is also a reflex action.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71550" y="5229225"/>
            <a:ext cx="6808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http://www.bbc.co.uk/schools/gcsebitesize/science/aqa/human/thenervoussystemrev3.shtml</a:t>
            </a:r>
            <a:endParaRPr lang="en-US"/>
          </a:p>
          <a:p>
            <a:endParaRPr lang="en-US"/>
          </a:p>
        </p:txBody>
      </p:sp>
      <p:graphicFrame>
        <p:nvGraphicFramePr>
          <p:cNvPr id="30745" name="Group 25"/>
          <p:cNvGraphicFramePr>
            <a:graphicFrameLocks noGrp="1"/>
          </p:cNvGraphicFramePr>
          <p:nvPr>
            <p:ph sz="half" idx="2"/>
          </p:nvPr>
        </p:nvGraphicFramePr>
        <p:xfrm>
          <a:off x="4716463" y="1773238"/>
          <a:ext cx="3810000" cy="3133344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bright light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dim light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Radial muscles of the iris relax.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Circular muscles of the iris contract.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Less light enters the eye through the contracted pupil.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Radial muscles of the iris contract.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Circular muscles of the iris relax.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More light enters the eye through the dilated pupil.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964612" cy="720725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 PATHWAY… </a:t>
            </a:r>
            <a:r>
              <a:rPr lang="en-GB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answers</a:t>
            </a:r>
            <a:endParaRPr lang="en-US" sz="24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987675" y="1557338"/>
            <a:ext cx="20891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SENSORY NEURONE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400">
                <a:latin typeface="Arial" charset="0"/>
              </a:rPr>
              <a:t>Takes impulses from the sense organ to the relay neurone.</a:t>
            </a:r>
            <a:endParaRPr lang="en-US" sz="14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79838" y="3357563"/>
            <a:ext cx="18002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RELAY NEURONE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400">
                <a:latin typeface="Arial" charset="0"/>
              </a:rPr>
              <a:t>Takes impulses to the brain and from the brain.</a:t>
            </a:r>
            <a:endParaRPr lang="en-US" sz="14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427538" y="5373688"/>
            <a:ext cx="19446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MOTOR NEURONE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400">
                <a:latin typeface="Arial" charset="0"/>
              </a:rPr>
              <a:t>Takes impulses from the relay neurone to the effector.</a:t>
            </a:r>
            <a:endParaRPr lang="en-US" sz="14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619250" y="5300663"/>
            <a:ext cx="17287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BRAIN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400">
                <a:latin typeface="Arial" charset="0"/>
              </a:rPr>
              <a:t>Receives impulses from the spinal cord and sends out new impulses.</a:t>
            </a:r>
            <a:endParaRPr lang="en-US" sz="140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95288" y="1484313"/>
            <a:ext cx="16557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SENSE ORGAN/ RECEPTOR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400">
                <a:latin typeface="Arial" charset="0"/>
              </a:rPr>
              <a:t>Senses stimuli from our surroundings.</a:t>
            </a:r>
            <a:endParaRPr lang="en-US" sz="1400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164388" y="5229225"/>
            <a:ext cx="1584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EFFECTOR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400">
                <a:latin typeface="Arial" charset="0"/>
              </a:rPr>
              <a:t>The muscle that receives the impulse from motor neurone.</a:t>
            </a:r>
            <a:endParaRPr lang="en-US" sz="1400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763713" y="3357563"/>
            <a:ext cx="143351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SPINAL CORD</a:t>
            </a: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400">
                <a:latin typeface="Arial" charset="0"/>
              </a:rPr>
              <a:t>Where the relay neurones are found.</a:t>
            </a:r>
            <a:endParaRPr lang="en-US" sz="1400"/>
          </a:p>
        </p:txBody>
      </p:sp>
      <p:sp>
        <p:nvSpPr>
          <p:cNvPr id="32778" name="AutoShape 12"/>
          <p:cNvSpPr>
            <a:spLocks noChangeArrowheads="1"/>
          </p:cNvSpPr>
          <p:nvPr/>
        </p:nvSpPr>
        <p:spPr bwMode="auto">
          <a:xfrm>
            <a:off x="2124075" y="1773238"/>
            <a:ext cx="719138" cy="360362"/>
          </a:xfrm>
          <a:prstGeom prst="rightArrow">
            <a:avLst>
              <a:gd name="adj1" fmla="val 50000"/>
              <a:gd name="adj2" fmla="val 4989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79" name="AutoShape 13"/>
          <p:cNvSpPr>
            <a:spLocks noChangeArrowheads="1"/>
          </p:cNvSpPr>
          <p:nvPr/>
        </p:nvSpPr>
        <p:spPr bwMode="auto">
          <a:xfrm rot="7958410">
            <a:off x="2952750" y="2816226"/>
            <a:ext cx="719137" cy="360362"/>
          </a:xfrm>
          <a:prstGeom prst="right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80" name="AutoShape 14"/>
          <p:cNvSpPr>
            <a:spLocks noChangeArrowheads="1"/>
          </p:cNvSpPr>
          <p:nvPr/>
        </p:nvSpPr>
        <p:spPr bwMode="auto">
          <a:xfrm rot="3226012">
            <a:off x="3529013" y="2816225"/>
            <a:ext cx="719137" cy="360363"/>
          </a:xfrm>
          <a:prstGeom prst="rightArrow">
            <a:avLst>
              <a:gd name="adj1" fmla="val 50000"/>
              <a:gd name="adj2" fmla="val 4989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81" name="AutoShape 15"/>
          <p:cNvSpPr>
            <a:spLocks noChangeArrowheads="1"/>
          </p:cNvSpPr>
          <p:nvPr/>
        </p:nvSpPr>
        <p:spPr bwMode="auto">
          <a:xfrm>
            <a:off x="6408738" y="5695950"/>
            <a:ext cx="719137" cy="360363"/>
          </a:xfrm>
          <a:prstGeom prst="rightArrow">
            <a:avLst>
              <a:gd name="adj1" fmla="val 50000"/>
              <a:gd name="adj2" fmla="val 4989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82" name="AutoShape 16"/>
          <p:cNvSpPr>
            <a:spLocks noChangeArrowheads="1"/>
          </p:cNvSpPr>
          <p:nvPr/>
        </p:nvSpPr>
        <p:spPr bwMode="auto">
          <a:xfrm>
            <a:off x="3635375" y="5734050"/>
            <a:ext cx="719138" cy="360363"/>
          </a:xfrm>
          <a:prstGeom prst="right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83" name="AutoShape 17"/>
          <p:cNvSpPr>
            <a:spLocks noChangeArrowheads="1"/>
          </p:cNvSpPr>
          <p:nvPr/>
        </p:nvSpPr>
        <p:spPr bwMode="auto">
          <a:xfrm rot="4703354">
            <a:off x="4608513" y="4545012"/>
            <a:ext cx="719138" cy="360363"/>
          </a:xfrm>
          <a:prstGeom prst="rightArrow">
            <a:avLst>
              <a:gd name="adj1" fmla="val 50000"/>
              <a:gd name="adj2" fmla="val 4989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84" name="AutoShape 18"/>
          <p:cNvSpPr>
            <a:spLocks noChangeArrowheads="1"/>
          </p:cNvSpPr>
          <p:nvPr/>
        </p:nvSpPr>
        <p:spPr bwMode="auto">
          <a:xfrm rot="5400000">
            <a:off x="2016125" y="4616451"/>
            <a:ext cx="719137" cy="360362"/>
          </a:xfrm>
          <a:prstGeom prst="right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85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04800" y="6019800"/>
            <a:ext cx="9144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GB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NERVOUS SYSTEM… </a:t>
            </a:r>
            <a:r>
              <a:rPr lang="en-GB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answers</a:t>
            </a:r>
            <a:endParaRPr lang="en-US" sz="24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1551" name="Group 47"/>
          <p:cNvGraphicFramePr>
            <a:graphicFrameLocks noGrp="1"/>
          </p:cNvGraphicFramePr>
          <p:nvPr>
            <p:ph idx="1"/>
          </p:nvPr>
        </p:nvGraphicFramePr>
        <p:xfrm>
          <a:off x="827088" y="1484313"/>
          <a:ext cx="6623050" cy="2116773"/>
        </p:xfrm>
        <a:graphic>
          <a:graphicData uri="http://schemas.openxmlformats.org/drawingml/2006/table">
            <a:tbl>
              <a:tblPr/>
              <a:tblGrid>
                <a:gridCol w="3311525"/>
                <a:gridCol w="3311525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REFLEX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PROTECTION GIVEN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BLINKING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 eye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COUGHING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Stops us choking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SNEEZING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Removes blockages from the nose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PUPILS CHANGE SIZE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Protects the retina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5" name="Text Box 48"/>
          <p:cNvSpPr txBox="1">
            <a:spLocks noChangeArrowheads="1"/>
          </p:cNvSpPr>
          <p:nvPr/>
        </p:nvSpPr>
        <p:spPr bwMode="auto">
          <a:xfrm>
            <a:off x="395288" y="3716338"/>
            <a:ext cx="24479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9900"/>
                </a:solidFill>
              </a:rPr>
              <a:t>4a) </a:t>
            </a:r>
            <a:r>
              <a:rPr lang="en-GB" u="sng">
                <a:solidFill>
                  <a:srgbClr val="009900"/>
                </a:solidFill>
              </a:rPr>
              <a:t>37m</a:t>
            </a:r>
            <a:r>
              <a:rPr lang="en-GB">
                <a:solidFill>
                  <a:srgbClr val="009900"/>
                </a:solidFill>
              </a:rPr>
              <a:t>	</a:t>
            </a:r>
          </a:p>
          <a:p>
            <a:r>
              <a:rPr lang="en-GB">
                <a:solidFill>
                  <a:srgbClr val="009900"/>
                </a:solidFill>
              </a:rPr>
              <a:t>      55m/s</a:t>
            </a:r>
          </a:p>
          <a:p>
            <a:r>
              <a:rPr lang="en-GB">
                <a:solidFill>
                  <a:srgbClr val="009900"/>
                </a:solidFill>
              </a:rPr>
              <a:t>   = 0.67s</a:t>
            </a:r>
          </a:p>
          <a:p>
            <a:r>
              <a:rPr lang="en-GB">
                <a:solidFill>
                  <a:schemeClr val="accent2"/>
                </a:solidFill>
              </a:rPr>
              <a:t>4b) RT = </a:t>
            </a:r>
            <a:r>
              <a:rPr lang="en-GB" u="sng">
                <a:solidFill>
                  <a:schemeClr val="accent2"/>
                </a:solidFill>
              </a:rPr>
              <a:t>d</a:t>
            </a:r>
            <a:r>
              <a:rPr lang="en-GB">
                <a:solidFill>
                  <a:schemeClr val="accent2"/>
                </a:solidFill>
              </a:rPr>
              <a:t> 		    s</a:t>
            </a:r>
          </a:p>
          <a:p>
            <a:r>
              <a:rPr lang="en-GB">
                <a:solidFill>
                  <a:schemeClr val="accent2"/>
                </a:solidFill>
              </a:rPr>
              <a:t>	 = </a:t>
            </a:r>
            <a:r>
              <a:rPr lang="en-GB" u="sng">
                <a:solidFill>
                  <a:schemeClr val="accent2"/>
                </a:solidFill>
              </a:rPr>
              <a:t>20m</a:t>
            </a:r>
            <a:r>
              <a:rPr lang="en-GB">
                <a:solidFill>
                  <a:schemeClr val="accent2"/>
                </a:solidFill>
              </a:rPr>
              <a:t> </a:t>
            </a:r>
          </a:p>
          <a:p>
            <a:r>
              <a:rPr lang="en-GB">
                <a:solidFill>
                  <a:schemeClr val="accent2"/>
                </a:solidFill>
              </a:rPr>
              <a:t>                40m/s</a:t>
            </a:r>
          </a:p>
          <a:p>
            <a:r>
              <a:rPr lang="en-GB">
                <a:solidFill>
                  <a:schemeClr val="accent2"/>
                </a:solidFill>
              </a:rPr>
              <a:t>	 = 0.5s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3816" name="Text Box 49"/>
          <p:cNvSpPr txBox="1">
            <a:spLocks noChangeArrowheads="1"/>
          </p:cNvSpPr>
          <p:nvPr/>
        </p:nvSpPr>
        <p:spPr bwMode="auto">
          <a:xfrm>
            <a:off x="2339975" y="3716338"/>
            <a:ext cx="6408738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4c) sensory receptor in eye – sensory neurone – relay neurone - brain – motor neurone - effector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3817" name="Text Box 50"/>
          <p:cNvSpPr txBox="1">
            <a:spLocks noChangeArrowheads="1"/>
          </p:cNvSpPr>
          <p:nvPr/>
        </p:nvSpPr>
        <p:spPr bwMode="auto">
          <a:xfrm>
            <a:off x="2700338" y="4581525"/>
            <a:ext cx="6121400" cy="2109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4d) i) brain, ii) takes too long </a:t>
            </a:r>
          </a:p>
          <a:p>
            <a:pPr>
              <a:spcBef>
                <a:spcPct val="50000"/>
              </a:spcBef>
            </a:pPr>
            <a:r>
              <a:rPr lang="en-GB"/>
              <a:t>iii) Stimulus		sensory neurone  </a:t>
            </a:r>
          </a:p>
          <a:p>
            <a:pPr>
              <a:spcBef>
                <a:spcPct val="50000"/>
              </a:spcBef>
            </a:pPr>
            <a:r>
              <a:rPr lang="en-GB"/>
              <a:t>relay neurone		motor neurone </a:t>
            </a:r>
          </a:p>
          <a:p>
            <a:pPr>
              <a:spcBef>
                <a:spcPct val="50000"/>
              </a:spcBef>
            </a:pPr>
            <a:r>
              <a:rPr lang="en-GB"/>
              <a:t>effector</a:t>
            </a:r>
            <a:endParaRPr lang="en-US"/>
          </a:p>
        </p:txBody>
      </p:sp>
      <p:sp>
        <p:nvSpPr>
          <p:cNvPr id="33818" name="Line 51"/>
          <p:cNvSpPr>
            <a:spLocks noChangeShapeType="1"/>
          </p:cNvSpPr>
          <p:nvPr/>
        </p:nvSpPr>
        <p:spPr bwMode="auto">
          <a:xfrm>
            <a:off x="4427538" y="537368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3819" name="Line 52"/>
          <p:cNvSpPr>
            <a:spLocks noChangeShapeType="1"/>
          </p:cNvSpPr>
          <p:nvPr/>
        </p:nvSpPr>
        <p:spPr bwMode="auto">
          <a:xfrm>
            <a:off x="7667625" y="5373688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3820" name="Line 53"/>
          <p:cNvSpPr>
            <a:spLocks noChangeShapeType="1"/>
          </p:cNvSpPr>
          <p:nvPr/>
        </p:nvSpPr>
        <p:spPr bwMode="auto">
          <a:xfrm>
            <a:off x="4500563" y="594995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3821" name="Line 54"/>
          <p:cNvSpPr>
            <a:spLocks noChangeShapeType="1"/>
          </p:cNvSpPr>
          <p:nvPr/>
        </p:nvSpPr>
        <p:spPr bwMode="auto">
          <a:xfrm>
            <a:off x="7451725" y="594995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ye_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4763" y="844550"/>
            <a:ext cx="510381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Inside the eye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6875" y="2955925"/>
            <a:ext cx="4414838" cy="1187450"/>
            <a:chOff x="250" y="1862"/>
            <a:chExt cx="2781" cy="748"/>
          </a:xfrm>
        </p:grpSpPr>
        <p:sp>
          <p:nvSpPr>
            <p:cNvPr id="28706" name="Text Box 5"/>
            <p:cNvSpPr txBox="1">
              <a:spLocks noChangeArrowheads="1"/>
            </p:cNvSpPr>
            <p:nvPr/>
          </p:nvSpPr>
          <p:spPr bwMode="auto">
            <a:xfrm>
              <a:off x="250" y="1862"/>
              <a:ext cx="6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10BC45"/>
                  </a:solidFill>
                  <a:latin typeface="Arial" charset="0"/>
                </a:rPr>
                <a:t>lens</a:t>
              </a:r>
            </a:p>
          </p:txBody>
        </p:sp>
        <p:sp>
          <p:nvSpPr>
            <p:cNvPr id="28707" name="Rectangle 6"/>
            <p:cNvSpPr>
              <a:spLocks noChangeArrowheads="1"/>
            </p:cNvSpPr>
            <p:nvPr/>
          </p:nvSpPr>
          <p:spPr bwMode="auto">
            <a:xfrm>
              <a:off x="250" y="2092"/>
              <a:ext cx="126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  <a:latin typeface="Arial" charset="0"/>
                </a:rPr>
                <a:t>focuses light</a:t>
              </a:r>
              <a:br>
                <a:rPr lang="en-GB">
                  <a:solidFill>
                    <a:srgbClr val="000066"/>
                  </a:solidFill>
                  <a:latin typeface="Arial" charset="0"/>
                </a:rPr>
              </a:br>
              <a:r>
                <a:rPr lang="en-GB">
                  <a:solidFill>
                    <a:srgbClr val="000066"/>
                  </a:solidFill>
                  <a:latin typeface="Arial" charset="0"/>
                </a:rPr>
                <a:t>on retina</a:t>
              </a:r>
              <a:endParaRPr lang="en-US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8708" name="Line 7"/>
            <p:cNvSpPr>
              <a:spLocks noChangeShapeType="1"/>
            </p:cNvSpPr>
            <p:nvPr/>
          </p:nvSpPr>
          <p:spPr bwMode="auto">
            <a:xfrm flipV="1">
              <a:off x="1451" y="1933"/>
              <a:ext cx="1580" cy="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73075" y="3827463"/>
            <a:ext cx="4059238" cy="1593850"/>
            <a:chOff x="298" y="2411"/>
            <a:chExt cx="2557" cy="1004"/>
          </a:xfrm>
        </p:grpSpPr>
        <p:sp>
          <p:nvSpPr>
            <p:cNvPr id="28703" name="Text Box 9"/>
            <p:cNvSpPr txBox="1">
              <a:spLocks noChangeArrowheads="1"/>
            </p:cNvSpPr>
            <p:nvPr/>
          </p:nvSpPr>
          <p:spPr bwMode="auto">
            <a:xfrm>
              <a:off x="298" y="2710"/>
              <a:ext cx="5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10BC45"/>
                  </a:solidFill>
                  <a:latin typeface="Arial" charset="0"/>
                </a:rPr>
                <a:t>iris</a:t>
              </a:r>
            </a:p>
          </p:txBody>
        </p:sp>
        <p:sp>
          <p:nvSpPr>
            <p:cNvPr id="28704" name="Text Box 10"/>
            <p:cNvSpPr txBox="1">
              <a:spLocks noChangeArrowheads="1"/>
            </p:cNvSpPr>
            <p:nvPr/>
          </p:nvSpPr>
          <p:spPr bwMode="auto">
            <a:xfrm>
              <a:off x="298" y="2897"/>
              <a:ext cx="183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  <a:latin typeface="Arial" charset="0"/>
                </a:rPr>
                <a:t>regulates amount</a:t>
              </a:r>
              <a:br>
                <a:rPr lang="en-GB">
                  <a:solidFill>
                    <a:srgbClr val="000066"/>
                  </a:solidFill>
                  <a:latin typeface="Arial" charset="0"/>
                </a:rPr>
              </a:br>
              <a:r>
                <a:rPr lang="en-GB">
                  <a:solidFill>
                    <a:srgbClr val="000066"/>
                  </a:solidFill>
                  <a:latin typeface="Arial" charset="0"/>
                </a:rPr>
                <a:t>of light entering eye</a:t>
              </a:r>
              <a:endParaRPr lang="en-US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8705" name="Line 11"/>
            <p:cNvSpPr>
              <a:spLocks noChangeShapeType="1"/>
            </p:cNvSpPr>
            <p:nvPr/>
          </p:nvSpPr>
          <p:spPr bwMode="auto">
            <a:xfrm flipV="1">
              <a:off x="1947" y="2411"/>
              <a:ext cx="908" cy="6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35025" y="4251325"/>
            <a:ext cx="3994150" cy="2193925"/>
            <a:chOff x="526" y="2678"/>
            <a:chExt cx="2516" cy="138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526" y="3551"/>
              <a:ext cx="2359" cy="509"/>
              <a:chOff x="356" y="3369"/>
              <a:chExt cx="2359" cy="509"/>
            </a:xfrm>
          </p:grpSpPr>
          <p:sp>
            <p:nvSpPr>
              <p:cNvPr id="28701" name="Text Box 14"/>
              <p:cNvSpPr txBox="1">
                <a:spLocks noChangeArrowheads="1"/>
              </p:cNvSpPr>
              <p:nvPr/>
            </p:nvSpPr>
            <p:spPr bwMode="auto">
              <a:xfrm>
                <a:off x="356" y="3369"/>
                <a:ext cx="16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solidFill>
                      <a:srgbClr val="10BC45"/>
                    </a:solidFill>
                    <a:latin typeface="Arial" charset="0"/>
                  </a:rPr>
                  <a:t>ciliary muscles</a:t>
                </a:r>
              </a:p>
            </p:txBody>
          </p:sp>
          <p:sp>
            <p:nvSpPr>
              <p:cNvPr id="28702" name="Text Box 15"/>
              <p:cNvSpPr txBox="1">
                <a:spLocks noChangeArrowheads="1"/>
              </p:cNvSpPr>
              <p:nvPr/>
            </p:nvSpPr>
            <p:spPr bwMode="auto">
              <a:xfrm>
                <a:off x="356" y="3590"/>
                <a:ext cx="235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>
                    <a:solidFill>
                      <a:srgbClr val="000066"/>
                    </a:solidFill>
                    <a:latin typeface="Arial" charset="0"/>
                  </a:rPr>
                  <a:t>change shape of the lens</a:t>
                </a:r>
                <a:endParaRPr lang="en-US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  <p:sp>
          <p:nvSpPr>
            <p:cNvPr id="28700" name="Line 16"/>
            <p:cNvSpPr>
              <a:spLocks noChangeShapeType="1"/>
            </p:cNvSpPr>
            <p:nvPr/>
          </p:nvSpPr>
          <p:spPr bwMode="auto">
            <a:xfrm flipV="1">
              <a:off x="2127" y="2678"/>
              <a:ext cx="915" cy="10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262563" y="4602163"/>
            <a:ext cx="3138487" cy="1906587"/>
            <a:chOff x="3315" y="2899"/>
            <a:chExt cx="1977" cy="1201"/>
          </a:xfrm>
        </p:grpSpPr>
        <p:sp>
          <p:nvSpPr>
            <p:cNvPr id="28696" name="Text Box 18"/>
            <p:cNvSpPr txBox="1">
              <a:spLocks noChangeArrowheads="1"/>
            </p:cNvSpPr>
            <p:nvPr/>
          </p:nvSpPr>
          <p:spPr bwMode="auto">
            <a:xfrm>
              <a:off x="3315" y="3369"/>
              <a:ext cx="12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10BC45"/>
                  </a:solidFill>
                  <a:latin typeface="Arial" charset="0"/>
                </a:rPr>
                <a:t>optic nerve</a:t>
              </a:r>
            </a:p>
          </p:txBody>
        </p:sp>
        <p:sp>
          <p:nvSpPr>
            <p:cNvPr id="28697" name="Text Box 19"/>
            <p:cNvSpPr txBox="1">
              <a:spLocks noChangeArrowheads="1"/>
            </p:cNvSpPr>
            <p:nvPr/>
          </p:nvSpPr>
          <p:spPr bwMode="auto">
            <a:xfrm>
              <a:off x="3315" y="3582"/>
              <a:ext cx="197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  <a:latin typeface="Arial" charset="0"/>
                </a:rPr>
                <a:t>transmits impulses to the brain</a:t>
              </a:r>
              <a:endParaRPr lang="en-US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8698" name="Line 20"/>
            <p:cNvSpPr>
              <a:spLocks noChangeShapeType="1"/>
            </p:cNvSpPr>
            <p:nvPr/>
          </p:nvSpPr>
          <p:spPr bwMode="auto">
            <a:xfrm flipV="1">
              <a:off x="4596" y="2899"/>
              <a:ext cx="602" cy="6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81013" y="788988"/>
            <a:ext cx="3663950" cy="1398587"/>
            <a:chOff x="303" y="497"/>
            <a:chExt cx="2308" cy="881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303" y="497"/>
              <a:ext cx="2282" cy="737"/>
              <a:chOff x="303" y="557"/>
              <a:chExt cx="2282" cy="737"/>
            </a:xfrm>
          </p:grpSpPr>
          <p:sp>
            <p:nvSpPr>
              <p:cNvPr id="28694" name="Text Box 23"/>
              <p:cNvSpPr txBox="1">
                <a:spLocks noChangeArrowheads="1"/>
              </p:cNvSpPr>
              <p:nvPr/>
            </p:nvSpPr>
            <p:spPr bwMode="auto">
              <a:xfrm>
                <a:off x="303" y="557"/>
                <a:ext cx="98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solidFill>
                      <a:srgbClr val="10BC45"/>
                    </a:solidFill>
                    <a:latin typeface="Arial" charset="0"/>
                  </a:rPr>
                  <a:t>cornea</a:t>
                </a:r>
              </a:p>
            </p:txBody>
          </p:sp>
          <p:sp>
            <p:nvSpPr>
              <p:cNvPr id="28695" name="Text Box 24"/>
              <p:cNvSpPr txBox="1">
                <a:spLocks noChangeArrowheads="1"/>
              </p:cNvSpPr>
              <p:nvPr/>
            </p:nvSpPr>
            <p:spPr bwMode="auto">
              <a:xfrm>
                <a:off x="303" y="776"/>
                <a:ext cx="2282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>
                    <a:solidFill>
                      <a:srgbClr val="000066"/>
                    </a:solidFill>
                    <a:latin typeface="Arial" charset="0"/>
                  </a:rPr>
                  <a:t>protects eye surface and focuses light rays</a:t>
                </a:r>
                <a:endParaRPr lang="en-US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  <p:sp>
          <p:nvSpPr>
            <p:cNvPr id="28693" name="Line 25"/>
            <p:cNvSpPr>
              <a:spLocks noChangeShapeType="1"/>
            </p:cNvSpPr>
            <p:nvPr/>
          </p:nvSpPr>
          <p:spPr bwMode="auto">
            <a:xfrm>
              <a:off x="1964" y="1090"/>
              <a:ext cx="647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535613" y="2049463"/>
            <a:ext cx="2605087" cy="804862"/>
            <a:chOff x="3423" y="1291"/>
            <a:chExt cx="1641" cy="507"/>
          </a:xfrm>
        </p:grpSpPr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3423" y="1291"/>
              <a:ext cx="1315" cy="507"/>
              <a:chOff x="3334" y="2243"/>
              <a:chExt cx="1315" cy="507"/>
            </a:xfrm>
          </p:grpSpPr>
          <p:sp>
            <p:nvSpPr>
              <p:cNvPr id="28690" name="Text Box 28"/>
              <p:cNvSpPr txBox="1">
                <a:spLocks noChangeArrowheads="1"/>
              </p:cNvSpPr>
              <p:nvPr/>
            </p:nvSpPr>
            <p:spPr bwMode="auto">
              <a:xfrm>
                <a:off x="3334" y="2243"/>
                <a:ext cx="8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solidFill>
                      <a:srgbClr val="10BC45"/>
                    </a:solidFill>
                    <a:latin typeface="Arial" charset="0"/>
                  </a:rPr>
                  <a:t>retina</a:t>
                </a:r>
              </a:p>
            </p:txBody>
          </p:sp>
          <p:sp>
            <p:nvSpPr>
              <p:cNvPr id="28691" name="Text Box 29"/>
              <p:cNvSpPr txBox="1">
                <a:spLocks noChangeArrowheads="1"/>
              </p:cNvSpPr>
              <p:nvPr/>
            </p:nvSpPr>
            <p:spPr bwMode="auto">
              <a:xfrm>
                <a:off x="3334" y="2462"/>
                <a:ext cx="131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>
                    <a:solidFill>
                      <a:srgbClr val="000066"/>
                    </a:solidFill>
                    <a:latin typeface="Arial" charset="0"/>
                  </a:rPr>
                  <a:t>senses light</a:t>
                </a:r>
                <a:endParaRPr lang="en-US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  <p:sp>
          <p:nvSpPr>
            <p:cNvPr id="28689" name="Line 30"/>
            <p:cNvSpPr>
              <a:spLocks noChangeShapeType="1"/>
            </p:cNvSpPr>
            <p:nvPr/>
          </p:nvSpPr>
          <p:spPr bwMode="auto">
            <a:xfrm>
              <a:off x="4566" y="1588"/>
              <a:ext cx="49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239713" y="2093913"/>
            <a:ext cx="4525962" cy="808037"/>
            <a:chOff x="151" y="1319"/>
            <a:chExt cx="2851" cy="509"/>
          </a:xfrm>
        </p:grpSpPr>
        <p:sp>
          <p:nvSpPr>
            <p:cNvPr id="28684" name="Text Box 32"/>
            <p:cNvSpPr txBox="1">
              <a:spLocks noChangeArrowheads="1"/>
            </p:cNvSpPr>
            <p:nvPr/>
          </p:nvSpPr>
          <p:spPr bwMode="auto">
            <a:xfrm>
              <a:off x="151" y="1540"/>
              <a:ext cx="23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  <a:latin typeface="Arial" charset="0"/>
                </a:rPr>
                <a:t>hold lens in place</a:t>
              </a:r>
              <a:endParaRPr lang="en-US">
                <a:solidFill>
                  <a:srgbClr val="000066"/>
                </a:solidFill>
                <a:latin typeface="Arial" charset="0"/>
              </a:endParaRPr>
            </a:p>
          </p:txBody>
        </p: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151" y="1319"/>
              <a:ext cx="2851" cy="358"/>
              <a:chOff x="151" y="1319"/>
              <a:chExt cx="2851" cy="358"/>
            </a:xfrm>
          </p:grpSpPr>
          <p:sp>
            <p:nvSpPr>
              <p:cNvPr id="28686" name="Text Box 34"/>
              <p:cNvSpPr txBox="1">
                <a:spLocks noChangeArrowheads="1"/>
              </p:cNvSpPr>
              <p:nvPr/>
            </p:nvSpPr>
            <p:spPr bwMode="auto">
              <a:xfrm>
                <a:off x="151" y="1319"/>
                <a:ext cx="21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solidFill>
                      <a:srgbClr val="10BC45"/>
                    </a:solidFill>
                    <a:latin typeface="Arial" charset="0"/>
                  </a:rPr>
                  <a:t>suspensory ligaments</a:t>
                </a:r>
              </a:p>
            </p:txBody>
          </p:sp>
          <p:sp>
            <p:nvSpPr>
              <p:cNvPr id="28687" name="Line 35"/>
              <p:cNvSpPr>
                <a:spLocks noChangeShapeType="1"/>
              </p:cNvSpPr>
              <p:nvPr/>
            </p:nvSpPr>
            <p:spPr bwMode="auto">
              <a:xfrm flipV="1">
                <a:off x="1810" y="1419"/>
                <a:ext cx="1192" cy="2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lg" len="lg"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pic>
        <p:nvPicPr>
          <p:cNvPr id="68644" name="Picture 3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Arrow Connector 37"/>
          <p:cNvCxnSpPr/>
          <p:nvPr/>
        </p:nvCxnSpPr>
        <p:spPr>
          <a:xfrm rot="10800000" flipV="1">
            <a:off x="4419600" y="3048000"/>
            <a:ext cx="38862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05200" y="4953000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Fovea/</a:t>
            </a:r>
            <a:r>
              <a:rPr lang="en-US" b="1" dirty="0" err="1" smtClean="0">
                <a:solidFill>
                  <a:srgbClr val="00B050"/>
                </a:solidFill>
              </a:rPr>
              <a:t>yellowspot</a:t>
            </a:r>
            <a:r>
              <a:rPr lang="en-US" b="1" dirty="0" smtClean="0">
                <a:solidFill>
                  <a:srgbClr val="00B050"/>
                </a:solidFill>
              </a:rPr>
              <a:t>: </a:t>
            </a:r>
            <a:r>
              <a:rPr lang="en-US" dirty="0" smtClean="0"/>
              <a:t>this area has highest density of cones and </a:t>
            </a:r>
            <a:r>
              <a:rPr lang="en-US" dirty="0" err="1" smtClean="0"/>
              <a:t>max.sharpness</a:t>
            </a:r>
            <a:r>
              <a:rPr lang="en-US" dirty="0" smtClean="0"/>
              <a:t> works only in bright light.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iris reflex</a:t>
            </a:r>
          </a:p>
        </p:txBody>
      </p:sp>
      <p:pic>
        <p:nvPicPr>
          <p:cNvPr id="3076" name="Picture 3" descr="flash_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5122" name="ShockwaveFlash1" r:id="rId2" imgW="8699841" imgH="530897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Parts of the nervous system</a:t>
            </a:r>
            <a:endParaRPr lang="en-US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434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mtClean="0"/>
              <a:t>For example;</a:t>
            </a:r>
          </a:p>
          <a:p>
            <a:pPr eaLnBrk="1" hangingPunct="1">
              <a:buFontTx/>
              <a:buNone/>
              <a:defRPr/>
            </a:pPr>
            <a:r>
              <a:rPr lang="en-GB" smtClean="0"/>
              <a:t>If you smell something burning…</a:t>
            </a:r>
          </a:p>
          <a:p>
            <a:pPr eaLnBrk="1" hangingPunct="1">
              <a:defRPr/>
            </a:pPr>
            <a:r>
              <a:rPr lang="en-GB" smtClean="0"/>
              <a:t>Your nose (</a:t>
            </a:r>
            <a:r>
              <a:rPr lang="en-GB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receptor</a:t>
            </a:r>
            <a:r>
              <a:rPr lang="en-GB" smtClean="0"/>
              <a:t>) detects the </a:t>
            </a:r>
            <a:r>
              <a:rPr lang="en-GB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stimulus</a:t>
            </a:r>
            <a:r>
              <a:rPr lang="en-GB" smtClean="0"/>
              <a:t> (smell)</a:t>
            </a:r>
          </a:p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 fibres</a:t>
            </a:r>
            <a:r>
              <a:rPr lang="en-GB" smtClean="0"/>
              <a:t> send the message to the </a:t>
            </a:r>
            <a:r>
              <a:rPr lang="en-GB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brain</a:t>
            </a:r>
          </a:p>
          <a:p>
            <a:pPr eaLnBrk="1" hangingPunct="1">
              <a:defRPr/>
            </a:pPr>
            <a:r>
              <a:rPr lang="en-GB" smtClean="0"/>
              <a:t>Your </a:t>
            </a:r>
            <a:r>
              <a:rPr lang="en-GB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brain</a:t>
            </a:r>
            <a:r>
              <a:rPr lang="en-GB" smtClean="0"/>
              <a:t> then sends a message to move your body away or to put out the fire!</a:t>
            </a:r>
          </a:p>
          <a:p>
            <a:pPr eaLnBrk="1" hangingPunct="1">
              <a:buFontTx/>
              <a:buNone/>
              <a:defRPr/>
            </a:pPr>
            <a:r>
              <a:rPr lang="en-GB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SIMPLES RIGHT!</a:t>
            </a:r>
            <a:endParaRPr lang="en-GB" smtClean="0"/>
          </a:p>
        </p:txBody>
      </p:sp>
      <p:pic>
        <p:nvPicPr>
          <p:cNvPr id="15364" name="Picture 6" descr="fire_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3736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 structure</a:t>
            </a:r>
            <a:endParaRPr lang="en-US" dirty="0"/>
          </a:p>
        </p:txBody>
      </p:sp>
      <p:pic>
        <p:nvPicPr>
          <p:cNvPr id="119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49634"/>
            <a:ext cx="7772400" cy="422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78812" cy="1090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Lets look at some bits more closely</a:t>
            </a:r>
            <a:br>
              <a:rPr lang="en-GB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RECEPTORS</a:t>
            </a:r>
            <a:endParaRPr lang="en-US" sz="40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785225" cy="129698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smtClean="0"/>
              <a:t>Receptors are sensors on the body that detect stimuli</a:t>
            </a:r>
          </a:p>
          <a:p>
            <a:pPr eaLnBrk="1" hangingPunct="1">
              <a:defRPr/>
            </a:pPr>
            <a:r>
              <a:rPr lang="en-GB" sz="2400" smtClean="0"/>
              <a:t>They convert stimuli into </a:t>
            </a:r>
            <a:r>
              <a:rPr lang="en-GB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electrical signals</a:t>
            </a:r>
            <a:r>
              <a:rPr lang="en-GB" sz="2400" smtClean="0"/>
              <a:t> (messages) called impulses.</a:t>
            </a:r>
          </a:p>
        </p:txBody>
      </p:sp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3059113" y="5084763"/>
            <a:ext cx="33051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Can you think </a:t>
            </a:r>
          </a:p>
          <a:p>
            <a:pPr algn="ctr"/>
            <a:r>
              <a:rPr lang="en-I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of any receptors?</a:t>
            </a:r>
          </a:p>
        </p:txBody>
      </p:sp>
      <p:pic>
        <p:nvPicPr>
          <p:cNvPr id="16389" name="Picture 7" descr="Hairy%20ear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0"/>
            <a:ext cx="19494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animated_ey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819400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dog-no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2895600"/>
            <a:ext cx="23145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304800" y="5257800"/>
            <a:ext cx="2743200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I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Ear picks up </a:t>
            </a:r>
          </a:p>
          <a:p>
            <a:pPr algn="ctr"/>
            <a:r>
              <a:rPr lang="en-I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sound waves </a:t>
            </a:r>
          </a:p>
          <a:p>
            <a:pPr algn="ctr"/>
            <a:r>
              <a:rPr lang="en-I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through the </a:t>
            </a:r>
          </a:p>
          <a:p>
            <a:pPr algn="ctr"/>
            <a:r>
              <a:rPr lang="en-I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eardrum</a:t>
            </a:r>
          </a:p>
        </p:txBody>
      </p:sp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6553200" y="5105400"/>
            <a:ext cx="22098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IN" sz="3600" kern="1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Nose picks up</a:t>
            </a:r>
          </a:p>
          <a:p>
            <a:pPr algn="ctr"/>
            <a:r>
              <a:rPr lang="en-IN" sz="3600" kern="1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chemical signals</a:t>
            </a:r>
          </a:p>
          <a:p>
            <a:pPr algn="ctr"/>
            <a:r>
              <a:rPr lang="en-IN" sz="3600" kern="1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through the</a:t>
            </a:r>
          </a:p>
          <a:p>
            <a:pPr algn="ctr"/>
            <a:r>
              <a:rPr lang="en-IN" sz="3600" kern="1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nostrils</a:t>
            </a: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381000" y="4343400"/>
            <a:ext cx="1219200" cy="8382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810000" y="3657600"/>
            <a:ext cx="762000" cy="2286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3810000" y="4114800"/>
            <a:ext cx="2209800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IN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Eyes pick up</a:t>
            </a:r>
          </a:p>
          <a:p>
            <a:pPr algn="ctr"/>
            <a:r>
              <a:rPr lang="en-IN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light waves</a:t>
            </a:r>
          </a:p>
          <a:p>
            <a:pPr algn="ctr"/>
            <a:r>
              <a:rPr lang="en-IN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through the</a:t>
            </a:r>
          </a:p>
          <a:p>
            <a:pPr algn="ctr"/>
            <a:r>
              <a:rPr lang="en-IN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retina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7086600" y="4343400"/>
            <a:ext cx="609600" cy="685800"/>
          </a:xfrm>
          <a:prstGeom prst="line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7421" grpId="0" animBg="1"/>
      <p:bldP spid="17422" grpId="0" animBg="1"/>
      <p:bldP spid="17423" grpId="0" animBg="1"/>
      <p:bldP spid="17424" grpId="0" animBg="1"/>
      <p:bldP spid="174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278812" cy="7207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EFFECTORS</a:t>
            </a:r>
            <a:endParaRPr lang="en-US" sz="40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496300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/>
              <a:t>An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effector</a:t>
            </a:r>
            <a:r>
              <a:rPr lang="en-US" sz="2400" smtClean="0"/>
              <a:t> is any part of the body that produces the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response</a:t>
            </a:r>
            <a:r>
              <a:rPr lang="en-US" sz="240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/>
              <a:t>Here are some examples of effectors: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a muscle contracting to move the arm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a muscle squeezing saliva from the salivary gland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a gland releasing a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</a:t>
            </a:r>
            <a:r>
              <a:rPr lang="en-US" sz="2400" smtClean="0"/>
              <a:t> into the blood</a:t>
            </a:r>
          </a:p>
        </p:txBody>
      </p:sp>
      <p:pic>
        <p:nvPicPr>
          <p:cNvPr id="17412" name="Picture 8" descr="MPj043884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149725"/>
            <a:ext cx="327183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 descr="a neurone has a 'head' at one end where the nucleus, cytoplasm, cell membrane and dendrite are. The axon is tail-like, with nerve endings at the end which look like branche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363913"/>
            <a:ext cx="6553200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78812" cy="7207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 FIBRES</a:t>
            </a:r>
            <a:endParaRPr lang="en-US" sz="40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964613" cy="23764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Nerve fibres are bundles of nerve cells </a:t>
            </a:r>
            <a:r>
              <a:rPr lang="en-GB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(neurones)</a:t>
            </a:r>
            <a:r>
              <a:rPr lang="en-GB" smtClean="0"/>
              <a:t> that pass on electrical signals </a:t>
            </a:r>
            <a:r>
              <a:rPr lang="en-GB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(impulses)</a:t>
            </a:r>
            <a:r>
              <a:rPr lang="en-GB" smtClean="0"/>
              <a:t> to the brain.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From the brain, nerve fibres send impulses to </a:t>
            </a:r>
            <a:r>
              <a:rPr lang="en-GB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effectors</a:t>
            </a:r>
            <a:r>
              <a:rPr lang="en-GB" smtClean="0"/>
              <a:t> (muscles).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78812" cy="7207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NEURONES</a:t>
            </a:r>
            <a:endParaRPr lang="en-US" sz="40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964613" cy="2376488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three types of neurones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GB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 neurone</a:t>
            </a:r>
            <a:r>
              <a:rPr lang="en-GB" smtClean="0"/>
              <a:t> – carries impulses from the receptors to the spinal cord.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GB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Relay Neurone</a:t>
            </a:r>
            <a:r>
              <a:rPr lang="en-GB" smtClean="0"/>
              <a:t> – carries impulses to and from the spinal cord and the brain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GB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Neurone</a:t>
            </a:r>
            <a:r>
              <a:rPr lang="en-GB" smtClean="0"/>
              <a:t> – carries impulses from the brain to the effector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GB" smtClean="0"/>
          </a:p>
        </p:txBody>
      </p:sp>
      <p:pic>
        <p:nvPicPr>
          <p:cNvPr id="19460" name="Picture 4" descr="neuricon_resiz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365625"/>
            <a:ext cx="58388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4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Basic nerve cell structure</a:t>
            </a:r>
          </a:p>
        </p:txBody>
      </p:sp>
      <p:pic>
        <p:nvPicPr>
          <p:cNvPr id="13315" name="Picture 3" descr="basicneur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484313"/>
            <a:ext cx="5832475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longn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835150" y="5445125"/>
            <a:ext cx="5903913" cy="928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1030</Words>
  <Application>Microsoft Office PowerPoint</Application>
  <PresentationFormat>On-screen Show (4:3)</PresentationFormat>
  <Paragraphs>201</Paragraphs>
  <Slides>28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Photo Editor Photo</vt:lpstr>
      <vt:lpstr>Slide 1</vt:lpstr>
      <vt:lpstr>Parts of the nervous system  http://www.bbc.co.uk/my-story/stories/tragedy/171642/ </vt:lpstr>
      <vt:lpstr>Parts of the nervous system</vt:lpstr>
      <vt:lpstr>Neuron structure</vt:lpstr>
      <vt:lpstr>Lets look at some bits more closely RECEPTORS</vt:lpstr>
      <vt:lpstr>EFFECTORS</vt:lpstr>
      <vt:lpstr>NERVE FIBRES</vt:lpstr>
      <vt:lpstr>NEURONES</vt:lpstr>
      <vt:lpstr>Basic nerve cell structure</vt:lpstr>
      <vt:lpstr>3 main types of nerve cells</vt:lpstr>
      <vt:lpstr>Sensory neurons</vt:lpstr>
      <vt:lpstr>Relay neuron</vt:lpstr>
      <vt:lpstr>Motor neuron</vt:lpstr>
      <vt:lpstr>Transmission of signals  http://www.bbc.co.uk/my-story/stories/survival/148680/ Multiple sclerosis true stories… </vt:lpstr>
      <vt:lpstr>Multiple-choice quiz</vt:lpstr>
      <vt:lpstr>SYNAPSES</vt:lpstr>
      <vt:lpstr>What is a synapse?</vt:lpstr>
      <vt:lpstr>The release of neurotransmitters</vt:lpstr>
      <vt:lpstr>Continuing the impulse</vt:lpstr>
      <vt:lpstr>What are?</vt:lpstr>
      <vt:lpstr>REFLEX ARC</vt:lpstr>
      <vt:lpstr>Slide 22</vt:lpstr>
      <vt:lpstr>The sequence of a reflex arc</vt:lpstr>
      <vt:lpstr>REFLEX ACTION</vt:lpstr>
      <vt:lpstr>NERVE PATHWAY… answers</vt:lpstr>
      <vt:lpstr>NERVOUS SYSTEM… answers</vt:lpstr>
      <vt:lpstr>Inside the eye</vt:lpstr>
      <vt:lpstr>The iris reflex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appukuttan</cp:lastModifiedBy>
  <cp:revision>14</cp:revision>
  <dcterms:created xsi:type="dcterms:W3CDTF">2006-08-16T00:00:00Z</dcterms:created>
  <dcterms:modified xsi:type="dcterms:W3CDTF">2012-04-13T09:18:50Z</dcterms:modified>
</cp:coreProperties>
</file>