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69" r:id="rId3"/>
    <p:sldId id="372" r:id="rId4"/>
    <p:sldId id="370" r:id="rId5"/>
    <p:sldId id="371" r:id="rId6"/>
    <p:sldId id="325" r:id="rId7"/>
    <p:sldId id="264" r:id="rId8"/>
    <p:sldId id="300" r:id="rId9"/>
    <p:sldId id="308" r:id="rId10"/>
    <p:sldId id="302" r:id="rId11"/>
    <p:sldId id="303" r:id="rId12"/>
    <p:sldId id="304" r:id="rId13"/>
    <p:sldId id="305" r:id="rId14"/>
    <p:sldId id="310" r:id="rId15"/>
    <p:sldId id="312" r:id="rId16"/>
    <p:sldId id="314" r:id="rId17"/>
    <p:sldId id="316" r:id="rId18"/>
    <p:sldId id="319" r:id="rId19"/>
    <p:sldId id="318" r:id="rId20"/>
    <p:sldId id="324" r:id="rId21"/>
    <p:sldId id="320" r:id="rId22"/>
    <p:sldId id="322" r:id="rId23"/>
    <p:sldId id="330" r:id="rId24"/>
    <p:sldId id="358" r:id="rId25"/>
    <p:sldId id="263" r:id="rId26"/>
    <p:sldId id="326" r:id="rId27"/>
    <p:sldId id="365" r:id="rId28"/>
    <p:sldId id="327" r:id="rId29"/>
    <p:sldId id="360" r:id="rId30"/>
    <p:sldId id="373" r:id="rId31"/>
    <p:sldId id="367" r:id="rId32"/>
    <p:sldId id="374" r:id="rId33"/>
    <p:sldId id="265" r:id="rId34"/>
    <p:sldId id="267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292" r:id="rId45"/>
    <p:sldId id="284" r:id="rId46"/>
    <p:sldId id="286" r:id="rId47"/>
    <p:sldId id="356" r:id="rId48"/>
    <p:sldId id="375" r:id="rId49"/>
    <p:sldId id="334" r:id="rId50"/>
    <p:sldId id="335" r:id="rId51"/>
    <p:sldId id="337" r:id="rId52"/>
    <p:sldId id="341" r:id="rId53"/>
    <p:sldId id="339" r:id="rId54"/>
    <p:sldId id="343" r:id="rId55"/>
    <p:sldId id="385" r:id="rId56"/>
    <p:sldId id="386" r:id="rId57"/>
    <p:sldId id="387" r:id="rId58"/>
    <p:sldId id="345" r:id="rId59"/>
    <p:sldId id="347" r:id="rId60"/>
    <p:sldId id="349" r:id="rId61"/>
    <p:sldId id="351" r:id="rId62"/>
    <p:sldId id="353" r:id="rId63"/>
    <p:sldId id="33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2E68-12B7-4710-A277-5F45EA00E539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0E198-5C07-4D13-A855-6199045DAC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1900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0FBB5-444A-4C4B-85E6-1C29C2185066}" type="slidenum">
              <a:rPr lang="en-GB"/>
              <a:pPr/>
              <a:t>6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2A7F0-0730-4140-A326-BE96FFFC3E9B}" type="slidenum">
              <a:rPr lang="en-GB"/>
              <a:pPr/>
              <a:t>16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503B6-66CE-4E6D-B6A9-4D31EF8D563C}" type="slidenum">
              <a:rPr lang="en-GB"/>
              <a:pPr/>
              <a:t>17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3D913-CEAF-4D14-AE01-35A61BCF9BC6}" type="slidenum">
              <a:rPr lang="en-GB"/>
              <a:pPr/>
              <a:t>18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9A9AB-4FDD-46B8-B128-F3649F509D7E}" type="slidenum">
              <a:rPr lang="en-GB"/>
              <a:pPr/>
              <a:t>19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D6A6E0-569D-4622-8CB3-D7FC560906E0}" type="slidenum">
              <a:rPr lang="en-GB"/>
              <a:pPr eaLnBrk="1" hangingPunct="1"/>
              <a:t>33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26D42E-569F-4A4C-BFA1-671F7DA2192D}" type="slidenum">
              <a:rPr lang="en-GB"/>
              <a:pPr eaLnBrk="1" hangingPunct="1"/>
              <a:t>34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A5C225-0DCE-414D-98B4-C65B6EEB3981}" type="slidenum">
              <a:rPr lang="en-GB"/>
              <a:pPr eaLnBrk="1" hangingPunct="1"/>
              <a:t>44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863CB2-7447-4D15-9150-D87C4C1D27D5}" type="slidenum">
              <a:rPr lang="en-GB"/>
              <a:pPr eaLnBrk="1" hangingPunct="1"/>
              <a:t>49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066DB6-3597-464A-9DF2-99E3F73B94E6}" type="slidenum">
              <a:rPr lang="en-GB"/>
              <a:pPr eaLnBrk="1" hangingPunct="1"/>
              <a:t>50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9723D1-85EC-48FA-AF01-6AA59953D8BE}" type="slidenum">
              <a:rPr lang="en-GB"/>
              <a:pPr eaLnBrk="1" hangingPunct="1"/>
              <a:t>51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82EF1-C207-4377-9A95-889CFE1BD374}" type="slidenum">
              <a:rPr lang="en-GB"/>
              <a:pPr/>
              <a:t>8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840AF-7CA4-4768-8C7A-19DACCA5E0F7}" type="slidenum">
              <a:rPr lang="en-GB"/>
              <a:pPr eaLnBrk="1" hangingPunct="1"/>
              <a:t>52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840AF-7CA4-4768-8C7A-19DACCA5E0F7}" type="slidenum">
              <a:rPr lang="en-GB"/>
              <a:pPr eaLnBrk="1" hangingPunct="1"/>
              <a:t>53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CF92D4-2FE4-4058-88D7-A6924B6F7FE6}" type="slidenum">
              <a:rPr lang="en-GB"/>
              <a:pPr eaLnBrk="1" hangingPunct="1"/>
              <a:t>54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E099FC-A907-4CC1-9CE1-EA0E6471B011}" type="slidenum">
              <a:rPr lang="en-GB"/>
              <a:pPr eaLnBrk="1" hangingPunct="1"/>
              <a:t>58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67622B-A32D-42DA-A817-6561F27014C6}" type="slidenum">
              <a:rPr lang="en-GB"/>
              <a:pPr eaLnBrk="1" hangingPunct="1"/>
              <a:t>59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5DC20-73FF-4693-B4DE-609071725B3A}" type="slidenum">
              <a:rPr lang="en-GB"/>
              <a:pPr eaLnBrk="1" hangingPunct="1"/>
              <a:t>60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E8E9F1-55F0-4672-8C6B-5497E1239084}" type="slidenum">
              <a:rPr lang="en-GB"/>
              <a:pPr eaLnBrk="1" hangingPunct="1"/>
              <a:t>61</a:t>
            </a:fld>
            <a:endParaRPr lang="en-GB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4FBBCB-EAD2-493A-ABE7-30ADA8EB991A}" type="slidenum">
              <a:rPr lang="en-GB"/>
              <a:pPr eaLnBrk="1" hangingPunct="1"/>
              <a:t>62</a:t>
            </a:fld>
            <a:endParaRPr lang="en-GB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0542D-75CC-45CD-8AB2-A8B50B73A285}" type="slidenum">
              <a:rPr lang="en-GB"/>
              <a:pPr/>
              <a:t>9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4CC54-F4B1-4568-B472-68756CA4F40A}" type="slidenum">
              <a:rPr lang="en-GB"/>
              <a:pPr/>
              <a:t>10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FAC2-3C54-4006-A279-85C20C47FD26}" type="slidenum">
              <a:rPr lang="en-GB"/>
              <a:pPr/>
              <a:t>11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AE03B-7A9E-4F59-9C90-8F773067F651}" type="slidenum">
              <a:rPr lang="en-GB"/>
              <a:pPr/>
              <a:t>12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AECB0-2A52-49BC-B87B-674DC0FC7F80}" type="slidenum">
              <a:rPr lang="en-GB"/>
              <a:pPr/>
              <a:t>13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33201-6CE0-46A7-A7BC-727F4807B670}" type="slidenum">
              <a:rPr lang="en-GB"/>
              <a:pPr/>
              <a:t>14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6C052-89D7-482A-936A-7B7B8133BA30}" type="slidenum">
              <a:rPr lang="en-GB"/>
              <a:pPr/>
              <a:t>15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49E0-7F56-4EC3-92A8-4613267127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69244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112C-BA86-4811-945A-EC370DCD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700E99-2C3F-4CA1-86EE-7C0C2D5555E5}" type="datetimeFigureOut">
              <a:rPr lang="en-IN" smtClean="0"/>
              <a:pPr/>
              <a:t>15-10-2011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5849FF-C721-4AC1-A83F-1DD7999597C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science/edexcel/health/defendingagainstinfectionrev1.s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tbookofbacteriology.net/innate_2.html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nobelprize.org/educational/medicine/immunity/game/index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schoolscience.co.uk/abpi/immune/immune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DefenCe</a:t>
            </a:r>
            <a:r>
              <a:rPr lang="en-US" dirty="0" smtClean="0"/>
              <a:t> against diseases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3350"/>
            <a:ext cx="777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3393"/>
            <a:ext cx="200025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602"/>
            <a:ext cx="41148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0150"/>
            <a:ext cx="19081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663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 Black" pitchFamily="34" charset="0"/>
              </a:rPr>
              <a:t>Bad bacteria in the mouth cause teeth to rot.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Mouth bacteria</a:t>
            </a:r>
          </a:p>
        </p:txBody>
      </p:sp>
      <p:pic>
        <p:nvPicPr>
          <p:cNvPr id="12292" name="Picture 5" descr="pre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6408738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700213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019925" y="3573463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 b="0">
                <a:solidFill>
                  <a:schemeClr val="tx1"/>
                </a:solidFill>
              </a:rPr>
              <a:t>Mouth bacterium</a:t>
            </a:r>
          </a:p>
        </p:txBody>
      </p:sp>
    </p:spTree>
    <p:extLst>
      <p:ext uri="{BB962C8B-B14F-4D97-AF65-F5344CB8AC3E}">
        <p14:creationId xmlns:p14="http://schemas.microsoft.com/office/powerpoint/2010/main" xmlns="" val="666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en-GB" sz="7200" smtClean="0">
                <a:latin typeface="Goudy Stout" pitchFamily="18" charset="0"/>
              </a:rPr>
              <a:t>Viruses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064500" cy="25209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Viruses are extremely small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(much smaller than bacteria)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NON-LIVING microbes that need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host cell so that they can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3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reproduce and survive.</a:t>
            </a:r>
            <a:endParaRPr lang="en-GB" sz="340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119813" y="5000625"/>
            <a:ext cx="302418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/>
            <a:endParaRPr lang="en-GB" sz="2000" dirty="0">
              <a:solidFill>
                <a:schemeClr val="bg1"/>
              </a:solidFill>
            </a:endParaRPr>
          </a:p>
          <a:p>
            <a:pPr marL="342900" indent="-342900" algn="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4140200" y="5300663"/>
            <a:ext cx="6556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440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GB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868753"/>
      </p:ext>
    </p:extLst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 build="p"/>
      <p:bldP spid="2478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Goudy Stout" pitchFamily="18" charset="0"/>
              </a:rPr>
              <a:t>Structure of viruses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b="-1286"/>
          <a:stretch>
            <a:fillRect/>
          </a:stretch>
        </p:blipFill>
        <p:spPr bwMode="auto">
          <a:xfrm>
            <a:off x="971550" y="1981200"/>
            <a:ext cx="7543800" cy="4876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828100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Goudy Stout" pitchFamily="18" charset="0"/>
              </a:rPr>
              <a:t>Examples of viruses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6667" r="15686" b="-150"/>
          <a:stretch>
            <a:fillRect/>
          </a:stretch>
        </p:blipFill>
        <p:spPr>
          <a:xfrm>
            <a:off x="698500" y="1600200"/>
            <a:ext cx="3792538" cy="3087688"/>
          </a:xfrm>
          <a:ln w="76200" cmpd="tri">
            <a:solidFill>
              <a:schemeClr val="tx1"/>
            </a:solidFill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752600"/>
            <a:ext cx="3429000" cy="3048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1600" y="51816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>
                <a:solidFill>
                  <a:schemeClr val="tx1"/>
                </a:solidFill>
                <a:latin typeface="Comic Sans MS" pitchFamily="66" charset="0"/>
              </a:rPr>
              <a:t>A T4 bacteriophage. This infects only bacterial cells, in this case only E. coli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>
                <a:solidFill>
                  <a:schemeClr val="tx1"/>
                </a:solidFill>
                <a:latin typeface="Comic Sans MS" pitchFamily="66" charset="0"/>
              </a:rPr>
              <a:t>The HIV virus. This attacks T4 lymphocytes. It is responsible for AIDS.</a:t>
            </a:r>
          </a:p>
        </p:txBody>
      </p:sp>
    </p:spTree>
    <p:extLst>
      <p:ext uri="{BB962C8B-B14F-4D97-AF65-F5344CB8AC3E}">
        <p14:creationId xmlns:p14="http://schemas.microsoft.com/office/powerpoint/2010/main" xmlns="" val="72674221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  <a:latin typeface="Goudy Stout" pitchFamily="18" charset="0"/>
              </a:rPr>
              <a:t>  Avian       Flu      </a:t>
            </a:r>
            <a:br>
              <a:rPr lang="en-GB" sz="3600" dirty="0" smtClean="0">
                <a:solidFill>
                  <a:srgbClr val="FF0000"/>
                </a:solidFill>
                <a:latin typeface="Goudy Stout" pitchFamily="18" charset="0"/>
              </a:rPr>
            </a:br>
            <a:r>
              <a:rPr lang="en-GB" sz="3600" dirty="0" smtClean="0">
                <a:solidFill>
                  <a:srgbClr val="FF0000"/>
                </a:solidFill>
                <a:latin typeface="Goudy Stout" pitchFamily="18" charset="0"/>
              </a:rPr>
              <a:t>           Virus</a:t>
            </a:r>
            <a:r>
              <a:rPr lang="en-GB" sz="3600" dirty="0" smtClean="0">
                <a:solidFill>
                  <a:schemeClr val="bg1"/>
                </a:solidFill>
                <a:latin typeface="Goudy Stout" pitchFamily="18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Goudy Stout" pitchFamily="18" charset="0"/>
              </a:rPr>
              <a:t>virus</a:t>
            </a:r>
          </a:p>
        </p:txBody>
      </p:sp>
      <p:pic>
        <p:nvPicPr>
          <p:cNvPr id="19460" name="Picture 5" descr="A person in protective cloth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04" y="22753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omputer artwork of avian flu virus (Science Photo Library/ Pasieka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5160963"/>
            <a:ext cx="1933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t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8905" y="2060848"/>
            <a:ext cx="56896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4284663" y="2276475"/>
            <a:ext cx="6556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440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GB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126319"/>
      </p:ext>
    </p:extLst>
  </p:cSld>
  <p:clrMapOvr>
    <a:masterClrMapping/>
  </p:clrMapOvr>
  <p:transition spd="slow"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  <a:latin typeface="Goudy Stout" pitchFamily="18" charset="0"/>
              </a:rPr>
              <a:t>Measles virus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38588"/>
            <a:ext cx="8229600" cy="2919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						</a:t>
            </a:r>
            <a:r>
              <a:rPr lang="en-GB" sz="2800" dirty="0" smtClean="0">
                <a:solidFill>
                  <a:srgbClr val="FF0000"/>
                </a:solidFill>
              </a:rPr>
              <a:t>Electron microscope 					picture of the 						measles virus</a:t>
            </a:r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       Boy with measles		</a:t>
            </a:r>
          </a:p>
        </p:txBody>
      </p:sp>
      <p:pic>
        <p:nvPicPr>
          <p:cNvPr id="20484" name="Picture 5" descr="measleschi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25538"/>
            <a:ext cx="29908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rpv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125538"/>
            <a:ext cx="36957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520420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6778625" cy="1143000"/>
          </a:xfrm>
        </p:spPr>
        <p:txBody>
          <a:bodyPr/>
          <a:lstStyle/>
          <a:p>
            <a:pPr eaLnBrk="1" hangingPunct="1"/>
            <a:r>
              <a:rPr lang="en-GB" sz="7200" dirty="0" smtClean="0">
                <a:latin typeface="Goudy Stout" pitchFamily="18" charset="0"/>
              </a:rPr>
              <a:t>  Fungi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820150" cy="496728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b="1" dirty="0" smtClean="0"/>
              <a:t>Fungi are organisms that produce spores </a:t>
            </a:r>
          </a:p>
          <a:p>
            <a:pPr algn="ctr" eaLnBrk="1" hangingPunct="1">
              <a:buFontTx/>
              <a:buNone/>
            </a:pPr>
            <a:r>
              <a:rPr lang="en-GB" b="1" dirty="0" smtClean="0"/>
              <a:t>and come in the form of moulds, yeasts, </a:t>
            </a:r>
          </a:p>
          <a:p>
            <a:pPr algn="ctr" eaLnBrk="1" hangingPunct="1">
              <a:buFontTx/>
              <a:buNone/>
            </a:pPr>
            <a:r>
              <a:rPr lang="en-GB" b="1" dirty="0" smtClean="0"/>
              <a:t>Mushrooms.</a:t>
            </a:r>
            <a:endParaRPr lang="en-GB" sz="1000" b="1" dirty="0" smtClean="0"/>
          </a:p>
          <a:p>
            <a:pPr algn="ctr" eaLnBrk="1" hangingPunct="1">
              <a:buFontTx/>
              <a:buNone/>
            </a:pPr>
            <a:endParaRPr lang="en-GB" sz="1000" b="1" dirty="0" smtClean="0"/>
          </a:p>
          <a:p>
            <a:pPr algn="ctr" eaLnBrk="1" hangingPunct="1">
              <a:buFontTx/>
              <a:buNone/>
            </a:pPr>
            <a:endParaRPr lang="en-GB" sz="1000" b="1" dirty="0" smtClean="0"/>
          </a:p>
          <a:p>
            <a:pPr algn="ctr" eaLnBrk="1" hangingPunct="1">
              <a:buFontTx/>
              <a:buNone/>
            </a:pPr>
            <a:endParaRPr lang="en-GB" sz="1000" b="1" dirty="0" smtClean="0"/>
          </a:p>
          <a:p>
            <a:pPr algn="ctr" eaLnBrk="1" hangingPunct="1">
              <a:buFontTx/>
              <a:buNone/>
            </a:pPr>
            <a:endParaRPr lang="en-GB" sz="1000" b="1" dirty="0" smtClean="0"/>
          </a:p>
          <a:p>
            <a:pPr algn="ctr" eaLnBrk="1" hangingPunct="1">
              <a:buFontTx/>
              <a:buNone/>
            </a:pPr>
            <a:r>
              <a:rPr lang="en-GB" b="1" dirty="0" smtClean="0"/>
              <a:t>They also help things to rot and breakdown</a:t>
            </a:r>
          </a:p>
          <a:p>
            <a:pPr algn="ctr" eaLnBrk="1" hangingPunct="1">
              <a:buFontTx/>
              <a:buNone/>
            </a:pPr>
            <a:r>
              <a:rPr lang="en-GB" b="1" dirty="0" smtClean="0"/>
              <a:t>which is an essential process in the cycle of life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4500563" y="3500438"/>
            <a:ext cx="6556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440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GB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628996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5" grpId="0" build="p"/>
      <p:bldP spid="2488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Examples of fungi</a:t>
            </a:r>
          </a:p>
        </p:txBody>
      </p:sp>
      <p:pic>
        <p:nvPicPr>
          <p:cNvPr id="168963" name="Picture 3" descr="Ye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149725"/>
            <a:ext cx="1849438" cy="17335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8964" name="Picture 4" descr="RIMG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2990" y="1847056"/>
            <a:ext cx="3240088" cy="23606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011863" y="2205038"/>
            <a:ext cx="2576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Mould growing a bread bun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6122988" y="6021388"/>
            <a:ext cx="302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Yeast cells budding</a:t>
            </a: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2916238" y="4149725"/>
            <a:ext cx="3671887" cy="1797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sz="2000"/>
              <a:t>There can be good forms of </a:t>
            </a:r>
          </a:p>
          <a:p>
            <a:pPr marL="342900" indent="-342900"/>
            <a:r>
              <a:rPr lang="en-GB" sz="2000"/>
              <a:t>fungus (used to make </a:t>
            </a:r>
          </a:p>
          <a:p>
            <a:pPr marL="342900" indent="-342900"/>
            <a:r>
              <a:rPr lang="en-GB" sz="2000"/>
              <a:t>bread/beer) and bad forms </a:t>
            </a:r>
          </a:p>
          <a:p>
            <a:pPr marL="342900" indent="-342900"/>
            <a:r>
              <a:rPr lang="en-GB" sz="2000"/>
              <a:t>(Mould, Athletes foot and thrush).</a:t>
            </a:r>
          </a:p>
        </p:txBody>
      </p:sp>
      <p:pic>
        <p:nvPicPr>
          <p:cNvPr id="168974" name="Picture 14" descr="yea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277" y="4415830"/>
            <a:ext cx="27717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1421295"/>
      </p:ext>
    </p:extLst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5" grpId="0"/>
      <p:bldP spid="168966" grpId="0"/>
      <p:bldP spid="1689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b="1" smtClean="0">
                <a:latin typeface="Goudy Stout" pitchFamily="18" charset="0"/>
              </a:rPr>
              <a:t>Athletes foot</a:t>
            </a:r>
          </a:p>
        </p:txBody>
      </p:sp>
      <p:pic>
        <p:nvPicPr>
          <p:cNvPr id="28675" name="Picture 5" descr="athletes-foot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89138"/>
            <a:ext cx="511175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600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Oral thrush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4025" y="5889625"/>
            <a:ext cx="3609975" cy="96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bg1"/>
                </a:solidFill>
              </a:rPr>
              <a:t>Thrush yeast cells</a:t>
            </a:r>
          </a:p>
        </p:txBody>
      </p:sp>
      <p:pic>
        <p:nvPicPr>
          <p:cNvPr id="29700" name="Picture 5" descr="spl_oral_thrush_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51847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Thrush yeast cel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429000"/>
            <a:ext cx="36353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985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student understands what a pathogen is and the role of a pathogen in causing disease</a:t>
            </a:r>
          </a:p>
          <a:p>
            <a:r>
              <a:rPr lang="en-US" sz="2000" b="1" dirty="0" smtClean="0"/>
              <a:t>The student lists out the different types of pathogens and diseases caused by them;</a:t>
            </a:r>
            <a:r>
              <a:rPr lang="en-US" sz="2000" dirty="0" smtClean="0"/>
              <a:t> (Malaria, measles, chicken pox, small pox, typhoid, polio, hepatitis B,</a:t>
            </a:r>
            <a:r>
              <a:rPr lang="en-US" sz="2000" baseline="0" dirty="0" smtClean="0"/>
              <a:t>  tuberculosis, cholera, H1N1, </a:t>
            </a:r>
            <a:r>
              <a:rPr lang="en-US" sz="2000" baseline="0" dirty="0" err="1" smtClean="0"/>
              <a:t>dangue</a:t>
            </a:r>
            <a:r>
              <a:rPr lang="en-US" sz="2000" baseline="0" dirty="0" smtClean="0"/>
              <a:t>)</a:t>
            </a:r>
            <a:endParaRPr lang="en-IN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student appreciates the role of skin and mucous membranes as first line of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defence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their mechanism of defense against pathogens.(just an overview)</a:t>
            </a:r>
            <a:endParaRPr lang="en-IN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student analyses the role of WBC in protecting the body against pathogens(types of WBCs and their role)</a:t>
            </a:r>
          </a:p>
          <a:p>
            <a:endParaRPr lang="en-IN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05050"/>
            <a:ext cx="4252913" cy="2790825"/>
          </a:xfrm>
        </p:spPr>
        <p:txBody>
          <a:bodyPr>
            <a:normAutofit lnSpcReduction="10000"/>
          </a:bodyPr>
          <a:lstStyle/>
          <a:p>
            <a:pPr eaLnBrk="0" hangingPunct="0">
              <a:lnSpc>
                <a:spcPct val="100000"/>
              </a:lnSpc>
            </a:pPr>
            <a:r>
              <a:rPr lang="en-US"/>
              <a:t>Eukaryotes</a:t>
            </a:r>
          </a:p>
          <a:p>
            <a:pPr eaLnBrk="0" hangingPunct="0">
              <a:lnSpc>
                <a:spcPct val="100000"/>
              </a:lnSpc>
            </a:pPr>
            <a:r>
              <a:rPr lang="en-US"/>
              <a:t>Absorb or ingest organic chemicals</a:t>
            </a:r>
          </a:p>
          <a:p>
            <a:pPr eaLnBrk="0" hangingPunct="0">
              <a:lnSpc>
                <a:spcPct val="100000"/>
              </a:lnSpc>
            </a:pPr>
            <a:r>
              <a:rPr lang="en-US"/>
              <a:t>May be motile via pseudopods, cilia, or flagella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41288"/>
            <a:ext cx="8763000" cy="544512"/>
          </a:xfrm>
        </p:spPr>
        <p:txBody>
          <a:bodyPr/>
          <a:lstStyle/>
          <a:p>
            <a:r>
              <a:rPr lang="en-US"/>
              <a:t>Protozoa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i="0"/>
              <a:t>Figure 1.1c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" t="45819" r="66617" b="7169"/>
          <a:stretch>
            <a:fillRect/>
          </a:stretch>
        </p:blipFill>
        <p:spPr bwMode="auto">
          <a:xfrm>
            <a:off x="4887913" y="2116138"/>
            <a:ext cx="4025900" cy="3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42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Amoebiasis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2700873" cy="299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Malaria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279" y="3346880"/>
            <a:ext cx="44767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!!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http://</a:t>
            </a:r>
            <a:r>
              <a:rPr lang="en-IN" dirty="0" smtClean="0">
                <a:hlinkClick r:id="rId2"/>
              </a:rPr>
              <a:t>www.bbc.co.uk/schools/gcsebitesize/science/edexcel/health/defendingagainstinfectionrev1.shtml</a:t>
            </a:r>
            <a:r>
              <a:rPr lang="en-IN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Additional Information on Microbes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780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Task-2.1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080"/>
                <a:gridCol w="1785950"/>
                <a:gridCol w="207741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Sl.no</a:t>
                      </a:r>
                      <a:r>
                        <a:rPr lang="en-US" dirty="0" smtClean="0"/>
                        <a:t>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disease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Causative microorganism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 of transmission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Preventive measures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Malaria, measles, chicken pox, small pox, typhoid, polio, hepatitis B,</a:t>
                      </a:r>
                      <a:r>
                        <a:rPr lang="en-US" baseline="0" dirty="0" smtClean="0"/>
                        <a:t>  tuberculosis, cholera, H1N1, dangue,+3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556792"/>
            <a:ext cx="6192688" cy="3528392"/>
          </a:xfrm>
        </p:spPr>
        <p:txBody>
          <a:bodyPr/>
          <a:lstStyle/>
          <a:p>
            <a:r>
              <a:rPr lang="en-US" sz="6600" dirty="0" smtClean="0"/>
              <a:t>   </a:t>
            </a:r>
            <a:r>
              <a:rPr lang="en-US" sz="8000" dirty="0" smtClean="0">
                <a:solidFill>
                  <a:schemeClr val="accent2"/>
                </a:solidFill>
                <a:latin typeface="Blackadder ITC" pitchFamily="82" charset="0"/>
              </a:rPr>
              <a:t>OUR IMMUNE     </a:t>
            </a:r>
            <a:br>
              <a:rPr lang="en-US" sz="8000" dirty="0" smtClean="0">
                <a:solidFill>
                  <a:schemeClr val="accent2"/>
                </a:solidFill>
                <a:latin typeface="Blackadder ITC" pitchFamily="82" charset="0"/>
              </a:rPr>
            </a:br>
            <a:r>
              <a:rPr lang="en-US" sz="8000" dirty="0" smtClean="0">
                <a:solidFill>
                  <a:schemeClr val="accent2"/>
                </a:solidFill>
                <a:latin typeface="Blackadder ITC" pitchFamily="82" charset="0"/>
              </a:rPr>
              <a:t>     SYSTEM </a:t>
            </a:r>
            <a:endParaRPr lang="en-IN" sz="8000" dirty="0">
              <a:solidFill>
                <a:schemeClr val="accent2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8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8784"/>
          </a:xfrm>
        </p:spPr>
        <p:txBody>
          <a:bodyPr/>
          <a:lstStyle/>
          <a:p>
            <a:r>
              <a:rPr lang="en-US" dirty="0" smtClean="0"/>
              <a:t>The first line of </a:t>
            </a:r>
            <a:r>
              <a:rPr lang="en-US" dirty="0" err="1" smtClean="0"/>
              <a:t>defence</a:t>
            </a:r>
            <a:r>
              <a:rPr lang="en-US" dirty="0" smtClean="0"/>
              <a:t>:  Skin and Mucous membranes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2"/>
              </a:rPr>
              <a:t>http://www.textbookofbacteriology.net/innate_2.html</a:t>
            </a:r>
            <a:r>
              <a:rPr lang="en-US" dirty="0"/>
              <a:t>  </a:t>
            </a:r>
            <a:endParaRPr lang="en-IN" dirty="0"/>
          </a:p>
          <a:p>
            <a:r>
              <a:rPr lang="en-US" dirty="0"/>
              <a:t>information for mixed grouping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26206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45"/>
            <a:ext cx="9143999" cy="683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604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50"/>
            <a:ext cx="9144000" cy="68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6013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pathogens?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disease causing micro-organisms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is a micro organism considered as a pathogen to a particular disease?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914400"/>
          </a:xfrm>
        </p:spPr>
        <p:txBody>
          <a:bodyPr/>
          <a:lstStyle/>
          <a:p>
            <a:r>
              <a:rPr lang="en-US" dirty="0" smtClean="0"/>
              <a:t>Second line of </a:t>
            </a:r>
            <a:r>
              <a:rPr lang="en-US" dirty="0" err="1" smtClean="0"/>
              <a:t>defence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   Blood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75248"/>
            <a:ext cx="8786842" cy="56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412"/>
            <a:ext cx="9144000" cy="675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2.2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groups of 4 make a poster titled, ‘My story…’ in the charts given to you</a:t>
            </a:r>
          </a:p>
          <a:p>
            <a:r>
              <a:rPr lang="en-US" dirty="0" smtClean="0"/>
              <a:t>Choose a pathogen of your choice and using images (illustrations) describe its journey in the human body, the ‘people’ it meets, the ‘places’ it goes or is taken to…</a:t>
            </a:r>
          </a:p>
          <a:p>
            <a:r>
              <a:rPr lang="en-US" dirty="0" smtClean="0"/>
              <a:t>The ending can be whatever you chose: the body may succumb to the pathogen or the body soldiers defeat the pathogen</a:t>
            </a:r>
          </a:p>
          <a:p>
            <a:r>
              <a:rPr lang="en-US" dirty="0" smtClean="0"/>
              <a:t>P.S: you should use all the scientific terms used while discussing the immune mechanism.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Cells of the Immune System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Comic Sans MS" pitchFamily="66" charset="0"/>
              </a:rPr>
              <a:t>White Blood Cells</a:t>
            </a:r>
            <a:r>
              <a:rPr lang="en-GB" dirty="0" smtClean="0"/>
              <a:t>                                Lymphocytes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Phagocytes 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	     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143108" y="2285992"/>
            <a:ext cx="1214446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4572000" y="1857364"/>
            <a:ext cx="135732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98302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Phagocytes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Produced throughout life by the bone marrow.</a:t>
            </a:r>
          </a:p>
          <a:p>
            <a:pPr eaLnBrk="1" hangingPunct="1"/>
            <a:r>
              <a:rPr lang="en-GB" smtClean="0"/>
              <a:t>Scavengers – remove dead cells and microorganisms.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318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Phagocytes</a:t>
            </a:r>
            <a:r>
              <a:rPr lang="en-US" sz="3200" dirty="0" smtClean="0"/>
              <a:t>(only for reference)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4040188" cy="6397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Neutrophiles</a:t>
            </a:r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128586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Macrophages</a:t>
            </a:r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6O% of WBCs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‘Patrol tissues’ as they squeeze out of the capillaries.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Large numbers are released during infections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Short lived – die after digesting bacteria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Dead </a:t>
            </a:r>
            <a:r>
              <a:rPr lang="en-GB" dirty="0" err="1" smtClean="0"/>
              <a:t>neutrophils</a:t>
            </a:r>
            <a:r>
              <a:rPr lang="en-GB" dirty="0" smtClean="0"/>
              <a:t> make up a large proportion of puss.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Larger than </a:t>
            </a:r>
            <a:r>
              <a:rPr lang="en-GB" dirty="0" err="1" smtClean="0"/>
              <a:t>neutrophils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Found in the organs, not the blood.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Made in bone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Long lived</a:t>
            </a:r>
          </a:p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Initiate</a:t>
            </a:r>
            <a:r>
              <a:rPr lang="en-GB" dirty="0" smtClean="0"/>
              <a:t> immune responses as they display antigens from the pathogens to the lymphocytes.</a:t>
            </a:r>
            <a:endParaRPr lang="en-GB" b="1" dirty="0" smtClean="0"/>
          </a:p>
          <a:p>
            <a:endParaRPr lang="en-IN" dirty="0"/>
          </a:p>
        </p:txBody>
      </p:sp>
      <p:pic>
        <p:nvPicPr>
          <p:cNvPr id="7" name="Picture 5" descr="normvt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142984"/>
            <a:ext cx="1885850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croph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071546"/>
            <a:ext cx="2247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  lymphocytes</a:t>
            </a:r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  lymphocytes</a:t>
            </a:r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T-cells</a:t>
            </a:r>
            <a:r>
              <a:rPr lang="en-GB" dirty="0" smtClean="0"/>
              <a:t> mature in </a:t>
            </a:r>
            <a:r>
              <a:rPr lang="en-GB" dirty="0" smtClean="0">
                <a:solidFill>
                  <a:srgbClr val="FF0000"/>
                </a:solidFill>
              </a:rPr>
              <a:t>thymus</a:t>
            </a:r>
          </a:p>
          <a:p>
            <a:r>
              <a:rPr lang="en-GB" dirty="0" smtClean="0"/>
              <a:t>T-cells have T cell receptors</a:t>
            </a:r>
          </a:p>
          <a:p>
            <a:r>
              <a:rPr lang="en-GB" dirty="0" smtClean="0"/>
              <a:t>very similar to antibodies and are specific to 1 antigen.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Produce  cytokines.</a:t>
            </a:r>
          </a:p>
          <a:p>
            <a:r>
              <a:rPr lang="en-GB" dirty="0" smtClean="0"/>
              <a:t>Produces helper  T cells and killer  T cells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B-cells</a:t>
            </a:r>
            <a:r>
              <a:rPr lang="en-GB" dirty="0" smtClean="0"/>
              <a:t> mature in </a:t>
            </a:r>
            <a:r>
              <a:rPr lang="en-GB" dirty="0" smtClean="0">
                <a:solidFill>
                  <a:srgbClr val="FF0000"/>
                </a:solidFill>
              </a:rPr>
              <a:t>bone marrow</a:t>
            </a:r>
            <a:r>
              <a:rPr lang="en-GB" dirty="0" smtClean="0"/>
              <a:t> then concentrate in lymph nodes and spleen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Immune System in Action</a:t>
            </a:r>
            <a:br>
              <a:rPr lang="en-US" smtClean="0"/>
            </a:br>
            <a:r>
              <a:rPr lang="en-US" u="sng" smtClean="0"/>
              <a:t>Macrophages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smtClean="0"/>
              <a:t>1. The first cell to defend is the macrophage.  The macrophage tears apart a virus and brings it to a helper T cell. If the fragments of the torn virus are recognized by the T cell, they become united.  		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133600"/>
            <a:ext cx="3810000" cy="4114800"/>
          </a:xfrm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9530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Macrophage=Blue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Once the macrophage and the T cell are untied, the T cells let off a chemical.</a:t>
            </a:r>
          </a:p>
          <a:p>
            <a:r>
              <a:rPr lang="en-US" sz="2800" dirty="0" smtClean="0"/>
              <a:t> This chemical stimulates the production of other T cell. 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Cells</a:t>
            </a:r>
            <a:br>
              <a:rPr lang="en-US" dirty="0" smtClean="0"/>
            </a:br>
            <a:r>
              <a:rPr lang="en-US" dirty="0" smtClean="0"/>
              <a:t>			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The new T cells send for B cells. The B cells then produce millions of antibodies.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Koch’s Postulates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 </a:t>
            </a:r>
            <a:r>
              <a:rPr lang="en-IN" dirty="0"/>
              <a:t>A specific organism can always be found in</a:t>
            </a:r>
          </a:p>
          <a:p>
            <a:pPr marL="68580" indent="0">
              <a:buNone/>
            </a:pPr>
            <a:r>
              <a:rPr lang="en-IN" dirty="0" smtClean="0"/>
              <a:t>        association </a:t>
            </a:r>
            <a:r>
              <a:rPr lang="en-IN" dirty="0"/>
              <a:t>with a given disease</a:t>
            </a:r>
          </a:p>
          <a:p>
            <a:r>
              <a:rPr lang="en-IN" dirty="0" smtClean="0"/>
              <a:t>The </a:t>
            </a:r>
            <a:r>
              <a:rPr lang="en-IN" dirty="0"/>
              <a:t>organism can be isolated and </a:t>
            </a:r>
            <a:r>
              <a:rPr lang="en-IN" dirty="0" smtClean="0"/>
              <a:t>grown </a:t>
            </a:r>
            <a:r>
              <a:rPr lang="en-IN" dirty="0"/>
              <a:t>in a laboratory</a:t>
            </a:r>
          </a:p>
          <a:p>
            <a:r>
              <a:rPr lang="en-IN" dirty="0" smtClean="0"/>
              <a:t> This culture grown in lab </a:t>
            </a:r>
            <a:r>
              <a:rPr lang="en-IN" dirty="0"/>
              <a:t>will produce the disease </a:t>
            </a:r>
            <a:r>
              <a:rPr lang="en-IN" dirty="0" smtClean="0"/>
              <a:t>when inoculated </a:t>
            </a:r>
            <a:r>
              <a:rPr lang="en-IN" dirty="0"/>
              <a:t>into a susceptible animal</a:t>
            </a:r>
          </a:p>
          <a:p>
            <a:r>
              <a:rPr lang="en-IN" dirty="0" smtClean="0"/>
              <a:t>It </a:t>
            </a:r>
            <a:r>
              <a:rPr lang="en-IN" dirty="0"/>
              <a:t>is possible to recover the </a:t>
            </a:r>
            <a:r>
              <a:rPr lang="en-IN" dirty="0" smtClean="0"/>
              <a:t>organism </a:t>
            </a:r>
            <a:r>
              <a:rPr lang="en-IN" dirty="0"/>
              <a:t>from the experimentally </a:t>
            </a:r>
            <a:r>
              <a:rPr lang="en-IN" dirty="0" smtClean="0"/>
              <a:t>infected animal</a:t>
            </a:r>
            <a:endParaRPr lang="en-IN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Support Classes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 exercises will be provided to students)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Antibodies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Antibodies are tiny  protein structures that B cells produce.  The antibodies act like little flags for the other cells.  They latch onto a virus and the macrophages attack wherever the antibodies tell them to.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10000" cy="4114800"/>
          </a:xfrm>
        </p:spPr>
        <p:txBody>
          <a:bodyPr/>
          <a:lstStyle/>
          <a:p>
            <a:r>
              <a:rPr lang="en-US" sz="2800" smtClean="0"/>
              <a:t>After a few days of this, assuming that the virus does not overpower , the fighting will be over, and the person will no longer be sick.  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Results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After a battle like this, the number of antibodies, B cells, T cells, and macrophages are greatly reduced.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Cells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Even though most of the other cells have been destroyed, memory T and B cells are left over.  It is their job to make sure the next time that this virus enters the body they remember how to defeat it. 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How Abs work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13787" cy="4997450"/>
          </a:xfrm>
        </p:spPr>
        <p:txBody>
          <a:bodyPr/>
          <a:lstStyle/>
          <a:p>
            <a:pPr eaLnBrk="1" hangingPunct="1"/>
            <a:r>
              <a:rPr lang="en-GB" smtClean="0"/>
              <a:t>Some act as </a:t>
            </a:r>
            <a:r>
              <a:rPr lang="en-GB" smtClean="0">
                <a:solidFill>
                  <a:srgbClr val="FF0000"/>
                </a:solidFill>
              </a:rPr>
              <a:t>labels</a:t>
            </a:r>
            <a:r>
              <a:rPr lang="en-GB" smtClean="0"/>
              <a:t> to identify </a:t>
            </a:r>
          </a:p>
          <a:p>
            <a:pPr eaLnBrk="1" hangingPunct="1">
              <a:buFontTx/>
              <a:buNone/>
            </a:pPr>
            <a:r>
              <a:rPr lang="en-GB" smtClean="0"/>
              <a:t>   antigens for phagocytes</a:t>
            </a:r>
          </a:p>
          <a:p>
            <a:pPr eaLnBrk="1" hangingPunct="1"/>
            <a:r>
              <a:rPr lang="en-GB" smtClean="0"/>
              <a:t>Some work as </a:t>
            </a:r>
            <a:r>
              <a:rPr lang="en-GB" smtClean="0">
                <a:solidFill>
                  <a:srgbClr val="FF0000"/>
                </a:solidFill>
              </a:rPr>
              <a:t>antitoxins</a:t>
            </a:r>
            <a:r>
              <a:rPr lang="en-GB" smtClean="0"/>
              <a:t> i.e. they block toxins for e.g. those causing diphtheria and tetanus</a:t>
            </a:r>
          </a:p>
          <a:p>
            <a:pPr eaLnBrk="1" hangingPunct="1"/>
            <a:r>
              <a:rPr lang="en-GB" smtClean="0"/>
              <a:t>Some attach to bacterial flagella making them less active and easier for phagocytes to engulf</a:t>
            </a:r>
          </a:p>
          <a:p>
            <a:pPr eaLnBrk="1" hangingPunct="1"/>
            <a:r>
              <a:rPr lang="en-GB" smtClean="0"/>
              <a:t>Some cause </a:t>
            </a:r>
            <a:r>
              <a:rPr lang="en-GB" smtClean="0">
                <a:solidFill>
                  <a:srgbClr val="FF0000"/>
                </a:solidFill>
              </a:rPr>
              <a:t>agglutination (clumping together)</a:t>
            </a:r>
            <a:r>
              <a:rPr lang="en-GB" smtClean="0"/>
              <a:t> of bacteria making them less likely to spread</a:t>
            </a:r>
            <a:endParaRPr lang="en-US" smtClean="0"/>
          </a:p>
        </p:txBody>
      </p:sp>
      <p:pic>
        <p:nvPicPr>
          <p:cNvPr id="20484" name="Picture 4" descr="anti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240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65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response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Phagocyte ( Consumes Pathogen)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Presents Ag to Specific T cell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 cell secretes  Cytokines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Specific B cells        Memory B Cell     </a:t>
            </a:r>
            <a:r>
              <a:rPr lang="en-US" sz="2400" dirty="0" smtClean="0"/>
              <a:t>Rapid response</a:t>
            </a:r>
            <a:r>
              <a:rPr lang="en-US" dirty="0" smtClean="0"/>
              <a:t>   </a:t>
            </a:r>
          </a:p>
          <a:p>
            <a:pPr marL="68580" indent="0">
              <a:buNone/>
            </a:pPr>
            <a:r>
              <a:rPr lang="en-US" dirty="0" smtClean="0"/>
              <a:t>Activated                   Plasma B Cell          </a:t>
            </a:r>
            <a:r>
              <a:rPr lang="en-US" sz="2400" dirty="0" smtClean="0"/>
              <a:t>Antibodies </a:t>
            </a:r>
            <a:endParaRPr lang="en-IN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23488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35696" y="443711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91880" y="530120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91880" y="558924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28184" y="58772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28184" y="537321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788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Game </a:t>
            </a:r>
            <a:r>
              <a:rPr lang="en-IN" dirty="0"/>
              <a:t>on the immune system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hlinkClick r:id="rId2"/>
            </a:endParaRPr>
          </a:p>
          <a:p>
            <a:endParaRPr lang="en-US" u="sng" dirty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://nobelprize.org/educational/medicine/immunity/game/index.html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12605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2.3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on AIDS</a:t>
            </a:r>
          </a:p>
          <a:p>
            <a:r>
              <a:rPr lang="en-US" dirty="0" smtClean="0"/>
              <a:t>What is it ?</a:t>
            </a:r>
          </a:p>
          <a:p>
            <a:r>
              <a:rPr lang="en-US" dirty="0" smtClean="0"/>
              <a:t>How does it spread?</a:t>
            </a:r>
          </a:p>
          <a:p>
            <a:r>
              <a:rPr lang="en-US" dirty="0" smtClean="0"/>
              <a:t>How does it affect the immune system?</a:t>
            </a:r>
          </a:p>
          <a:p>
            <a:r>
              <a:rPr lang="en-US" dirty="0" smtClean="0"/>
              <a:t>Preventive measures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Design a brochure on AIDS awareness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880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028" y="0"/>
            <a:ext cx="9191028" cy="682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2515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Active and Passive Immunity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863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Active immunity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Lymphocytes are activated  by antigens on the surface of pathogens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</a:t>
            </a:r>
            <a:r>
              <a:rPr lang="en-GB" u="sng" smtClean="0"/>
              <a:t>Natural active immunity </a:t>
            </a:r>
            <a:r>
              <a:rPr lang="en-GB" smtClean="0"/>
              <a:t> - acquired due to infection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</a:t>
            </a:r>
            <a:r>
              <a:rPr lang="en-GB" u="sng" smtClean="0"/>
              <a:t>Artificial active immunity</a:t>
            </a:r>
            <a:r>
              <a:rPr lang="en-GB" smtClean="0"/>
              <a:t> – vaccination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Takes time for enough B and T cells to be produced to mount an effective response.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1104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Koch’s postulates</a:t>
            </a:r>
            <a:endParaRPr lang="en-IN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43734" cy="53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Active and Passive Immunity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863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Passive immunity</a:t>
            </a:r>
          </a:p>
          <a:p>
            <a:pPr eaLnBrk="1" hangingPunct="1">
              <a:buFontTx/>
              <a:buNone/>
            </a:pPr>
            <a:r>
              <a:rPr lang="en-GB" smtClean="0"/>
              <a:t>B and T cells are not activated and plasma cells have not produced antibodies.</a:t>
            </a:r>
          </a:p>
          <a:p>
            <a:pPr eaLnBrk="1" hangingPunct="1">
              <a:buFontTx/>
              <a:buNone/>
            </a:pPr>
            <a:r>
              <a:rPr lang="en-GB" smtClean="0"/>
              <a:t>The antigen doesn’t have to be encountered for the body to make the antibodies.</a:t>
            </a:r>
          </a:p>
          <a:p>
            <a:pPr eaLnBrk="1" hangingPunct="1">
              <a:buFontTx/>
              <a:buNone/>
            </a:pPr>
            <a:r>
              <a:rPr lang="en-GB" smtClean="0"/>
              <a:t>Antibodies appear immediately in blood but protection is only temporary.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19295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Active and Passive Immunity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18504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Artificial passive immunity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Used when a very rapid immune response is needed e.g. after infection with tetanus.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Human antibodies are injected.  In the case of tetanus these are antitoxin antibodies.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Antibodies come from blood donors who have recently had the tetanus vaccination.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Only provides </a:t>
            </a:r>
            <a:r>
              <a:rPr lang="en-GB" u="sng" dirty="0" smtClean="0"/>
              <a:t>short term</a:t>
            </a:r>
            <a:r>
              <a:rPr lang="en-GB" dirty="0" smtClean="0"/>
              <a:t> protection as abs destroyed by phagocytes in spleen and liver.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4897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Active and Passive Immunity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3736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Natural passive immunity</a:t>
            </a:r>
          </a:p>
          <a:p>
            <a:pPr eaLnBrk="1" hangingPunct="1">
              <a:buFontTx/>
              <a:buNone/>
            </a:pPr>
            <a:r>
              <a:rPr lang="en-GB" smtClean="0"/>
              <a:t>A mother’s antibodies pass across the placenta to the foetus and remain for several months.</a:t>
            </a:r>
          </a:p>
          <a:p>
            <a:pPr eaLnBrk="1" hangingPunct="1">
              <a:buFontTx/>
              <a:buNone/>
            </a:pPr>
            <a:r>
              <a:rPr lang="en-GB" smtClean="0"/>
              <a:t>Colostrum (the first breast milk) contains lots of IgA which remain on surface of the baby’s gut wall and pass into blood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77415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Active and Passive Immunity</a:t>
            </a:r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3736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Natural passive immunity</a:t>
            </a:r>
          </a:p>
          <a:p>
            <a:pPr eaLnBrk="1" hangingPunct="1">
              <a:buFontTx/>
              <a:buNone/>
            </a:pPr>
            <a:r>
              <a:rPr lang="en-GB" smtClean="0"/>
              <a:t>A mother’s antibodies pass across the placenta to the foetus and remain for several months.</a:t>
            </a:r>
          </a:p>
          <a:p>
            <a:pPr eaLnBrk="1" hangingPunct="1">
              <a:buFontTx/>
              <a:buNone/>
            </a:pPr>
            <a:r>
              <a:rPr lang="en-GB" smtClean="0"/>
              <a:t>Colostrum (the first breast milk) contains lots of IgA which remain on surface of the baby’s gut wall and pass into blood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16194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1748" name="Picture 4" descr="Immunity: Active and Pass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616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>
                <a:solidFill>
                  <a:srgbClr val="FFFFFF"/>
                </a:solidFill>
              </a:rPr>
              <a:t>What are vaccines?</a:t>
            </a:r>
          </a:p>
          <a:p>
            <a:r>
              <a:rPr lang="en-US" sz="2800" smtClean="0"/>
              <a:t>Vaccines are any preparation used as a preventative inoculation. </a:t>
            </a:r>
          </a:p>
          <a:p>
            <a:r>
              <a:rPr lang="en-US" sz="2800" smtClean="0"/>
              <a:t>A vaccine is the weakened form of the disease or virus. This helps the body make antibodies.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592388"/>
          <a:ext cx="3810000" cy="2890837"/>
        </p:xfrm>
        <a:graphic>
          <a:graphicData uri="http://schemas.openxmlformats.org/presentationml/2006/ole">
            <p:oleObj spid="_x0000_s1026" name="Clip" r:id="rId3" imgW="816120" imgH="620280" progId="">
              <p:embed/>
            </p:oleObj>
          </a:graphicData>
        </a:graphic>
      </p:graphicFrame>
      <p:sp>
        <p:nvSpPr>
          <p:cNvPr id="11269" name="WordArt 4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090988" cy="1181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Vaccines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How are vaccines made?</a:t>
            </a:r>
          </a:p>
          <a:p>
            <a:r>
              <a:rPr lang="en-US" sz="2800" smtClean="0"/>
              <a:t>Scientists grow the influenza (flu) vaccine in chicken eggs. The egg incubates the virus and then scientists heat kill the virus and gives it to the patients in a weakened form.</a:t>
            </a: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12293" name="WordArt 3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481388" cy="1181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Vaccines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2151063"/>
          <a:ext cx="3810000" cy="3775075"/>
        </p:xfrm>
        <a:graphic>
          <a:graphicData uri="http://schemas.openxmlformats.org/presentationml/2006/ole">
            <p:oleObj spid="_x0000_s2050" name="Clip" r:id="rId4" imgW="3500640" imgH="3468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smtClean="0"/>
              <a:t>How do vaccines work?</a:t>
            </a:r>
            <a:endParaRPr lang="en-US" sz="2800" smtClean="0">
              <a:solidFill>
                <a:schemeClr val="bg1"/>
              </a:solidFill>
            </a:endParaRPr>
          </a:p>
          <a:p>
            <a:r>
              <a:rPr lang="en-US" sz="2800" smtClean="0">
                <a:solidFill>
                  <a:schemeClr val="bg1"/>
                </a:solidFill>
              </a:rPr>
              <a:t>The vaccine is a small weakened or dead dose of the certain virus or disease. The body identifies it and the body makes anti-bodies so it knows how to beat the real virus.</a:t>
            </a:r>
            <a:endParaRPr lang="en-US" sz="2800" smtClean="0"/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4014788" cy="1028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Vaccines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33600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folHlink"/>
                </a:solidFill>
              </a:rPr>
              <a:t>             Vaccination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A preparation containing antigenic </a:t>
            </a:r>
          </a:p>
          <a:p>
            <a:pPr eaLnBrk="1" hangingPunct="1">
              <a:buFontTx/>
              <a:buNone/>
            </a:pPr>
            <a:r>
              <a:rPr lang="en-GB" dirty="0" smtClean="0"/>
              <a:t>material:</a:t>
            </a:r>
          </a:p>
          <a:p>
            <a:pPr eaLnBrk="1" hangingPunct="1"/>
            <a:r>
              <a:rPr lang="en-GB" dirty="0" smtClean="0"/>
              <a:t>Dead microorganism</a:t>
            </a:r>
          </a:p>
          <a:p>
            <a:pPr eaLnBrk="1" hangingPunct="1"/>
            <a:r>
              <a:rPr lang="en-GB" dirty="0" smtClean="0"/>
              <a:t>Attenuated (harmless) microorganism</a:t>
            </a:r>
          </a:p>
          <a:p>
            <a:pPr eaLnBrk="1" hangingPunct="1"/>
            <a:r>
              <a:rPr lang="en-GB" dirty="0" smtClean="0"/>
              <a:t>Toxoid (harmless form of toxin)</a:t>
            </a:r>
          </a:p>
          <a:p>
            <a:pPr eaLnBrk="1" hangingPunct="1"/>
            <a:r>
              <a:rPr lang="en-GB" dirty="0" smtClean="0"/>
              <a:t>Preparation of harmless </a:t>
            </a:r>
            <a:r>
              <a:rPr lang="en-GB" dirty="0" err="1" smtClean="0"/>
              <a:t>ags</a:t>
            </a:r>
            <a:endParaRPr lang="en-GB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2772" name="Picture 7" descr="jenner-vaccination-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038"/>
            <a:ext cx="1262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4094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folHlink"/>
                </a:solidFill>
              </a:rPr>
              <a:t>           Vaccination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8244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Why aren’t they always effective?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Natural infections persist within the body for a long time so the immune system has time to develop an effective response, vaccinations from dead microbes do not do this.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Less effective vaccines need booster injections to stimulate secondary responses</a:t>
            </a:r>
          </a:p>
          <a:p>
            <a:pPr>
              <a:lnSpc>
                <a:spcPct val="90000"/>
              </a:lnSpc>
            </a:pPr>
            <a:r>
              <a:rPr lang="en-GB" dirty="0"/>
              <a:t>Malnutrition particularly protein</a:t>
            </a:r>
          </a:p>
          <a:p>
            <a:pPr marL="68580" indent="0" eaLnBrk="1" hangingPunct="1">
              <a:lnSpc>
                <a:spcPct val="90000"/>
              </a:lnSpc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34820" name="Picture 4" descr="jenner-vaccination-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62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52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624888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   Micro-   </a:t>
            </a:r>
            <a:br>
              <a:rPr lang="en-GB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</a:br>
            <a:r>
              <a:rPr lang="en-GB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    </a:t>
            </a:r>
            <a:r>
              <a:rPr lang="en-GB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Stout" pitchFamily="18" charset="0"/>
              </a:rPr>
              <a:t>organisms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563" y="1844675"/>
            <a:ext cx="7056437" cy="403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4400" b="1" dirty="0" smtClean="0">
                <a:solidFill>
                  <a:srgbClr val="FF0000"/>
                </a:solidFill>
                <a:latin typeface="Arial Black" pitchFamily="34" charset="0"/>
              </a:rPr>
              <a:t>Micro-organisms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Micro- very small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Organism- a living thing.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Bacteria, fungi, protozoa, algae.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They may be single / multi cellular.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Habitat? Formation of colonies?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Arial Black" pitchFamily="34" charset="0"/>
              </a:rPr>
              <a:t>So Micro-organisms are very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dirty="0" smtClean="0">
                <a:latin typeface="Arial Black" pitchFamily="34" charset="0"/>
              </a:rPr>
              <a:t>small living things!</a:t>
            </a:r>
            <a:r>
              <a:rPr lang="en-GB" sz="2000" dirty="0" smtClean="0"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N.B Viruses are often classed as micro-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organisms but technically they are NON-Living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Arial Black" pitchFamily="34" charset="0"/>
              </a:rPr>
              <a:t>so call them Microbes instead!</a:t>
            </a: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661025"/>
            <a:ext cx="754062" cy="77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8243888" y="5805488"/>
            <a:ext cx="6556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440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GB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98207"/>
      </p:ext>
    </p:extLst>
  </p:cSld>
  <p:clrMapOvr>
    <a:masterClrMapping/>
  </p:clrMapOvr>
  <p:transition spd="slow" advClick="0" advTm="8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0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09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  <p:bldP spid="21095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folHlink"/>
                </a:solidFill>
              </a:rPr>
              <a:t>           Vaccination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51577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Why aren’t they always effective?</a:t>
            </a:r>
          </a:p>
          <a:p>
            <a:pPr eaLnBrk="1" hangingPunct="1"/>
            <a:r>
              <a:rPr lang="en-GB" dirty="0" smtClean="0"/>
              <a:t>No vaccines against </a:t>
            </a:r>
            <a:r>
              <a:rPr lang="en-GB" dirty="0" smtClean="0">
                <a:solidFill>
                  <a:srgbClr val="FF0000"/>
                </a:solidFill>
              </a:rPr>
              <a:t>protoctists</a:t>
            </a:r>
            <a:r>
              <a:rPr lang="en-GB" dirty="0" smtClean="0"/>
              <a:t> (malaria and sleeping sickness)</a:t>
            </a:r>
          </a:p>
          <a:p>
            <a:pPr eaLnBrk="1" hangingPunct="1"/>
            <a:r>
              <a:rPr lang="en-GB" dirty="0" smtClean="0"/>
              <a:t>Many stages to </a:t>
            </a:r>
            <a:r>
              <a:rPr lang="en-GB" i="1" dirty="0" smtClean="0"/>
              <a:t>Plasmodium</a:t>
            </a:r>
            <a:r>
              <a:rPr lang="en-GB" dirty="0" smtClean="0"/>
              <a:t> life cycle with many antigens so vaccinations would have to be effective against all stages (or be effective just against infective stage but given in very small time period).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7892" name="Picture 4" descr="jenner-vaccination-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262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89389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folHlink"/>
                </a:solidFill>
              </a:rPr>
              <a:t>     Allergies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When the immune system responds to harmless substances</a:t>
            </a:r>
          </a:p>
          <a:p>
            <a:pPr eaLnBrk="1" hangingPunct="1"/>
            <a:r>
              <a:rPr lang="en-GB" i="1" dirty="0" smtClean="0"/>
              <a:t>Allergens</a:t>
            </a:r>
            <a:r>
              <a:rPr lang="en-GB" dirty="0" smtClean="0"/>
              <a:t> – antigenic substances which do no real harm</a:t>
            </a:r>
          </a:p>
          <a:p>
            <a:pPr eaLnBrk="1" hangingPunct="1"/>
            <a:r>
              <a:rPr lang="en-GB" dirty="0" smtClean="0"/>
              <a:t>Allergens include house dust, animal skin, pollen, house dust mite and its faeces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US" i="1" dirty="0" smtClean="0"/>
          </a:p>
        </p:txBody>
      </p:sp>
      <p:pic>
        <p:nvPicPr>
          <p:cNvPr id="49156" name="Picture 7" descr="allergy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 descr="Allergy-Triggers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11944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folHlink"/>
                </a:solidFill>
              </a:rPr>
              <a:t>      Allergies</a:t>
            </a: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Histamine causes blood vessels to widen and become leaky.</a:t>
            </a:r>
          </a:p>
          <a:p>
            <a:pPr eaLnBrk="1" hangingPunct="1"/>
            <a:r>
              <a:rPr lang="en-GB" dirty="0" smtClean="0"/>
              <a:t>Fluid and white blood cells leave capillaries.</a:t>
            </a:r>
          </a:p>
          <a:p>
            <a:pPr eaLnBrk="1" hangingPunct="1"/>
            <a:r>
              <a:rPr lang="en-GB" dirty="0" smtClean="0"/>
              <a:t>The area of leakage becomes hot, red and inflamed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US" i="1" dirty="0" smtClean="0"/>
          </a:p>
        </p:txBody>
      </p:sp>
      <p:pic>
        <p:nvPicPr>
          <p:cNvPr id="51204" name="Picture 4" descr="allergy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Allergy-Triggers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0800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quiz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http://</a:t>
            </a:r>
            <a:r>
              <a:rPr lang="en-IN" dirty="0" smtClean="0">
                <a:hlinkClick r:id="rId2"/>
              </a:rPr>
              <a:t>resources.schoolscience.co.uk/abpi/immune/immune2.html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6694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27288"/>
            <a:ext cx="8605838" cy="27114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Decompose organic waste</a:t>
            </a:r>
          </a:p>
          <a:p>
            <a:r>
              <a:rPr lang="en-US" dirty="0"/>
              <a:t>Are producers in the ecosystem by photosynthesis</a:t>
            </a:r>
          </a:p>
          <a:p>
            <a:r>
              <a:rPr lang="en-US" dirty="0"/>
              <a:t>Produce industrial chemicals such as ethyl alcohol and acetone</a:t>
            </a:r>
          </a:p>
          <a:p>
            <a:r>
              <a:rPr lang="en-US" dirty="0"/>
              <a:t>Produce fermented foods such as vinegar, </a:t>
            </a:r>
            <a:r>
              <a:rPr lang="en-US" dirty="0" err="1" smtClean="0"/>
              <a:t>cheese,curd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bread</a:t>
            </a:r>
          </a:p>
          <a:p>
            <a:r>
              <a:rPr lang="en-US" dirty="0" smtClean="0"/>
              <a:t>Production of  antibiotics, vaccines.</a:t>
            </a:r>
          </a:p>
          <a:p>
            <a:r>
              <a:rPr lang="en-US" dirty="0" smtClean="0"/>
              <a:t>Increasing soil fertility.</a:t>
            </a:r>
          </a:p>
          <a:p>
            <a:r>
              <a:rPr lang="en-US" dirty="0" smtClean="0"/>
              <a:t>Cleaning the environment.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1288"/>
            <a:ext cx="8763000" cy="544512"/>
          </a:xfrm>
        </p:spPr>
        <p:txBody>
          <a:bodyPr/>
          <a:lstStyle/>
          <a:p>
            <a:r>
              <a:rPr lang="en-US" dirty="0" smtClean="0"/>
              <a:t>Microorganisms: The good side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87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064500" cy="503238"/>
          </a:xfrm>
        </p:spPr>
        <p:txBody>
          <a:bodyPr/>
          <a:lstStyle/>
          <a:p>
            <a:pPr eaLnBrk="1" hangingPunct="1"/>
            <a:r>
              <a:rPr lang="en-GB" sz="6000" dirty="0" smtClean="0">
                <a:latin typeface="Goudy Stout" pitchFamily="18" charset="0"/>
              </a:rPr>
              <a:t>Bacteria</a:t>
            </a:r>
            <a:endParaRPr lang="en-GB" sz="2000" dirty="0" smtClean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196975"/>
            <a:ext cx="5976938" cy="1727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400" b="1" dirty="0" smtClean="0"/>
              <a:t>Bacteria are small living single celled 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organisms that can come in good 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(beneficial) forms and bad (pathogenic) </a:t>
            </a:r>
          </a:p>
          <a:p>
            <a:pPr eaLnBrk="1" hangingPunct="1">
              <a:buFontTx/>
              <a:buNone/>
            </a:pPr>
            <a:r>
              <a:rPr lang="en-GB" sz="2400" b="1" dirty="0" smtClean="0"/>
              <a:t>forms that cause disease.</a:t>
            </a:r>
          </a:p>
        </p:txBody>
      </p:sp>
      <p:pic>
        <p:nvPicPr>
          <p:cNvPr id="5124" name="Picture 4" descr="c27x3proc_sha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924175"/>
            <a:ext cx="55451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31913" y="3213100"/>
            <a:ext cx="26447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b="0">
                <a:solidFill>
                  <a:srgbClr val="FF0066"/>
                </a:solidFill>
              </a:rPr>
              <a:t>Some different shapes of bacteria</a:t>
            </a:r>
            <a:r>
              <a:rPr lang="en-GB" sz="32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7668344" y="1556792"/>
            <a:ext cx="65563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4400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10099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  <p:bldP spid="2457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dividing_bacteri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860" y="1628800"/>
            <a:ext cx="6408738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690048" cy="900712"/>
          </a:xfrm>
        </p:spPr>
        <p:txBody>
          <a:bodyPr/>
          <a:lstStyle/>
          <a:p>
            <a:r>
              <a:rPr lang="en-US" sz="2800" dirty="0" smtClean="0"/>
              <a:t>Bacteria divide and double in number every 20 minutes !!!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11898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402</TotalTime>
  <Words>1713</Words>
  <Application>Microsoft Office PowerPoint</Application>
  <PresentationFormat>On-screen Show (4:3)</PresentationFormat>
  <Paragraphs>295</Paragraphs>
  <Slides>63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Metro</vt:lpstr>
      <vt:lpstr>Clip</vt:lpstr>
      <vt:lpstr>DefenCe against diseases</vt:lpstr>
      <vt:lpstr>Objectives</vt:lpstr>
      <vt:lpstr>What are pathogens?</vt:lpstr>
      <vt:lpstr>Koch’s Postulates </vt:lpstr>
      <vt:lpstr>Koch’s postulates</vt:lpstr>
      <vt:lpstr>   Micro-        organisms</vt:lpstr>
      <vt:lpstr>Microorganisms: The good side </vt:lpstr>
      <vt:lpstr>Bacteria</vt:lpstr>
      <vt:lpstr>Bacteria divide and double in number every 20 minutes !!!</vt:lpstr>
      <vt:lpstr>Bad bacteria in the mouth cause teeth to rot.</vt:lpstr>
      <vt:lpstr>Viruses</vt:lpstr>
      <vt:lpstr>Structure of viruses</vt:lpstr>
      <vt:lpstr>Examples of viruses</vt:lpstr>
      <vt:lpstr>  Avian       Flu                  Virus virus</vt:lpstr>
      <vt:lpstr>Measles virus</vt:lpstr>
      <vt:lpstr>  Fungi</vt:lpstr>
      <vt:lpstr>Examples of fungi</vt:lpstr>
      <vt:lpstr>Athletes foot</vt:lpstr>
      <vt:lpstr>Oral thrush</vt:lpstr>
      <vt:lpstr>Protozoa</vt:lpstr>
      <vt:lpstr>Amoebiasis</vt:lpstr>
      <vt:lpstr>Malaria</vt:lpstr>
      <vt:lpstr>Link !!</vt:lpstr>
      <vt:lpstr>Task-2.1</vt:lpstr>
      <vt:lpstr>   OUR IMMUNE           SYSTEM </vt:lpstr>
      <vt:lpstr>The first line of defence:  Skin and Mucous membranes</vt:lpstr>
      <vt:lpstr>Slide 27</vt:lpstr>
      <vt:lpstr>Slide 28</vt:lpstr>
      <vt:lpstr>Slide 29</vt:lpstr>
      <vt:lpstr>Second line of defence:            Blood</vt:lpstr>
      <vt:lpstr>Slide 31</vt:lpstr>
      <vt:lpstr>Task 2.2</vt:lpstr>
      <vt:lpstr>Cells of the Immune System</vt:lpstr>
      <vt:lpstr>Phagocytes</vt:lpstr>
      <vt:lpstr>Phagocytes(only for reference)</vt:lpstr>
      <vt:lpstr>LYMPHOCYTES</vt:lpstr>
      <vt:lpstr>The Immune System in Action Macrophages</vt:lpstr>
      <vt:lpstr>T Cells</vt:lpstr>
      <vt:lpstr>B Cells     </vt:lpstr>
      <vt:lpstr>Antibodies</vt:lpstr>
      <vt:lpstr>Result</vt:lpstr>
      <vt:lpstr>More Results</vt:lpstr>
      <vt:lpstr>Memory Cells</vt:lpstr>
      <vt:lpstr>How Abs work</vt:lpstr>
      <vt:lpstr>Immune response</vt:lpstr>
      <vt:lpstr>Game on the immune system  </vt:lpstr>
      <vt:lpstr>Task 2.3</vt:lpstr>
      <vt:lpstr>Slide 48</vt:lpstr>
      <vt:lpstr>Active and Passive Immunity</vt:lpstr>
      <vt:lpstr>Active and Passive Immunity</vt:lpstr>
      <vt:lpstr>Active and Passive Immunity</vt:lpstr>
      <vt:lpstr>Active and Passive Immunity</vt:lpstr>
      <vt:lpstr>Active and Passive Immunity</vt:lpstr>
      <vt:lpstr>Slide 54</vt:lpstr>
      <vt:lpstr>Slide 55</vt:lpstr>
      <vt:lpstr>Slide 56</vt:lpstr>
      <vt:lpstr>Slide 57</vt:lpstr>
      <vt:lpstr>             Vaccination</vt:lpstr>
      <vt:lpstr>           Vaccination</vt:lpstr>
      <vt:lpstr>           Vaccination</vt:lpstr>
      <vt:lpstr>     Allergies</vt:lpstr>
      <vt:lpstr>      Allergies</vt:lpstr>
      <vt:lpstr>Summary and 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</dc:title>
  <dc:creator>Vaishali</dc:creator>
  <cp:lastModifiedBy>shruthi binish</cp:lastModifiedBy>
  <cp:revision>47</cp:revision>
  <dcterms:created xsi:type="dcterms:W3CDTF">2010-09-11T05:55:07Z</dcterms:created>
  <dcterms:modified xsi:type="dcterms:W3CDTF">2011-10-15T06:29:57Z</dcterms:modified>
</cp:coreProperties>
</file>