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6E1C06-DA1C-4BE1-9DE4-868033217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609-C87D-4072-930E-CAC14EDBD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.uk/imgres?imgurl=http://gallery.hd.org/_exhibits/leaves/_more1997/_more08/bramble-leaves-underside-huge-DHD.jpg&amp;imgrefurl=http://gallery.hd.org/_c/leaves/_more1997/_more08/bramble-leaves-underside-huge-DHD.jpg.html&amp;usg=__AEquQvorTViwgavsMhGJe0yGzyo=&amp;h=1386&amp;w=1029&amp;sz=143&amp;hl=en&amp;start=22&amp;itbs=1&amp;tbnid=-awQiwvsSKOraM:&amp;tbnh=150&amp;tbnw=111&amp;prev=/images?q=leaves&amp;start=20&amp;hl=en&amp;safe=active&amp;sa=N&amp;gbv=2&amp;ndsp=20&amp;tbs=isch: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Types of variation</a:t>
            </a:r>
          </a:p>
          <a:p>
            <a:r>
              <a:rPr lang="en-IN" dirty="0" smtClean="0"/>
              <a:t>Continuous and discontinuous variation</a:t>
            </a:r>
          </a:p>
          <a:p>
            <a:r>
              <a:rPr lang="en-IN" dirty="0" smtClean="0"/>
              <a:t>Factors affecting variation</a:t>
            </a:r>
          </a:p>
          <a:p>
            <a:r>
              <a:rPr lang="en-IN" dirty="0" smtClean="0"/>
              <a:t>Environmental and genetic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Get into groups and discuss whether these features are </a:t>
            </a:r>
            <a:r>
              <a:rPr lang="en-GB" sz="4000" dirty="0" smtClean="0"/>
              <a:t>Inherited</a:t>
            </a:r>
            <a:r>
              <a:rPr lang="en-GB" sz="4000" dirty="0"/>
              <a:t>, environmental or both?</a:t>
            </a:r>
            <a:endParaRPr lang="en-US" sz="4000" dirty="0"/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349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Example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Cause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Example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Cause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Sex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Weight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Dyed blonde hair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Strength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Beard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Cut on face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Intelligence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Got a bad cold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Blood group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Eye colour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So why are Identical twins not identical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800" smtClean="0"/>
              <a:t>Twins have identical genes in their bodies…….</a:t>
            </a:r>
          </a:p>
          <a:p>
            <a:endParaRPr lang="en-GB" sz="2800" smtClean="0"/>
          </a:p>
          <a:p>
            <a:endParaRPr lang="en-GB" sz="2800" smtClean="0"/>
          </a:p>
          <a:p>
            <a:r>
              <a:rPr lang="en-GB" sz="2800" smtClean="0"/>
              <a:t>Yet they do not have identical characteristics.</a:t>
            </a:r>
          </a:p>
        </p:txBody>
      </p:sp>
      <p:pic>
        <p:nvPicPr>
          <p:cNvPr id="10244" name="Picture 5" descr="A:\eviltw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A:\siamesetw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Why aren’t fruits from the same plant identical ?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219200" y="2133600"/>
          <a:ext cx="6705600" cy="4343400"/>
        </p:xfrm>
        <a:graphic>
          <a:graphicData uri="http://schemas.openxmlformats.org/presentationml/2006/ole">
            <p:oleObj spid="_x0000_s2050" name="Document" r:id="rId3" imgW="4353480" imgH="33728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What about this wheat grown in the same field from the same parent plants ?</a:t>
            </a:r>
          </a:p>
        </p:txBody>
      </p:sp>
      <p:pic>
        <p:nvPicPr>
          <p:cNvPr id="11267" name="Picture 3" descr="A:\wheat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 features that an organism develops to adapt to a certain environment can be referred to as variations  created by the environment.</a:t>
            </a:r>
          </a:p>
          <a:p>
            <a:r>
              <a:rPr lang="en-US" dirty="0" smtClean="0"/>
              <a:t>E.g.: if these are leaves of plants that are in normal environment the following slide shows leaves of plants in extreme environment.</a:t>
            </a:r>
            <a:endParaRPr lang="en-US" dirty="0"/>
          </a:p>
        </p:txBody>
      </p:sp>
      <p:pic>
        <p:nvPicPr>
          <p:cNvPr id="86018" name="Picture 2" descr="http://t0.gstatic.com/images?q=tbn:-awQiwvsSKOraM:http://gallery.hd.org/_exhibits/leaves/_more1997/_more08/bramble-leaves-underside-huge-DH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708439"/>
            <a:ext cx="1590675" cy="2149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4.bp.blogspot.com/_vnir9c9AyZg/SwA_vD9pCSI/AAAAAAAABss/4M_bQ3Y1anU/s400/Ca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189732"/>
          </a:xfrm>
          <a:prstGeom prst="rect">
            <a:avLst/>
          </a:prstGeom>
          <a:noFill/>
        </p:spPr>
      </p:pic>
      <p:pic>
        <p:nvPicPr>
          <p:cNvPr id="84996" name="Picture 4" descr="http://img.hgtv.com/HGTV/2003/04/03/gby622_2c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229100" cy="3171825"/>
          </a:xfrm>
          <a:prstGeom prst="rect">
            <a:avLst/>
          </a:prstGeom>
          <a:noFill/>
        </p:spPr>
      </p:pic>
      <p:pic>
        <p:nvPicPr>
          <p:cNvPr id="84998" name="Picture 6" descr="http://img.hgtv.com/HGTV/2005/06/22/SHNS_YardSmart06_20d_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276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kriyayoga.com/photography/photo_gallery/d/74583-6/water-lily-leaf-dsc05527-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95672"/>
            <a:ext cx="7239000" cy="4522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reachhigherground.files.wordpress.com/2009/08/black-bear-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1"/>
            <a:ext cx="3581400" cy="3886200"/>
          </a:xfrm>
          <a:prstGeom prst="rect">
            <a:avLst/>
          </a:prstGeom>
          <a:noFill/>
        </p:spPr>
      </p:pic>
      <p:pic>
        <p:nvPicPr>
          <p:cNvPr id="90116" name="Picture 4" descr="http://www.mentalfloss.com/blogs/wp-content/uploads/2009/10/cute_polar_b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5067300" cy="4162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are they the same yet so different…?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down few other examples where in differences  in environment  have brought about variations in organisms.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Types of averages</a:t>
            </a:r>
          </a:p>
          <a:p>
            <a:r>
              <a:rPr lang="en-US" dirty="0" smtClean="0"/>
              <a:t> mean</a:t>
            </a:r>
          </a:p>
          <a:p>
            <a:r>
              <a:rPr lang="en-US" dirty="0" smtClean="0"/>
              <a:t>Median</a:t>
            </a:r>
          </a:p>
          <a:p>
            <a:r>
              <a:rPr lang="en-US" dirty="0" smtClean="0"/>
              <a:t>Mode</a:t>
            </a:r>
          </a:p>
          <a:p>
            <a:r>
              <a:rPr lang="en-US" dirty="0" smtClean="0"/>
              <a:t>What is correlation?</a:t>
            </a:r>
          </a:p>
          <a:p>
            <a:r>
              <a:rPr lang="en-US" dirty="0" smtClean="0"/>
              <a:t>When we try to figure out if 2 variables are linked in some way</a:t>
            </a:r>
          </a:p>
          <a:p>
            <a:r>
              <a:rPr lang="en-US" dirty="0" smtClean="0"/>
              <a:t>E.g. height &amp; shoe size</a:t>
            </a:r>
          </a:p>
          <a:p>
            <a:r>
              <a:rPr lang="en-US" dirty="0" smtClean="0"/>
              <a:t>Determined through scatter graph.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similarities and differences between you and your  pet.</a:t>
            </a:r>
          </a:p>
          <a:p>
            <a:endParaRPr lang="en-US" dirty="0" smtClean="0"/>
          </a:p>
          <a:p>
            <a:r>
              <a:rPr lang="en-US" dirty="0" smtClean="0"/>
              <a:t>Now get into pairs and write down the similarities and differences between you and your partner.</a:t>
            </a:r>
          </a:p>
          <a:p>
            <a:r>
              <a:rPr lang="en-US" dirty="0" smtClean="0"/>
              <a:t>Where is the difference more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correlation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6434" name="Picture 2" descr="http://richardbowles.tripod.com/maths/correlation/scatter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31246"/>
            <a:ext cx="7543800" cy="426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negative correlation</a:t>
            </a:r>
            <a:endParaRPr lang="en-US" dirty="0"/>
          </a:p>
        </p:txBody>
      </p:sp>
      <p:pic>
        <p:nvPicPr>
          <p:cNvPr id="133122" name="Picture 2" descr="http://scienceaid.co.uk/psychology/approaches/images/corre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90800"/>
            <a:ext cx="5438775" cy="3171825"/>
          </a:xfrm>
          <a:prstGeom prst="rect">
            <a:avLst/>
          </a:prstGeom>
          <a:noFill/>
        </p:spPr>
      </p:pic>
      <p:pic>
        <p:nvPicPr>
          <p:cNvPr id="133124" name="Picture 4" descr="http://richardbowles.tripod.com/maths/correlation/scatter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69767"/>
            <a:ext cx="7467600" cy="543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correlation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5410" name="Picture 2" descr="http://richardbowles.tripod.com/maths/correlation/scatter3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3482"/>
            <a:ext cx="6477000" cy="589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variation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/>
              <a:t>Inter specific variations</a:t>
            </a:r>
            <a:endParaRPr lang="en-US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Differences between organisms  belonging to different  species/ group .</a:t>
            </a:r>
          </a:p>
          <a:p>
            <a:r>
              <a:rPr lang="en-US" sz="3200" dirty="0" err="1" smtClean="0"/>
              <a:t>Eg</a:t>
            </a:r>
            <a:r>
              <a:rPr lang="en-US" sz="3200" dirty="0" smtClean="0"/>
              <a:t>: Differences between  a water lily and a cat.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2800" u="sng" dirty="0" smtClean="0"/>
              <a:t>Intra specific variations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Differences between organisms  belonging to the same group/ species</a:t>
            </a:r>
          </a:p>
          <a:p>
            <a:r>
              <a:rPr lang="en-US" sz="3200" dirty="0" err="1" smtClean="0"/>
              <a:t>Eg</a:t>
            </a:r>
            <a:r>
              <a:rPr lang="en-US" sz="3200" dirty="0" smtClean="0"/>
              <a:t>: differences between  a  cat and tiger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20574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Remember  the differences between you and your pet were more than you and your friend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Inter specific variations are always                              			more than</a:t>
            </a:r>
          </a:p>
          <a:p>
            <a:pPr>
              <a:buFont typeface="Wingdings 2" pitchFamily="18" charset="2"/>
              <a:buNone/>
            </a:pPr>
            <a:r>
              <a:rPr lang="en-US" sz="4000" dirty="0" smtClean="0"/>
              <a:t>           Intra specific variations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a list of characteristics in which organisms differ ( it includes you too)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height, mass, no: of fingers , eye color, shoe size etc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variation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Discontinuous variations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Cut and dried characteristics there are no in-betweens.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Always caused by genes.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Examples :- Natural hair colour, blood groups.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Continuous Variation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Gradual or not so clear-cut variation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Bell shaped graph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The classes are artificial and have been decided upon by us to make it easier to draw a graph.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May be caused by genes or environment or both.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Examples :- weight, leaf length, height, skin colour.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Discontinuous and Continuous Variation</a:t>
            </a:r>
            <a:b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667000"/>
            <a:ext cx="9144000" cy="3667125"/>
            <a:chOff x="0" y="2016"/>
            <a:chExt cx="5760" cy="231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3264" y="2016"/>
            <a:ext cx="2496" cy="1675"/>
          </p:xfrm>
          <a:graphic>
            <a:graphicData uri="http://schemas.openxmlformats.org/presentationml/2006/ole">
              <p:oleObj spid="_x0000_s1026" name="Bitmap Image" r:id="rId3" imgW="2114754" imgH="1419212" progId="PBrush">
                <p:embed/>
              </p:oleObj>
            </a:graphicData>
          </a:graphic>
        </p:graphicFrame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0" y="2544"/>
              <a:ext cx="74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>
                  <a:latin typeface="Times New Roman" charset="0"/>
                </a:rPr>
                <a:t>Number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of 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people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720" y="2112"/>
            <a:ext cx="2580" cy="1554"/>
          </p:xfrm>
          <a:graphic>
            <a:graphicData uri="http://schemas.openxmlformats.org/presentationml/2006/ole">
              <p:oleObj spid="_x0000_s1027" name="Bitmap Image" r:id="rId4" imgW="4095750" imgH="2467229" progId="PBrush">
                <p:embed/>
              </p:oleObj>
            </a:graphicData>
          </a:graphic>
        </p:graphicFrame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52" y="3600"/>
              <a:ext cx="153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="1">
                  <a:solidFill>
                    <a:srgbClr val="CC0000"/>
                  </a:solidFill>
                  <a:latin typeface="Times New Roman" charset="0"/>
                </a:rPr>
                <a:t>Hair colour</a:t>
              </a:r>
              <a:r>
                <a:rPr lang="en-GB" sz="2400">
                  <a:latin typeface="Times New Roman" charset="0"/>
                </a:rPr>
                <a:t> 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only a few options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90" y="3578"/>
              <a:ext cx="198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="1">
                  <a:solidFill>
                    <a:srgbClr val="CC0000"/>
                  </a:solidFill>
                  <a:latin typeface="Times New Roman" charset="0"/>
                </a:rPr>
                <a:t>Height</a:t>
              </a:r>
              <a:endParaRPr lang="en-GB" sz="2400">
                <a:latin typeface="Times New Roman" charset="0"/>
              </a:endParaRP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varies over a continuous</a:t>
              </a:r>
            </a:p>
            <a:p>
              <a:pPr algn="ctr" eaLnBrk="0" hangingPunct="0"/>
              <a:r>
                <a:rPr lang="en-GB" sz="2400">
                  <a:latin typeface="Times New Roman" charset="0"/>
                </a:rPr>
                <a:t>range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458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GB" sz="3200" dirty="0" smtClean="0"/>
              <a:t>Variation can come about for two reasons: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3200" dirty="0" smtClean="0"/>
              <a:t>Some features can be </a:t>
            </a:r>
            <a:r>
              <a:rPr lang="en-GB" sz="3200" b="1" dirty="0" smtClean="0">
                <a:solidFill>
                  <a:srgbClr val="FF5050"/>
                </a:solidFill>
              </a:rPr>
              <a:t>inherited</a:t>
            </a:r>
            <a:r>
              <a:rPr lang="en-GB" sz="3200" dirty="0" smtClean="0"/>
              <a:t>.  That means that you get them from your parents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dirty="0" smtClean="0"/>
              <a:t>Other features are affected by the e</a:t>
            </a:r>
            <a:r>
              <a:rPr lang="en-GB" sz="2800" b="1" dirty="0" smtClean="0">
                <a:solidFill>
                  <a:schemeClr val="folHlink"/>
                </a:solidFill>
              </a:rPr>
              <a:t>nvironment           ( acquired)</a:t>
            </a:r>
            <a:r>
              <a:rPr lang="en-GB" sz="2800" dirty="0" smtClean="0"/>
              <a:t>.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dirty="0" smtClean="0"/>
              <a:t>Lots of features are a </a:t>
            </a:r>
            <a:r>
              <a:rPr lang="en-GB" sz="2800" dirty="0" smtClean="0">
                <a:solidFill>
                  <a:srgbClr val="FF5050"/>
                </a:solidFill>
              </a:rPr>
              <a:t>c</a:t>
            </a:r>
            <a:r>
              <a:rPr lang="en-GB" sz="2800" dirty="0" smtClean="0">
                <a:solidFill>
                  <a:schemeClr val="folHlink"/>
                </a:solidFill>
              </a:rPr>
              <a:t>o</a:t>
            </a:r>
            <a:r>
              <a:rPr lang="en-GB" sz="2800" dirty="0" smtClean="0">
                <a:solidFill>
                  <a:srgbClr val="FF5050"/>
                </a:solidFill>
              </a:rPr>
              <a:t>m</a:t>
            </a:r>
            <a:r>
              <a:rPr lang="en-GB" sz="2800" dirty="0" smtClean="0">
                <a:solidFill>
                  <a:schemeClr val="folHlink"/>
                </a:solidFill>
              </a:rPr>
              <a:t>b</a:t>
            </a:r>
            <a:r>
              <a:rPr lang="en-GB" sz="2800" dirty="0" smtClean="0">
                <a:solidFill>
                  <a:srgbClr val="FF5050"/>
                </a:solidFill>
              </a:rPr>
              <a:t>i</a:t>
            </a:r>
            <a:r>
              <a:rPr lang="en-GB" sz="2800" dirty="0" smtClean="0">
                <a:solidFill>
                  <a:schemeClr val="folHlink"/>
                </a:solidFill>
              </a:rPr>
              <a:t>n</a:t>
            </a:r>
            <a:r>
              <a:rPr lang="en-GB" sz="2800" dirty="0" smtClean="0">
                <a:solidFill>
                  <a:srgbClr val="FF5050"/>
                </a:solidFill>
              </a:rPr>
              <a:t>a</a:t>
            </a:r>
            <a:r>
              <a:rPr lang="en-GB" sz="2800" dirty="0" smtClean="0">
                <a:solidFill>
                  <a:schemeClr val="folHlink"/>
                </a:solidFill>
              </a:rPr>
              <a:t>t</a:t>
            </a:r>
            <a:r>
              <a:rPr lang="en-GB" sz="2800" dirty="0" smtClean="0">
                <a:solidFill>
                  <a:srgbClr val="FF5050"/>
                </a:solidFill>
              </a:rPr>
              <a:t>i</a:t>
            </a:r>
            <a:r>
              <a:rPr lang="en-GB" sz="2800" dirty="0" smtClean="0">
                <a:solidFill>
                  <a:schemeClr val="folHlink"/>
                </a:solidFill>
              </a:rPr>
              <a:t>o</a:t>
            </a:r>
            <a:r>
              <a:rPr lang="en-GB" sz="2800" dirty="0" smtClean="0">
                <a:solidFill>
                  <a:srgbClr val="FF5050"/>
                </a:solidFill>
              </a:rPr>
              <a:t>n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GB" sz="2800" dirty="0" smtClean="0"/>
              <a:t> of both</a:t>
            </a:r>
            <a:endParaRPr lang="en-GB" sz="3200" dirty="0" smtClean="0"/>
          </a:p>
          <a:p>
            <a:pPr marL="457200" indent="-457200" eaLnBrk="0" hangingPunct="0">
              <a:spcBef>
                <a:spcPct val="50000"/>
              </a:spcBef>
            </a:pPr>
            <a:r>
              <a:rPr lang="en-GB" sz="3200" dirty="0" smtClean="0"/>
              <a:t>Examples?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943600" y="4572000"/>
            <a:ext cx="2590800" cy="1676400"/>
            <a:chOff x="6846" y="6300"/>
            <a:chExt cx="3179" cy="216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7036" y="6480"/>
              <a:ext cx="2930" cy="1862"/>
              <a:chOff x="7036" y="6480"/>
              <a:chExt cx="2930" cy="1862"/>
            </a:xfrm>
          </p:grpSpPr>
          <p:pic>
            <p:nvPicPr>
              <p:cNvPr id="7" name="Picture 8" descr="j01252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36" y="6480"/>
                <a:ext cx="1672" cy="1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j012633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906" y="6660"/>
                <a:ext cx="1060" cy="1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846" y="6300"/>
              <a:ext cx="3179" cy="2160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275" y="3048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Identify the similarities and differences among the members of this family !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8153400" cy="1752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Look at the picture and identify 5     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      similarities between the parents and the children.</a:t>
            </a:r>
          </a:p>
        </p:txBody>
      </p:sp>
      <p:pic>
        <p:nvPicPr>
          <p:cNvPr id="3076" name="Picture 7" descr="ObamaFamily-08-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4864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Bitmap Image</vt:lpstr>
      <vt:lpstr>Document</vt:lpstr>
      <vt:lpstr>Objective-2</vt:lpstr>
      <vt:lpstr>Student activity</vt:lpstr>
      <vt:lpstr>Types of variation</vt:lpstr>
      <vt:lpstr>Remember  the differences between you and your pet were more than you and your friend</vt:lpstr>
      <vt:lpstr>Student activity</vt:lpstr>
      <vt:lpstr>Types of variation</vt:lpstr>
      <vt:lpstr> Discontinuous and Continuous Variation </vt:lpstr>
      <vt:lpstr>Variation</vt:lpstr>
      <vt:lpstr>Identify the similarities and differences among the members of this family !</vt:lpstr>
      <vt:lpstr>Get into groups and discuss whether these features are Inherited, environmental or both?</vt:lpstr>
      <vt:lpstr>So why are Identical twins not identical ?</vt:lpstr>
      <vt:lpstr>Why aren’t fruits from the same plant identical ?</vt:lpstr>
      <vt:lpstr>What about this wheat grown in the same field from the same parent plants ?</vt:lpstr>
      <vt:lpstr>Environmental factors</vt:lpstr>
      <vt:lpstr>Slide 15</vt:lpstr>
      <vt:lpstr>Slide 16</vt:lpstr>
      <vt:lpstr>Slide 17</vt:lpstr>
      <vt:lpstr>Student activity</vt:lpstr>
      <vt:lpstr>Measuring variation</vt:lpstr>
      <vt:lpstr>Positive correlation </vt:lpstr>
      <vt:lpstr> negative correlation</vt:lpstr>
      <vt:lpstr>No correlation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Objective-2</dc:title>
  <dc:creator>appukuttan</dc:creator>
  <cp:lastModifiedBy>appukuttan</cp:lastModifiedBy>
  <cp:revision>1</cp:revision>
  <dcterms:created xsi:type="dcterms:W3CDTF">2006-08-16T00:00:00Z</dcterms:created>
  <dcterms:modified xsi:type="dcterms:W3CDTF">2012-04-12T08:12:21Z</dcterms:modified>
</cp:coreProperties>
</file>